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7" r:id="rId1"/>
  </p:sldMasterIdLst>
  <p:notesMasterIdLst>
    <p:notesMasterId r:id="rId94"/>
  </p:notesMasterIdLst>
  <p:handoutMasterIdLst>
    <p:handoutMasterId r:id="rId95"/>
  </p:handoutMasterIdLst>
  <p:sldIdLst>
    <p:sldId id="331" r:id="rId2"/>
    <p:sldId id="374" r:id="rId3"/>
    <p:sldId id="336" r:id="rId4"/>
    <p:sldId id="365" r:id="rId5"/>
    <p:sldId id="335" r:id="rId6"/>
    <p:sldId id="400" r:id="rId7"/>
    <p:sldId id="431" r:id="rId8"/>
    <p:sldId id="398" r:id="rId9"/>
    <p:sldId id="399" r:id="rId10"/>
    <p:sldId id="402" r:id="rId11"/>
    <p:sldId id="396" r:id="rId12"/>
    <p:sldId id="409" r:id="rId13"/>
    <p:sldId id="397" r:id="rId14"/>
    <p:sldId id="405" r:id="rId15"/>
    <p:sldId id="429" r:id="rId16"/>
    <p:sldId id="433" r:id="rId17"/>
    <p:sldId id="415" r:id="rId18"/>
    <p:sldId id="416" r:id="rId19"/>
    <p:sldId id="430" r:id="rId20"/>
    <p:sldId id="417" r:id="rId21"/>
    <p:sldId id="411" r:id="rId22"/>
    <p:sldId id="413" r:id="rId23"/>
    <p:sldId id="412" r:id="rId24"/>
    <p:sldId id="428" r:id="rId25"/>
    <p:sldId id="410" r:id="rId26"/>
    <p:sldId id="420" r:id="rId27"/>
    <p:sldId id="418" r:id="rId28"/>
    <p:sldId id="419" r:id="rId29"/>
    <p:sldId id="401" r:id="rId30"/>
    <p:sldId id="404" r:id="rId31"/>
    <p:sldId id="421" r:id="rId32"/>
    <p:sldId id="422" r:id="rId33"/>
    <p:sldId id="424" r:id="rId34"/>
    <p:sldId id="425" r:id="rId35"/>
    <p:sldId id="426" r:id="rId36"/>
    <p:sldId id="427" r:id="rId37"/>
    <p:sldId id="435" r:id="rId38"/>
    <p:sldId id="334" r:id="rId39"/>
    <p:sldId id="375" r:id="rId40"/>
    <p:sldId id="376" r:id="rId41"/>
    <p:sldId id="377" r:id="rId42"/>
    <p:sldId id="378" r:id="rId43"/>
    <p:sldId id="379" r:id="rId44"/>
    <p:sldId id="380" r:id="rId45"/>
    <p:sldId id="381" r:id="rId46"/>
    <p:sldId id="382" r:id="rId47"/>
    <p:sldId id="383" r:id="rId48"/>
    <p:sldId id="384" r:id="rId49"/>
    <p:sldId id="385" r:id="rId50"/>
    <p:sldId id="386" r:id="rId51"/>
    <p:sldId id="387" r:id="rId52"/>
    <p:sldId id="394" r:id="rId53"/>
    <p:sldId id="389" r:id="rId54"/>
    <p:sldId id="390" r:id="rId55"/>
    <p:sldId id="391" r:id="rId56"/>
    <p:sldId id="392" r:id="rId57"/>
    <p:sldId id="393" r:id="rId58"/>
    <p:sldId id="395" r:id="rId59"/>
    <p:sldId id="338" r:id="rId60"/>
    <p:sldId id="339" r:id="rId61"/>
    <p:sldId id="340" r:id="rId62"/>
    <p:sldId id="341" r:id="rId63"/>
    <p:sldId id="342" r:id="rId64"/>
    <p:sldId id="343" r:id="rId65"/>
    <p:sldId id="344"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358" r:id="rId80"/>
    <p:sldId id="359" r:id="rId81"/>
    <p:sldId id="360" r:id="rId82"/>
    <p:sldId id="361" r:id="rId83"/>
    <p:sldId id="362" r:id="rId84"/>
    <p:sldId id="366" r:id="rId85"/>
    <p:sldId id="432" r:id="rId86"/>
    <p:sldId id="367" r:id="rId87"/>
    <p:sldId id="368" r:id="rId88"/>
    <p:sldId id="369" r:id="rId89"/>
    <p:sldId id="370" r:id="rId90"/>
    <p:sldId id="371" r:id="rId91"/>
    <p:sldId id="372" r:id="rId92"/>
    <p:sldId id="373" r:id="rId93"/>
  </p:sldIdLst>
  <p:sldSz cx="9144000" cy="6858000" type="screen4x3"/>
  <p:notesSz cx="9872663" cy="6797675"/>
  <p:defaultTextStyle>
    <a:defPPr>
      <a:defRPr lang="it-IT"/>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B7B7"/>
    <a:srgbClr val="081A51"/>
    <a:srgbClr val="B1E2FB"/>
    <a:srgbClr val="FF6161"/>
    <a:srgbClr val="234F70"/>
    <a:srgbClr val="4BAAF1"/>
    <a:srgbClr val="184F9F"/>
    <a:srgbClr val="4BAFF1"/>
    <a:srgbClr val="020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89353" autoAdjust="0"/>
  </p:normalViewPr>
  <p:slideViewPr>
    <p:cSldViewPr>
      <p:cViewPr varScale="1">
        <p:scale>
          <a:sx n="78" d="100"/>
          <a:sy n="78" d="100"/>
        </p:scale>
        <p:origin x="1738" y="34"/>
      </p:cViewPr>
      <p:guideLst>
        <p:guide orient="horz" pos="2160"/>
        <p:guide pos="2880"/>
        <p:guide pos="57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23729836297384019"/>
          <c:y val="0.21765804597701152"/>
          <c:w val="0.72816636754228536"/>
          <c:h val="0.61146743295019157"/>
        </c:manualLayout>
      </c:layout>
      <c:barChart>
        <c:barDir val="col"/>
        <c:grouping val="stacked"/>
        <c:varyColors val="0"/>
        <c:ser>
          <c:idx val="0"/>
          <c:order val="0"/>
          <c:spPr>
            <a:solidFill>
              <a:schemeClr val="accent2">
                <a:lumMod val="50000"/>
              </a:schemeClr>
            </a:solidFill>
            <a:ln>
              <a:noFill/>
            </a:ln>
            <a:effectLst/>
          </c:spPr>
          <c:invertIfNegative val="0"/>
          <c:dLbls>
            <c:delete val="1"/>
          </c:dLbls>
          <c:cat>
            <c:numRef>
              <c:f>Sheet1!$A$2:$A$8</c:f>
              <c:numCache>
                <c:formatCode>General</c:formatCode>
                <c:ptCount val="7"/>
                <c:pt idx="0">
                  <c:v>2014</c:v>
                </c:pt>
                <c:pt idx="1">
                  <c:v>2015</c:v>
                </c:pt>
                <c:pt idx="2">
                  <c:v>2016</c:v>
                </c:pt>
                <c:pt idx="3">
                  <c:v>2017</c:v>
                </c:pt>
                <c:pt idx="4">
                  <c:v>2018</c:v>
                </c:pt>
                <c:pt idx="5">
                  <c:v>2019</c:v>
                </c:pt>
                <c:pt idx="6">
                  <c:v>2020</c:v>
                </c:pt>
              </c:numCache>
            </c:numRef>
          </c:cat>
          <c:val>
            <c:numRef>
              <c:f>Sheet1!$B$2:$B$8</c:f>
              <c:numCache>
                <c:formatCode>General</c:formatCode>
                <c:ptCount val="7"/>
                <c:pt idx="0">
                  <c:v>0.5</c:v>
                </c:pt>
                <c:pt idx="1">
                  <c:v>1.8</c:v>
                </c:pt>
                <c:pt idx="2">
                  <c:v>3.75</c:v>
                </c:pt>
                <c:pt idx="3">
                  <c:v>7.9</c:v>
                </c:pt>
                <c:pt idx="4">
                  <c:v>11.5</c:v>
                </c:pt>
                <c:pt idx="5">
                  <c:v>15.6</c:v>
                </c:pt>
                <c:pt idx="6">
                  <c:v>20</c:v>
                </c:pt>
              </c:numCache>
            </c:numRef>
          </c:val>
          <c:extLst>
            <c:ext xmlns:c16="http://schemas.microsoft.com/office/drawing/2014/chart" uri="{C3380CC4-5D6E-409C-BE32-E72D297353CC}">
              <c16:uniqueId val="{00000000-3A46-405F-A1CD-D5063878B4D7}"/>
            </c:ext>
          </c:extLst>
        </c:ser>
        <c:dLbls>
          <c:dLblPos val="inEnd"/>
          <c:showLegendKey val="0"/>
          <c:showVal val="1"/>
          <c:showCatName val="0"/>
          <c:showSerName val="0"/>
          <c:showPercent val="0"/>
          <c:showBubbleSize val="0"/>
        </c:dLbls>
        <c:gapWidth val="150"/>
        <c:overlap val="100"/>
        <c:axId val="1203075792"/>
        <c:axId val="1325559056"/>
      </c:barChart>
      <c:catAx>
        <c:axId val="1203075792"/>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25559056"/>
        <c:crossesAt val="0"/>
        <c:auto val="1"/>
        <c:lblAlgn val="ctr"/>
        <c:lblOffset val="100"/>
        <c:noMultiLvlLbl val="0"/>
      </c:catAx>
      <c:valAx>
        <c:axId val="1325559056"/>
        <c:scaling>
          <c:orientation val="minMax"/>
          <c:max val="21"/>
          <c:min val="0"/>
        </c:scaling>
        <c:delete val="0"/>
        <c:axPos val="l"/>
        <c:majorGridlines>
          <c:spPr>
            <a:ln w="9525" cap="flat" cmpd="sng" algn="ctr">
              <a:solidFill>
                <a:srgbClr val="000000"/>
              </a:solidFill>
              <a:round/>
            </a:ln>
            <a:effectLst/>
          </c:spPr>
        </c:majorGridlines>
        <c:title>
          <c:tx>
            <c:rich>
              <a:bodyPr rot="-5400000" spcFirstLastPara="1" vertOverflow="ellipsis" vert="horz" wrap="square" anchor="ctr" anchorCtr="1"/>
              <a:lstStyle/>
              <a:p>
                <a:pPr>
                  <a:defRPr sz="1330" b="0" i="0" u="none" strike="noStrike" kern="1200" baseline="0">
                    <a:solidFill>
                      <a:srgbClr val="000000"/>
                    </a:solidFill>
                    <a:latin typeface="+mn-lt"/>
                    <a:ea typeface="+mn-ea"/>
                    <a:cs typeface="+mn-cs"/>
                  </a:defRPr>
                </a:pPr>
                <a:r>
                  <a:rPr lang="it-IT" sz="1200" dirty="0"/>
                  <a:t>Volume of ESA’s Sentinels Archieve (PB)</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0307579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5" Type="http://schemas.openxmlformats.org/officeDocument/2006/relationships/image" Target="../media/image128.wmf"/><Relationship Id="rId4" Type="http://schemas.openxmlformats.org/officeDocument/2006/relationships/image" Target="../media/image127.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image" Target="../media/image131.wmf"/><Relationship Id="rId7" Type="http://schemas.openxmlformats.org/officeDocument/2006/relationships/image" Target="../media/image135.wmf"/><Relationship Id="rId2" Type="http://schemas.openxmlformats.org/officeDocument/2006/relationships/image" Target="../media/image130.wmf"/><Relationship Id="rId1" Type="http://schemas.openxmlformats.org/officeDocument/2006/relationships/image" Target="../media/image129.wmf"/><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 Id="rId9" Type="http://schemas.openxmlformats.org/officeDocument/2006/relationships/image" Target="../media/image13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68.wmf"/><Relationship Id="rId7" Type="http://schemas.openxmlformats.org/officeDocument/2006/relationships/image" Target="../media/image172.wmf"/><Relationship Id="rId2" Type="http://schemas.openxmlformats.org/officeDocument/2006/relationships/image" Target="../media/image167.wmf"/><Relationship Id="rId1" Type="http://schemas.openxmlformats.org/officeDocument/2006/relationships/image" Target="../media/image166.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image" Target="../media/image181.wmf"/><Relationship Id="rId7" Type="http://schemas.openxmlformats.org/officeDocument/2006/relationships/image" Target="../media/image185.wmf"/><Relationship Id="rId2" Type="http://schemas.openxmlformats.org/officeDocument/2006/relationships/image" Target="../media/image180.wmf"/><Relationship Id="rId1" Type="http://schemas.openxmlformats.org/officeDocument/2006/relationships/image" Target="../media/image179.wmf"/><Relationship Id="rId6" Type="http://schemas.openxmlformats.org/officeDocument/2006/relationships/image" Target="../media/image184.wmf"/><Relationship Id="rId5" Type="http://schemas.openxmlformats.org/officeDocument/2006/relationships/image" Target="../media/image183.wmf"/><Relationship Id="rId4" Type="http://schemas.openxmlformats.org/officeDocument/2006/relationships/image" Target="../media/image182.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94.wmf"/><Relationship Id="rId3" Type="http://schemas.openxmlformats.org/officeDocument/2006/relationships/image" Target="../media/image189.wmf"/><Relationship Id="rId7" Type="http://schemas.openxmlformats.org/officeDocument/2006/relationships/image" Target="../media/image193.wmf"/><Relationship Id="rId2" Type="http://schemas.openxmlformats.org/officeDocument/2006/relationships/image" Target="../media/image188.wmf"/><Relationship Id="rId1" Type="http://schemas.openxmlformats.org/officeDocument/2006/relationships/image" Target="../media/image187.wmf"/><Relationship Id="rId6" Type="http://schemas.openxmlformats.org/officeDocument/2006/relationships/image" Target="../media/image192.wmf"/><Relationship Id="rId5" Type="http://schemas.openxmlformats.org/officeDocument/2006/relationships/image" Target="../media/image191.wmf"/><Relationship Id="rId4" Type="http://schemas.openxmlformats.org/officeDocument/2006/relationships/image" Target="../media/image19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196.wmf"/><Relationship Id="rId1" Type="http://schemas.openxmlformats.org/officeDocument/2006/relationships/image" Target="../media/image19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 Id="rId4" Type="http://schemas.openxmlformats.org/officeDocument/2006/relationships/image" Target="../media/image20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07.wmf"/><Relationship Id="rId2" Type="http://schemas.openxmlformats.org/officeDocument/2006/relationships/image" Target="../media/image206.wmf"/><Relationship Id="rId1" Type="http://schemas.openxmlformats.org/officeDocument/2006/relationships/image" Target="../media/image205.wmf"/><Relationship Id="rId4" Type="http://schemas.openxmlformats.org/officeDocument/2006/relationships/image" Target="../media/image20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 Id="rId4" Type="http://schemas.openxmlformats.org/officeDocument/2006/relationships/image" Target="../media/image2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0.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3" y="2"/>
            <a:ext cx="4274141" cy="342444"/>
          </a:xfrm>
          <a:prstGeom prst="rect">
            <a:avLst/>
          </a:prstGeom>
          <a:noFill/>
          <a:ln w="9525">
            <a:noFill/>
            <a:miter lim="800000"/>
            <a:headEnd/>
            <a:tailEnd/>
          </a:ln>
          <a:effectLst/>
        </p:spPr>
        <p:txBody>
          <a:bodyPr vert="horz" wrap="square" lIns="93420" tIns="45919" rIns="93420" bIns="45919" numCol="1" anchor="t" anchorCtr="0" compatLnSpc="1">
            <a:prstTxWarp prst="textNoShape">
              <a:avLst/>
            </a:prstTxWarp>
          </a:bodyPr>
          <a:lstStyle>
            <a:lvl1pPr defTabSz="927078">
              <a:defRPr sz="1300">
                <a:latin typeface="Times New Roman" pitchFamily="18" charset="0"/>
                <a:cs typeface="+mn-cs"/>
              </a:defRPr>
            </a:lvl1pPr>
          </a:lstStyle>
          <a:p>
            <a:pPr>
              <a:defRPr/>
            </a:pPr>
            <a:endParaRPr lang="en-US"/>
          </a:p>
        </p:txBody>
      </p:sp>
      <p:sp>
        <p:nvSpPr>
          <p:cNvPr id="4099" name="Rectangle 3"/>
          <p:cNvSpPr>
            <a:spLocks noGrp="1" noChangeArrowheads="1"/>
          </p:cNvSpPr>
          <p:nvPr>
            <p:ph type="dt" sz="quarter" idx="1"/>
          </p:nvPr>
        </p:nvSpPr>
        <p:spPr bwMode="auto">
          <a:xfrm>
            <a:off x="5598525" y="2"/>
            <a:ext cx="4274141" cy="342444"/>
          </a:xfrm>
          <a:prstGeom prst="rect">
            <a:avLst/>
          </a:prstGeom>
          <a:noFill/>
          <a:ln w="9525">
            <a:noFill/>
            <a:miter lim="800000"/>
            <a:headEnd/>
            <a:tailEnd/>
          </a:ln>
          <a:effectLst/>
        </p:spPr>
        <p:txBody>
          <a:bodyPr vert="horz" wrap="square" lIns="93420" tIns="45919" rIns="93420" bIns="45919" numCol="1" anchor="t" anchorCtr="0" compatLnSpc="1">
            <a:prstTxWarp prst="textNoShape">
              <a:avLst/>
            </a:prstTxWarp>
          </a:bodyPr>
          <a:lstStyle>
            <a:lvl1pPr algn="r" defTabSz="927078">
              <a:defRPr sz="1300">
                <a:latin typeface="Times New Roman" pitchFamily="18" charset="0"/>
                <a:cs typeface="+mn-cs"/>
              </a:defRPr>
            </a:lvl1pPr>
          </a:lstStyle>
          <a:p>
            <a:pPr>
              <a:defRPr/>
            </a:pPr>
            <a:endParaRPr lang="en-US"/>
          </a:p>
        </p:txBody>
      </p:sp>
      <p:sp>
        <p:nvSpPr>
          <p:cNvPr id="4100" name="Rectangle 4"/>
          <p:cNvSpPr>
            <a:spLocks noGrp="1" noChangeArrowheads="1"/>
          </p:cNvSpPr>
          <p:nvPr>
            <p:ph type="ftr" sz="quarter" idx="2"/>
          </p:nvPr>
        </p:nvSpPr>
        <p:spPr bwMode="auto">
          <a:xfrm>
            <a:off x="3" y="6455231"/>
            <a:ext cx="4274141" cy="342444"/>
          </a:xfrm>
          <a:prstGeom prst="rect">
            <a:avLst/>
          </a:prstGeom>
          <a:noFill/>
          <a:ln w="9525">
            <a:noFill/>
            <a:miter lim="800000"/>
            <a:headEnd/>
            <a:tailEnd/>
          </a:ln>
          <a:effectLst/>
        </p:spPr>
        <p:txBody>
          <a:bodyPr vert="horz" wrap="square" lIns="93420" tIns="45919" rIns="93420" bIns="45919" numCol="1" anchor="b" anchorCtr="0" compatLnSpc="1">
            <a:prstTxWarp prst="textNoShape">
              <a:avLst/>
            </a:prstTxWarp>
          </a:bodyPr>
          <a:lstStyle>
            <a:lvl1pPr defTabSz="927078">
              <a:defRPr sz="1300">
                <a:latin typeface="Times New Roman" pitchFamily="18" charset="0"/>
                <a:cs typeface="+mn-cs"/>
              </a:defRPr>
            </a:lvl1pPr>
          </a:lstStyle>
          <a:p>
            <a:pPr>
              <a:defRPr/>
            </a:pPr>
            <a:endParaRPr lang="en-US"/>
          </a:p>
        </p:txBody>
      </p:sp>
      <p:sp>
        <p:nvSpPr>
          <p:cNvPr id="4101" name="Rectangle 5"/>
          <p:cNvSpPr>
            <a:spLocks noGrp="1" noChangeArrowheads="1"/>
          </p:cNvSpPr>
          <p:nvPr>
            <p:ph type="sldNum" sz="quarter" idx="3"/>
          </p:nvPr>
        </p:nvSpPr>
        <p:spPr bwMode="auto">
          <a:xfrm>
            <a:off x="5598525" y="6455231"/>
            <a:ext cx="4274141" cy="342444"/>
          </a:xfrm>
          <a:prstGeom prst="rect">
            <a:avLst/>
          </a:prstGeom>
          <a:noFill/>
          <a:ln w="9525">
            <a:noFill/>
            <a:miter lim="800000"/>
            <a:headEnd/>
            <a:tailEnd/>
          </a:ln>
          <a:effectLst/>
        </p:spPr>
        <p:txBody>
          <a:bodyPr vert="horz" wrap="square" lIns="93420" tIns="45919" rIns="93420" bIns="45919" numCol="1" anchor="b" anchorCtr="0" compatLnSpc="1">
            <a:prstTxWarp prst="textNoShape">
              <a:avLst/>
            </a:prstTxWarp>
          </a:bodyPr>
          <a:lstStyle>
            <a:lvl1pPr algn="r" defTabSz="927078">
              <a:defRPr sz="1300">
                <a:latin typeface="Times New Roman" pitchFamily="18" charset="0"/>
                <a:cs typeface="+mn-cs"/>
              </a:defRPr>
            </a:lvl1pPr>
          </a:lstStyle>
          <a:p>
            <a:pPr>
              <a:defRPr/>
            </a:pPr>
            <a:fld id="{135C66DB-E4BD-4B9A-AE84-20379F6E5A3A}"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3"/>
            <a:ext cx="4318498" cy="364847"/>
          </a:xfrm>
          <a:prstGeom prst="rect">
            <a:avLst/>
          </a:prstGeom>
          <a:noFill/>
          <a:ln w="9525">
            <a:noFill/>
            <a:miter lim="800000"/>
            <a:headEnd/>
            <a:tailEnd/>
          </a:ln>
          <a:effectLst/>
        </p:spPr>
        <p:txBody>
          <a:bodyPr vert="horz" wrap="none" lIns="90253" tIns="44336" rIns="90253" bIns="44336" numCol="1" anchor="t" anchorCtr="0" compatLnSpc="1">
            <a:prstTxWarp prst="textNoShape">
              <a:avLst/>
            </a:prstTxWarp>
          </a:bodyPr>
          <a:lstStyle>
            <a:lvl1pPr defTabSz="900091">
              <a:defRPr sz="1300">
                <a:latin typeface="Times New Roman" pitchFamily="18" charset="0"/>
                <a:cs typeface="+mn-cs"/>
              </a:defRPr>
            </a:lvl1pPr>
          </a:lstStyle>
          <a:p>
            <a:pPr>
              <a:defRPr/>
            </a:pPr>
            <a:endParaRPr lang="en-US"/>
          </a:p>
        </p:txBody>
      </p:sp>
      <p:sp>
        <p:nvSpPr>
          <p:cNvPr id="2051" name="Rectangle 3"/>
          <p:cNvSpPr>
            <a:spLocks noGrp="1" noChangeArrowheads="1"/>
          </p:cNvSpPr>
          <p:nvPr>
            <p:ph type="dt" idx="1"/>
          </p:nvPr>
        </p:nvSpPr>
        <p:spPr bwMode="auto">
          <a:xfrm>
            <a:off x="5646049" y="3"/>
            <a:ext cx="4202853" cy="364847"/>
          </a:xfrm>
          <a:prstGeom prst="rect">
            <a:avLst/>
          </a:prstGeom>
          <a:noFill/>
          <a:ln w="9525">
            <a:noFill/>
            <a:miter lim="800000"/>
            <a:headEnd/>
            <a:tailEnd/>
          </a:ln>
          <a:effectLst/>
        </p:spPr>
        <p:txBody>
          <a:bodyPr vert="horz" wrap="none" lIns="90253" tIns="44336" rIns="90253" bIns="44336" numCol="1" anchor="t" anchorCtr="0" compatLnSpc="1">
            <a:prstTxWarp prst="textNoShape">
              <a:avLst/>
            </a:prstTxWarp>
          </a:bodyPr>
          <a:lstStyle>
            <a:lvl1pPr algn="r" defTabSz="900091">
              <a:defRPr sz="1300">
                <a:latin typeface="Times New Roman" pitchFamily="18" charset="0"/>
                <a:cs typeface="+mn-cs"/>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3224213" y="525463"/>
            <a:ext cx="3402012" cy="2552700"/>
          </a:xfrm>
          <a:prstGeom prst="rect">
            <a:avLst/>
          </a:prstGeom>
          <a:noFill/>
          <a:ln w="12700">
            <a:solidFill>
              <a:srgbClr val="000000"/>
            </a:solidFill>
            <a:miter lim="800000"/>
            <a:headEnd/>
            <a:tailEnd/>
          </a:ln>
        </p:spPr>
      </p:sp>
      <p:sp>
        <p:nvSpPr>
          <p:cNvPr id="2053" name="Rectangle 5"/>
          <p:cNvSpPr>
            <a:spLocks noGrp="1" noChangeArrowheads="1"/>
          </p:cNvSpPr>
          <p:nvPr>
            <p:ph type="body" sz="quarter" idx="3"/>
          </p:nvPr>
        </p:nvSpPr>
        <p:spPr bwMode="auto">
          <a:xfrm>
            <a:off x="1329138" y="3234018"/>
            <a:ext cx="7193800" cy="3080396"/>
          </a:xfrm>
          <a:prstGeom prst="rect">
            <a:avLst/>
          </a:prstGeom>
          <a:noFill/>
          <a:ln w="9525">
            <a:noFill/>
            <a:miter lim="800000"/>
            <a:headEnd/>
            <a:tailEnd/>
          </a:ln>
          <a:effectLst/>
        </p:spPr>
        <p:txBody>
          <a:bodyPr vert="horz" wrap="none" lIns="90253" tIns="44336" rIns="90253" bIns="44336"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2054" name="Rectangle 6"/>
          <p:cNvSpPr>
            <a:spLocks noGrp="1" noChangeArrowheads="1"/>
          </p:cNvSpPr>
          <p:nvPr>
            <p:ph type="ftr" sz="quarter" idx="4"/>
          </p:nvPr>
        </p:nvSpPr>
        <p:spPr bwMode="auto">
          <a:xfrm>
            <a:off x="0" y="6471237"/>
            <a:ext cx="4318498" cy="312041"/>
          </a:xfrm>
          <a:prstGeom prst="rect">
            <a:avLst/>
          </a:prstGeom>
          <a:noFill/>
          <a:ln w="9525">
            <a:noFill/>
            <a:miter lim="800000"/>
            <a:headEnd/>
            <a:tailEnd/>
          </a:ln>
          <a:effectLst/>
        </p:spPr>
        <p:txBody>
          <a:bodyPr vert="horz" wrap="none" lIns="90253" tIns="44336" rIns="90253" bIns="44336" numCol="1" anchor="b" anchorCtr="0" compatLnSpc="1">
            <a:prstTxWarp prst="textNoShape">
              <a:avLst/>
            </a:prstTxWarp>
          </a:bodyPr>
          <a:lstStyle>
            <a:lvl1pPr defTabSz="900091">
              <a:defRPr sz="1300">
                <a:latin typeface="Times New Roman" pitchFamily="18" charset="0"/>
                <a:cs typeface="+mn-cs"/>
              </a:defRPr>
            </a:lvl1pPr>
          </a:lstStyle>
          <a:p>
            <a:pPr>
              <a:defRPr/>
            </a:pPr>
            <a:endParaRPr lang="en-US"/>
          </a:p>
        </p:txBody>
      </p:sp>
      <p:sp>
        <p:nvSpPr>
          <p:cNvPr id="2055" name="Rectangle 7"/>
          <p:cNvSpPr>
            <a:spLocks noGrp="1" noChangeArrowheads="1"/>
          </p:cNvSpPr>
          <p:nvPr>
            <p:ph type="sldNum" sz="quarter" idx="5"/>
          </p:nvPr>
        </p:nvSpPr>
        <p:spPr bwMode="auto">
          <a:xfrm>
            <a:off x="5646049" y="6471237"/>
            <a:ext cx="4202853" cy="312041"/>
          </a:xfrm>
          <a:prstGeom prst="rect">
            <a:avLst/>
          </a:prstGeom>
          <a:noFill/>
          <a:ln w="9525">
            <a:noFill/>
            <a:miter lim="800000"/>
            <a:headEnd/>
            <a:tailEnd/>
          </a:ln>
          <a:effectLst/>
        </p:spPr>
        <p:txBody>
          <a:bodyPr vert="horz" wrap="none" lIns="90253" tIns="44336" rIns="90253" bIns="44336" numCol="1" anchor="b" anchorCtr="0" compatLnSpc="1">
            <a:prstTxWarp prst="textNoShape">
              <a:avLst/>
            </a:prstTxWarp>
          </a:bodyPr>
          <a:lstStyle>
            <a:lvl1pPr algn="r" defTabSz="900091">
              <a:defRPr sz="1300">
                <a:latin typeface="Times New Roman" pitchFamily="18" charset="0"/>
                <a:cs typeface="+mn-cs"/>
              </a:defRPr>
            </a:lvl1pPr>
          </a:lstStyle>
          <a:p>
            <a:pPr>
              <a:defRPr/>
            </a:pPr>
            <a:fld id="{D270CA4B-244C-4CEB-9754-64122DB1B9D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p:txBody>
          <a:bodyPr/>
          <a:lstStyle/>
          <a:p>
            <a:pPr>
              <a:defRPr/>
            </a:pPr>
            <a:fld id="{0C369D74-3373-498D-A596-8C7435027CAF}" type="slidenum">
              <a:rPr lang="en-US" smtClean="0"/>
              <a:pPr>
                <a:defRPr/>
              </a:pPr>
              <a:t>1</a:t>
            </a:fld>
            <a:endParaRPr lang="en-US"/>
          </a:p>
        </p:txBody>
      </p:sp>
      <p:sp>
        <p:nvSpPr>
          <p:cNvPr id="8195" name="Rectangle 2"/>
          <p:cNvSpPr>
            <a:spLocks noGrp="1" noRot="1" noChangeAspect="1" noChangeArrowheads="1" noTextEdit="1"/>
          </p:cNvSpPr>
          <p:nvPr>
            <p:ph type="sldImg"/>
          </p:nvPr>
        </p:nvSpPr>
        <p:spPr>
          <a:xfrm>
            <a:off x="3327400" y="549275"/>
            <a:ext cx="3556000" cy="2667000"/>
          </a:xfrm>
          <a:ln cap="flat"/>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33682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egnaposto immagine diapositiva 1"/>
          <p:cNvSpPr>
            <a:spLocks noGrp="1" noRot="1" noChangeAspect="1" noTextEdit="1"/>
          </p:cNvSpPr>
          <p:nvPr>
            <p:ph type="sldImg"/>
          </p:nvPr>
        </p:nvSpPr>
        <p:spPr>
          <a:ln/>
        </p:spPr>
      </p:sp>
      <p:sp>
        <p:nvSpPr>
          <p:cNvPr id="5325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Font typeface="Wingdings" panose="05000000000000000000" pitchFamily="2" charset="2"/>
              <a:buNone/>
            </a:pPr>
            <a:endParaRPr lang="tr-TR" altLang="en-US" sz="1600" dirty="0" smtClean="0">
              <a:solidFill>
                <a:schemeClr val="tx2"/>
              </a:solidFill>
            </a:endParaRPr>
          </a:p>
        </p:txBody>
      </p:sp>
      <p:sp>
        <p:nvSpPr>
          <p:cNvPr id="4" name="Segnaposto numero diapositiva 3"/>
          <p:cNvSpPr txBox="1">
            <a:spLocks noGrp="1"/>
          </p:cNvSpPr>
          <p:nvPr/>
        </p:nvSpPr>
        <p:spPr bwMode="auto">
          <a:xfrm>
            <a:off x="5657850" y="6419850"/>
            <a:ext cx="4211638" cy="309563"/>
          </a:xfrm>
          <a:prstGeom prst="rect">
            <a:avLst/>
          </a:prstGeom>
          <a:noFill/>
          <a:ln>
            <a:miter lim="800000"/>
            <a:headEnd/>
            <a:tailEnd/>
          </a:ln>
        </p:spPr>
        <p:txBody>
          <a:bodyPr wrap="none" lIns="90255" tIns="44337" rIns="90255" bIns="44337" anchor="b"/>
          <a:lstStyle>
            <a:lvl1pPr defTabSz="900113" eaLnBrk="0" hangingPunct="0">
              <a:defRPr>
                <a:solidFill>
                  <a:schemeClr val="tx1"/>
                </a:solidFill>
                <a:latin typeface="Arial" panose="020B0604020202020204" pitchFamily="34" charset="0"/>
                <a:cs typeface="Arial" panose="020B0604020202020204" pitchFamily="34" charset="0"/>
              </a:defRPr>
            </a:lvl1pPr>
            <a:lvl2pPr marL="742950" indent="-285750" defTabSz="900113" eaLnBrk="0" hangingPunct="0">
              <a:defRPr>
                <a:solidFill>
                  <a:schemeClr val="tx1"/>
                </a:solidFill>
                <a:latin typeface="Arial" panose="020B0604020202020204" pitchFamily="34" charset="0"/>
                <a:cs typeface="Arial" panose="020B0604020202020204" pitchFamily="34" charset="0"/>
              </a:defRPr>
            </a:lvl2pPr>
            <a:lvl3pPr marL="1143000" indent="-228600" defTabSz="900113" eaLnBrk="0" hangingPunct="0">
              <a:defRPr>
                <a:solidFill>
                  <a:schemeClr val="tx1"/>
                </a:solidFill>
                <a:latin typeface="Arial" panose="020B0604020202020204" pitchFamily="34" charset="0"/>
                <a:cs typeface="Arial" panose="020B0604020202020204" pitchFamily="34" charset="0"/>
              </a:defRPr>
            </a:lvl3pPr>
            <a:lvl4pPr marL="1600200" indent="-228600" defTabSz="900113" eaLnBrk="0" hangingPunct="0">
              <a:defRPr>
                <a:solidFill>
                  <a:schemeClr val="tx1"/>
                </a:solidFill>
                <a:latin typeface="Arial" panose="020B0604020202020204" pitchFamily="34" charset="0"/>
                <a:cs typeface="Arial" panose="020B0604020202020204" pitchFamily="34" charset="0"/>
              </a:defRPr>
            </a:lvl4pPr>
            <a:lvl5pPr marL="2057400" indent="-228600" defTabSz="900113" eaLnBrk="0" hangingPunct="0">
              <a:defRPr>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F86BD01C-9FBB-466C-B134-5CAEE3F5974E}" type="slidenum">
              <a:rPr lang="en-US" altLang="en-US" sz="1300">
                <a:latin typeface="Times New Roman" panose="02020603050405020304" pitchFamily="18" charset="0"/>
              </a:rPr>
              <a:pPr algn="r" eaLnBrk="1" hangingPunct="1"/>
              <a:t>53</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273172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egnaposto immagine diapositiva 1"/>
          <p:cNvSpPr>
            <a:spLocks noGrp="1" noRot="1" noChangeAspect="1" noTextEdit="1"/>
          </p:cNvSpPr>
          <p:nvPr>
            <p:ph type="sldImg"/>
          </p:nvPr>
        </p:nvSpPr>
        <p:spPr>
          <a:ln/>
        </p:spPr>
      </p:sp>
      <p:sp>
        <p:nvSpPr>
          <p:cNvPr id="5427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4" name="Segnaposto numero diapositiva 3"/>
          <p:cNvSpPr txBox="1">
            <a:spLocks noGrp="1"/>
          </p:cNvSpPr>
          <p:nvPr/>
        </p:nvSpPr>
        <p:spPr bwMode="auto">
          <a:xfrm>
            <a:off x="5657850" y="6419850"/>
            <a:ext cx="4211638" cy="309563"/>
          </a:xfrm>
          <a:prstGeom prst="rect">
            <a:avLst/>
          </a:prstGeom>
          <a:noFill/>
          <a:ln>
            <a:miter lim="800000"/>
            <a:headEnd/>
            <a:tailEnd/>
          </a:ln>
        </p:spPr>
        <p:txBody>
          <a:bodyPr wrap="none" lIns="90255" tIns="44337" rIns="90255" bIns="44337" anchor="b"/>
          <a:lstStyle>
            <a:lvl1pPr defTabSz="900113" eaLnBrk="0" hangingPunct="0">
              <a:defRPr>
                <a:solidFill>
                  <a:schemeClr val="tx1"/>
                </a:solidFill>
                <a:latin typeface="Arial" panose="020B0604020202020204" pitchFamily="34" charset="0"/>
                <a:cs typeface="Arial" panose="020B0604020202020204" pitchFamily="34" charset="0"/>
              </a:defRPr>
            </a:lvl1pPr>
            <a:lvl2pPr marL="742950" indent="-285750" defTabSz="900113" eaLnBrk="0" hangingPunct="0">
              <a:defRPr>
                <a:solidFill>
                  <a:schemeClr val="tx1"/>
                </a:solidFill>
                <a:latin typeface="Arial" panose="020B0604020202020204" pitchFamily="34" charset="0"/>
                <a:cs typeface="Arial" panose="020B0604020202020204" pitchFamily="34" charset="0"/>
              </a:defRPr>
            </a:lvl2pPr>
            <a:lvl3pPr marL="1143000" indent="-228600" defTabSz="900113" eaLnBrk="0" hangingPunct="0">
              <a:defRPr>
                <a:solidFill>
                  <a:schemeClr val="tx1"/>
                </a:solidFill>
                <a:latin typeface="Arial" panose="020B0604020202020204" pitchFamily="34" charset="0"/>
                <a:cs typeface="Arial" panose="020B0604020202020204" pitchFamily="34" charset="0"/>
              </a:defRPr>
            </a:lvl3pPr>
            <a:lvl4pPr marL="1600200" indent="-228600" defTabSz="900113" eaLnBrk="0" hangingPunct="0">
              <a:defRPr>
                <a:solidFill>
                  <a:schemeClr val="tx1"/>
                </a:solidFill>
                <a:latin typeface="Arial" panose="020B0604020202020204" pitchFamily="34" charset="0"/>
                <a:cs typeface="Arial" panose="020B0604020202020204" pitchFamily="34" charset="0"/>
              </a:defRPr>
            </a:lvl4pPr>
            <a:lvl5pPr marL="2057400" indent="-228600" defTabSz="900113" eaLnBrk="0" hangingPunct="0">
              <a:defRPr>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4B75B582-50ED-41D5-870F-EC6684CAAB64}" type="slidenum">
              <a:rPr lang="en-US" altLang="en-US" sz="1300">
                <a:latin typeface="Times New Roman" panose="02020603050405020304" pitchFamily="18" charset="0"/>
              </a:rPr>
              <a:pPr algn="r" eaLnBrk="1" hangingPunct="1"/>
              <a:t>54</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786660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egnaposto immagine diapositiva 1"/>
          <p:cNvSpPr>
            <a:spLocks noGrp="1" noRot="1" noChangeAspect="1" noTextEdit="1"/>
          </p:cNvSpPr>
          <p:nvPr>
            <p:ph type="sldImg"/>
          </p:nvPr>
        </p:nvSpPr>
        <p:spPr>
          <a:ln/>
        </p:spPr>
      </p:sp>
      <p:sp>
        <p:nvSpPr>
          <p:cNvPr id="5529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Add something about total number of available training samples</a:t>
            </a:r>
          </a:p>
        </p:txBody>
      </p:sp>
      <p:sp>
        <p:nvSpPr>
          <p:cNvPr id="4" name="Segnaposto numero diapositiva 3"/>
          <p:cNvSpPr txBox="1">
            <a:spLocks noGrp="1"/>
          </p:cNvSpPr>
          <p:nvPr/>
        </p:nvSpPr>
        <p:spPr bwMode="auto">
          <a:xfrm>
            <a:off x="5657850" y="6419850"/>
            <a:ext cx="4211638" cy="309563"/>
          </a:xfrm>
          <a:prstGeom prst="rect">
            <a:avLst/>
          </a:prstGeom>
          <a:noFill/>
          <a:ln>
            <a:miter lim="800000"/>
            <a:headEnd/>
            <a:tailEnd/>
          </a:ln>
        </p:spPr>
        <p:txBody>
          <a:bodyPr wrap="none" lIns="90255" tIns="44337" rIns="90255" bIns="44337" anchor="b"/>
          <a:lstStyle>
            <a:lvl1pPr defTabSz="900113" eaLnBrk="0" hangingPunct="0">
              <a:defRPr>
                <a:solidFill>
                  <a:schemeClr val="tx1"/>
                </a:solidFill>
                <a:latin typeface="Arial" panose="020B0604020202020204" pitchFamily="34" charset="0"/>
                <a:cs typeface="Arial" panose="020B0604020202020204" pitchFamily="34" charset="0"/>
              </a:defRPr>
            </a:lvl1pPr>
            <a:lvl2pPr marL="742950" indent="-285750" defTabSz="900113" eaLnBrk="0" hangingPunct="0">
              <a:defRPr>
                <a:solidFill>
                  <a:schemeClr val="tx1"/>
                </a:solidFill>
                <a:latin typeface="Arial" panose="020B0604020202020204" pitchFamily="34" charset="0"/>
                <a:cs typeface="Arial" panose="020B0604020202020204" pitchFamily="34" charset="0"/>
              </a:defRPr>
            </a:lvl2pPr>
            <a:lvl3pPr marL="1143000" indent="-228600" defTabSz="900113" eaLnBrk="0" hangingPunct="0">
              <a:defRPr>
                <a:solidFill>
                  <a:schemeClr val="tx1"/>
                </a:solidFill>
                <a:latin typeface="Arial" panose="020B0604020202020204" pitchFamily="34" charset="0"/>
                <a:cs typeface="Arial" panose="020B0604020202020204" pitchFamily="34" charset="0"/>
              </a:defRPr>
            </a:lvl3pPr>
            <a:lvl4pPr marL="1600200" indent="-228600" defTabSz="900113" eaLnBrk="0" hangingPunct="0">
              <a:defRPr>
                <a:solidFill>
                  <a:schemeClr val="tx1"/>
                </a:solidFill>
                <a:latin typeface="Arial" panose="020B0604020202020204" pitchFamily="34" charset="0"/>
                <a:cs typeface="Arial" panose="020B0604020202020204" pitchFamily="34" charset="0"/>
              </a:defRPr>
            </a:lvl4pPr>
            <a:lvl5pPr marL="2057400" indent="-228600" defTabSz="900113" eaLnBrk="0" hangingPunct="0">
              <a:defRPr>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010E63DC-4C5E-4C90-841A-E75414F5789F}" type="slidenum">
              <a:rPr lang="en-US" altLang="en-US" sz="1300">
                <a:latin typeface="Times New Roman" panose="02020603050405020304" pitchFamily="18" charset="0"/>
              </a:rPr>
              <a:pPr algn="r" eaLnBrk="1" hangingPunct="1"/>
              <a:t>55</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203604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00113" eaLnBrk="0" hangingPunct="0">
              <a:defRPr>
                <a:solidFill>
                  <a:schemeClr val="tx1"/>
                </a:solidFill>
                <a:latin typeface="Arial" panose="020B0604020202020204" pitchFamily="34" charset="0"/>
                <a:cs typeface="Arial" panose="020B0604020202020204" pitchFamily="34" charset="0"/>
              </a:defRPr>
            </a:lvl1pPr>
            <a:lvl2pPr marL="742950" indent="-285750" defTabSz="900113" eaLnBrk="0" hangingPunct="0">
              <a:defRPr>
                <a:solidFill>
                  <a:schemeClr val="tx1"/>
                </a:solidFill>
                <a:latin typeface="Arial" panose="020B0604020202020204" pitchFamily="34" charset="0"/>
                <a:cs typeface="Arial" panose="020B0604020202020204" pitchFamily="34" charset="0"/>
              </a:defRPr>
            </a:lvl2pPr>
            <a:lvl3pPr marL="1143000" indent="-228600" defTabSz="900113" eaLnBrk="0" hangingPunct="0">
              <a:defRPr>
                <a:solidFill>
                  <a:schemeClr val="tx1"/>
                </a:solidFill>
                <a:latin typeface="Arial" panose="020B0604020202020204" pitchFamily="34" charset="0"/>
                <a:cs typeface="Arial" panose="020B0604020202020204" pitchFamily="34" charset="0"/>
              </a:defRPr>
            </a:lvl3pPr>
            <a:lvl4pPr marL="1600200" indent="-228600" defTabSz="900113" eaLnBrk="0" hangingPunct="0">
              <a:defRPr>
                <a:solidFill>
                  <a:schemeClr val="tx1"/>
                </a:solidFill>
                <a:latin typeface="Arial" panose="020B0604020202020204" pitchFamily="34" charset="0"/>
                <a:cs typeface="Arial" panose="020B0604020202020204" pitchFamily="34" charset="0"/>
              </a:defRPr>
            </a:lvl4pPr>
            <a:lvl5pPr marL="2057400" indent="-228600" defTabSz="900113" eaLnBrk="0" hangingPunct="0">
              <a:defRPr>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A7292D-D121-43FC-A5BB-77CBB48B6EB7}" type="slidenum">
              <a:rPr lang="en-US" altLang="en-US">
                <a:latin typeface="Times New Roman" panose="02020603050405020304" pitchFamily="18" charset="0"/>
              </a:rPr>
              <a:pPr eaLnBrk="1" hangingPunct="1"/>
              <a:t>58</a:t>
            </a:fld>
            <a:endParaRPr lang="en-US" altLang="en-US">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xfrm>
            <a:off x="3248025" y="519113"/>
            <a:ext cx="3379788" cy="2535237"/>
          </a:xfrm>
          <a:ln cap="flat"/>
        </p:spPr>
      </p:sp>
      <p:sp>
        <p:nvSpPr>
          <p:cNvPr id="49156" name="Rectangle 3"/>
          <p:cNvSpPr>
            <a:spLocks noGrp="1" noChangeArrowheads="1"/>
          </p:cNvSpPr>
          <p:nvPr>
            <p:ph type="body" idx="1"/>
          </p:nvPr>
        </p:nvSpPr>
        <p:spPr>
          <a:xfrm>
            <a:off x="1330325" y="3208338"/>
            <a:ext cx="7212013" cy="30559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840" tIns="42658" rIns="86840" bIns="42658"/>
          <a:lstStyle/>
          <a:p>
            <a:endParaRPr lang="en-US" altLang="en-US" smtClean="0"/>
          </a:p>
        </p:txBody>
      </p:sp>
    </p:spTree>
    <p:extLst>
      <p:ext uri="{BB962C8B-B14F-4D97-AF65-F5344CB8AC3E}">
        <p14:creationId xmlns:p14="http://schemas.microsoft.com/office/powerpoint/2010/main" val="3308354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egnaposto immagine diapositiva 1"/>
          <p:cNvSpPr>
            <a:spLocks noGrp="1" noRot="1" noChangeAspect="1" noTextEdit="1"/>
          </p:cNvSpPr>
          <p:nvPr>
            <p:ph type="sldImg"/>
          </p:nvPr>
        </p:nvSpPr>
        <p:spPr>
          <a:ln/>
        </p:spPr>
      </p:sp>
      <p:sp>
        <p:nvSpPr>
          <p:cNvPr id="5837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Font typeface="Wingdings" panose="05000000000000000000" pitchFamily="2" charset="2"/>
              <a:buChar char="ü"/>
            </a:pPr>
            <a:r>
              <a:rPr lang="en-US" altLang="it-IT">
                <a:solidFill>
                  <a:schemeClr val="tx2"/>
                </a:solidFill>
              </a:rPr>
              <a:t>Results achieved with the proposed method are compared with:</a:t>
            </a:r>
            <a:endParaRPr lang="tr-TR" altLang="it-IT" sz="800"/>
          </a:p>
          <a:p>
            <a:pPr lvl="1" algn="just" eaLnBrk="1" hangingPunct="1">
              <a:buFontTx/>
              <a:buChar char="•"/>
            </a:pPr>
            <a:r>
              <a:rPr lang="tr-TR" altLang="it-IT" sz="1600">
                <a:solidFill>
                  <a:schemeClr val="tx2"/>
                </a:solidFill>
              </a:rPr>
              <a:t>randam sampling </a:t>
            </a:r>
            <a:r>
              <a:rPr lang="en-US" altLang="it-IT" sz="1600">
                <a:solidFill>
                  <a:schemeClr val="tx2"/>
                </a:solidFill>
              </a:rPr>
              <a:t>to define an initial training set</a:t>
            </a:r>
            <a:r>
              <a:rPr lang="tr-TR" altLang="it-IT" sz="1600">
                <a:solidFill>
                  <a:schemeClr val="tx2"/>
                </a:solidFill>
              </a:rPr>
              <a:t>;</a:t>
            </a:r>
          </a:p>
          <a:p>
            <a:pPr lvl="1" algn="just" eaLnBrk="1" hangingPunct="1">
              <a:buFontTx/>
              <a:buChar char="•"/>
            </a:pPr>
            <a:r>
              <a:rPr lang="en-US" altLang="it-IT" sz="1600">
                <a:solidFill>
                  <a:schemeClr val="tx2"/>
                </a:solidFill>
              </a:rPr>
              <a:t>standard Marginal-Entropy based AL technique</a:t>
            </a:r>
            <a:r>
              <a:rPr lang="tr-TR" altLang="it-IT" sz="1600">
                <a:solidFill>
                  <a:schemeClr val="tx2"/>
                </a:solidFill>
              </a:rPr>
              <a:t>,</a:t>
            </a:r>
            <a:r>
              <a:rPr lang="en-US" altLang="it-IT" sz="1600">
                <a:solidFill>
                  <a:schemeClr val="tx2"/>
                </a:solidFill>
              </a:rPr>
              <a:t> ignoring temporal correlation</a:t>
            </a:r>
            <a:r>
              <a:rPr lang="tr-TR" altLang="it-IT" sz="1600">
                <a:solidFill>
                  <a:schemeClr val="tx2"/>
                </a:solidFill>
              </a:rPr>
              <a:t>;</a:t>
            </a:r>
            <a:endParaRPr lang="en-US" altLang="it-IT" sz="1600">
              <a:solidFill>
                <a:schemeClr val="tx2"/>
              </a:solidFill>
            </a:endParaRPr>
          </a:p>
          <a:p>
            <a:pPr lvl="1" algn="just" eaLnBrk="1" hangingPunct="1">
              <a:buFontTx/>
              <a:buChar char="•"/>
            </a:pPr>
            <a:r>
              <a:rPr lang="en-US" altLang="it-IT" sz="1600">
                <a:solidFill>
                  <a:schemeClr val="tx2"/>
                </a:solidFill>
              </a:rPr>
              <a:t>the single date Bayesian maximum posterior probability classifier</a:t>
            </a:r>
            <a:r>
              <a:rPr lang="tr-TR" altLang="it-IT" sz="1600">
                <a:solidFill>
                  <a:schemeClr val="tx2"/>
                </a:solidFill>
              </a:rPr>
              <a:t>.</a:t>
            </a:r>
          </a:p>
        </p:txBody>
      </p:sp>
      <p:sp>
        <p:nvSpPr>
          <p:cNvPr id="4" name="Segnaposto numero diapositiva 3"/>
          <p:cNvSpPr txBox="1">
            <a:spLocks noGrp="1"/>
          </p:cNvSpPr>
          <p:nvPr/>
        </p:nvSpPr>
        <p:spPr bwMode="auto">
          <a:xfrm>
            <a:off x="5657850" y="6419850"/>
            <a:ext cx="4211638" cy="309563"/>
          </a:xfrm>
          <a:prstGeom prst="rect">
            <a:avLst/>
          </a:prstGeom>
          <a:noFill/>
          <a:ln>
            <a:miter lim="800000"/>
            <a:headEnd/>
            <a:tailEnd/>
          </a:ln>
        </p:spPr>
        <p:txBody>
          <a:bodyPr wrap="none" lIns="90255" tIns="44337" rIns="90255" bIns="44337" anchor="b"/>
          <a:lstStyle>
            <a:lvl1pPr defTabSz="900113" eaLnBrk="0" hangingPunct="0">
              <a:defRPr>
                <a:solidFill>
                  <a:schemeClr val="tx1"/>
                </a:solidFill>
                <a:latin typeface="Arial" panose="020B0604020202020204" pitchFamily="34" charset="0"/>
                <a:cs typeface="Arial" panose="020B0604020202020204" pitchFamily="34" charset="0"/>
              </a:defRPr>
            </a:lvl1pPr>
            <a:lvl2pPr marL="742950" indent="-285750" defTabSz="900113" eaLnBrk="0" hangingPunct="0">
              <a:defRPr>
                <a:solidFill>
                  <a:schemeClr val="tx1"/>
                </a:solidFill>
                <a:latin typeface="Arial" panose="020B0604020202020204" pitchFamily="34" charset="0"/>
                <a:cs typeface="Arial" panose="020B0604020202020204" pitchFamily="34" charset="0"/>
              </a:defRPr>
            </a:lvl2pPr>
            <a:lvl3pPr marL="1143000" indent="-228600" defTabSz="900113" eaLnBrk="0" hangingPunct="0">
              <a:defRPr>
                <a:solidFill>
                  <a:schemeClr val="tx1"/>
                </a:solidFill>
                <a:latin typeface="Arial" panose="020B0604020202020204" pitchFamily="34" charset="0"/>
                <a:cs typeface="Arial" panose="020B0604020202020204" pitchFamily="34" charset="0"/>
              </a:defRPr>
            </a:lvl3pPr>
            <a:lvl4pPr marL="1600200" indent="-228600" defTabSz="900113" eaLnBrk="0" hangingPunct="0">
              <a:defRPr>
                <a:solidFill>
                  <a:schemeClr val="tx1"/>
                </a:solidFill>
                <a:latin typeface="Arial" panose="020B0604020202020204" pitchFamily="34" charset="0"/>
                <a:cs typeface="Arial" panose="020B0604020202020204" pitchFamily="34" charset="0"/>
              </a:defRPr>
            </a:lvl4pPr>
            <a:lvl5pPr marL="2057400" indent="-228600" defTabSz="900113" eaLnBrk="0" hangingPunct="0">
              <a:defRPr>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9FEDB2D3-0577-468A-92BB-ECB2F48D6DDE}" type="slidenum">
              <a:rPr lang="en-US" altLang="it-IT" sz="1300">
                <a:latin typeface="Times New Roman" panose="02020603050405020304" pitchFamily="18" charset="0"/>
              </a:rPr>
              <a:pPr algn="r" eaLnBrk="1" hangingPunct="1"/>
              <a:t>65</a:t>
            </a:fld>
            <a:endParaRPr lang="en-US" altLang="it-IT" sz="1300">
              <a:latin typeface="Times New Roman" panose="02020603050405020304" pitchFamily="18" charset="0"/>
            </a:endParaRPr>
          </a:p>
        </p:txBody>
      </p:sp>
    </p:spTree>
    <p:extLst>
      <p:ext uri="{BB962C8B-B14F-4D97-AF65-F5344CB8AC3E}">
        <p14:creationId xmlns:p14="http://schemas.microsoft.com/office/powerpoint/2010/main" val="2751740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D270CA4B-244C-4CEB-9754-64122DB1B9D1}" type="slidenum">
              <a:rPr lang="en-US" smtClean="0"/>
              <a:pPr>
                <a:defRPr/>
              </a:pPr>
              <a:t>2</a:t>
            </a:fld>
            <a:endParaRPr lang="en-US"/>
          </a:p>
        </p:txBody>
      </p:sp>
    </p:spTree>
    <p:extLst>
      <p:ext uri="{BB962C8B-B14F-4D97-AF65-F5344CB8AC3E}">
        <p14:creationId xmlns:p14="http://schemas.microsoft.com/office/powerpoint/2010/main" val="2067974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egnaposto immagine diapositiva 1"/>
          <p:cNvSpPr>
            <a:spLocks noGrp="1" noRot="1" noChangeAspect="1" noTextEdit="1"/>
          </p:cNvSpPr>
          <p:nvPr>
            <p:ph type="sldImg"/>
          </p:nvPr>
        </p:nvSpPr>
        <p:spPr>
          <a:ln/>
        </p:spPr>
      </p:sp>
      <p:sp>
        <p:nvSpPr>
          <p:cNvPr id="3" name="Segnaposto note 2"/>
          <p:cNvSpPr>
            <a:spLocks noGrp="1"/>
          </p:cNvSpPr>
          <p:nvPr>
            <p:ph type="body" idx="1"/>
          </p:nvPr>
        </p:nvSpPr>
        <p:spPr/>
        <p:txBody>
          <a:bodyPr/>
          <a:lstStyle/>
          <a:p>
            <a:pPr marL="342900" indent="-342900" algn="just">
              <a:buClr>
                <a:schemeClr val="tx2"/>
              </a:buClr>
              <a:defRPr/>
            </a:pPr>
            <a:r>
              <a:rPr lang="en-US" dirty="0" smtClean="0">
                <a:solidFill>
                  <a:srgbClr val="FFC000"/>
                </a:solidFill>
              </a:rPr>
              <a:t>Solution: </a:t>
            </a:r>
            <a:r>
              <a:rPr lang="en-US" dirty="0" smtClean="0">
                <a:solidFill>
                  <a:schemeClr val="tx2"/>
                </a:solidFill>
              </a:rPr>
              <a:t>Develop </a:t>
            </a:r>
            <a:r>
              <a:rPr lang="en-US" dirty="0" smtClean="0"/>
              <a:t>a novel system </a:t>
            </a:r>
            <a:r>
              <a:rPr lang="en-US" dirty="0" smtClean="0">
                <a:solidFill>
                  <a:schemeClr val="tx2"/>
                </a:solidFill>
              </a:rPr>
              <a:t>that is defined on the basis of two steps: </a:t>
            </a:r>
          </a:p>
          <a:p>
            <a:pPr marL="714375" indent="-342900" algn="just">
              <a:buClr>
                <a:schemeClr val="tx1"/>
              </a:buClr>
              <a:buFont typeface="Wingdings" pitchFamily="2" charset="2"/>
              <a:buChar char="ü"/>
              <a:defRPr/>
            </a:pPr>
            <a:r>
              <a:rPr lang="en-US" dirty="0" smtClean="0">
                <a:solidFill>
                  <a:schemeClr val="tx2"/>
                </a:solidFill>
              </a:rPr>
              <a:t>low-cost definition of a training set for the target domain with TL and AL methods; and </a:t>
            </a:r>
          </a:p>
          <a:p>
            <a:pPr marL="714375" indent="-342900" algn="just">
              <a:buClr>
                <a:schemeClr val="tx1"/>
              </a:buClr>
              <a:buFont typeface="Wingdings" pitchFamily="2" charset="2"/>
              <a:buChar char="ü"/>
              <a:defRPr/>
            </a:pPr>
            <a:r>
              <a:rPr lang="en-US" dirty="0" smtClean="0">
                <a:solidFill>
                  <a:schemeClr val="tx2"/>
                </a:solidFill>
              </a:rPr>
              <a:t>target domain classification according to the Bayesian cascade decision rule.</a:t>
            </a:r>
          </a:p>
        </p:txBody>
      </p:sp>
      <p:sp>
        <p:nvSpPr>
          <p:cNvPr id="4" name="Segnaposto numero diapositiva 3"/>
          <p:cNvSpPr>
            <a:spLocks noGrp="1"/>
          </p:cNvSpPr>
          <p:nvPr>
            <p:ph type="sldNum" sz="quarter" idx="5"/>
          </p:nvPr>
        </p:nvSpPr>
        <p:spPr/>
        <p:txBody>
          <a:bodyPr/>
          <a:lstStyle/>
          <a:p>
            <a:pPr>
              <a:defRPr/>
            </a:pPr>
            <a:fld id="{FA139690-B02B-4330-BB2F-3D22197DD013}" type="slidenum">
              <a:rPr lang="en-US" smtClean="0"/>
              <a:pPr>
                <a:defRPr/>
              </a:pPr>
              <a:t>32</a:t>
            </a:fld>
            <a:endParaRPr lang="en-US"/>
          </a:p>
        </p:txBody>
      </p:sp>
    </p:spTree>
    <p:extLst>
      <p:ext uri="{BB962C8B-B14F-4D97-AF65-F5344CB8AC3E}">
        <p14:creationId xmlns:p14="http://schemas.microsoft.com/office/powerpoint/2010/main" val="1003678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immagine diapositiva 1"/>
          <p:cNvSpPr>
            <a:spLocks noGrp="1" noRot="1" noChangeAspect="1" noTextEdit="1"/>
          </p:cNvSpPr>
          <p:nvPr>
            <p:ph type="sldImg"/>
          </p:nvPr>
        </p:nvSpPr>
        <p:spPr>
          <a:ln/>
        </p:spPr>
      </p:sp>
      <p:sp>
        <p:nvSpPr>
          <p:cNvPr id="3" name="Segnaposto note 2"/>
          <p:cNvSpPr>
            <a:spLocks noGrp="1"/>
          </p:cNvSpPr>
          <p:nvPr>
            <p:ph type="body" idx="1"/>
          </p:nvPr>
        </p:nvSpPr>
        <p:spPr/>
        <p:txBody>
          <a:bodyPr/>
          <a:lstStyle/>
          <a:p>
            <a:pPr marL="342900" indent="-342900" algn="just">
              <a:buClr>
                <a:schemeClr val="tx2"/>
              </a:buClr>
              <a:defRPr/>
            </a:pPr>
            <a:r>
              <a:rPr lang="en-US" dirty="0" smtClean="0">
                <a:solidFill>
                  <a:srgbClr val="FFC000"/>
                </a:solidFill>
              </a:rPr>
              <a:t>Solution: </a:t>
            </a:r>
            <a:r>
              <a:rPr lang="en-US" dirty="0" smtClean="0">
                <a:solidFill>
                  <a:schemeClr val="tx2"/>
                </a:solidFill>
              </a:rPr>
              <a:t>Develop </a:t>
            </a:r>
            <a:r>
              <a:rPr lang="en-US" dirty="0" smtClean="0"/>
              <a:t>a novel system </a:t>
            </a:r>
            <a:r>
              <a:rPr lang="en-US" dirty="0" smtClean="0">
                <a:solidFill>
                  <a:schemeClr val="tx2"/>
                </a:solidFill>
              </a:rPr>
              <a:t>that is defined on the basis of two steps: </a:t>
            </a:r>
          </a:p>
          <a:p>
            <a:pPr marL="714375" indent="-342900" algn="just">
              <a:buClr>
                <a:schemeClr val="tx1"/>
              </a:buClr>
              <a:buFont typeface="Wingdings" pitchFamily="2" charset="2"/>
              <a:buChar char="ü"/>
              <a:defRPr/>
            </a:pPr>
            <a:r>
              <a:rPr lang="en-US" dirty="0" smtClean="0">
                <a:solidFill>
                  <a:schemeClr val="tx2"/>
                </a:solidFill>
              </a:rPr>
              <a:t>low-cost definition of a training set for the target domain with TL and AL methods; and </a:t>
            </a:r>
          </a:p>
          <a:p>
            <a:pPr marL="714375" indent="-342900" algn="just">
              <a:buClr>
                <a:schemeClr val="tx1"/>
              </a:buClr>
              <a:buFont typeface="Wingdings" pitchFamily="2" charset="2"/>
              <a:buChar char="ü"/>
              <a:defRPr/>
            </a:pPr>
            <a:r>
              <a:rPr lang="en-US" dirty="0" smtClean="0">
                <a:solidFill>
                  <a:schemeClr val="tx2"/>
                </a:solidFill>
              </a:rPr>
              <a:t>target domain classification according to the Bayesian cascade decision rule.</a:t>
            </a:r>
          </a:p>
        </p:txBody>
      </p:sp>
      <p:sp>
        <p:nvSpPr>
          <p:cNvPr id="4" name="Segnaposto numero diapositiva 3"/>
          <p:cNvSpPr>
            <a:spLocks noGrp="1"/>
          </p:cNvSpPr>
          <p:nvPr>
            <p:ph type="sldNum" sz="quarter" idx="5"/>
          </p:nvPr>
        </p:nvSpPr>
        <p:spPr/>
        <p:txBody>
          <a:bodyPr/>
          <a:lstStyle/>
          <a:p>
            <a:pPr>
              <a:defRPr/>
            </a:pPr>
            <a:fld id="{2FABF8D0-D66E-4FC7-80CC-D7C3D88168D4}" type="slidenum">
              <a:rPr lang="en-US" smtClean="0"/>
              <a:pPr>
                <a:defRPr/>
              </a:pPr>
              <a:t>34</a:t>
            </a:fld>
            <a:endParaRPr lang="en-US"/>
          </a:p>
        </p:txBody>
      </p:sp>
    </p:spTree>
    <p:extLst>
      <p:ext uri="{BB962C8B-B14F-4D97-AF65-F5344CB8AC3E}">
        <p14:creationId xmlns:p14="http://schemas.microsoft.com/office/powerpoint/2010/main" val="1454132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ln/>
        </p:spPr>
      </p:sp>
      <p:sp>
        <p:nvSpPr>
          <p:cNvPr id="3" name="Segnaposto note 2"/>
          <p:cNvSpPr>
            <a:spLocks noGrp="1"/>
          </p:cNvSpPr>
          <p:nvPr>
            <p:ph type="body" idx="1"/>
          </p:nvPr>
        </p:nvSpPr>
        <p:spPr/>
        <p:txBody>
          <a:bodyPr/>
          <a:lstStyle/>
          <a:p>
            <a:pPr marL="342900" indent="-342900" algn="just">
              <a:buClr>
                <a:schemeClr val="tx2"/>
              </a:buClr>
              <a:defRPr/>
            </a:pPr>
            <a:r>
              <a:rPr lang="en-US" dirty="0" smtClean="0">
                <a:solidFill>
                  <a:srgbClr val="FFC000"/>
                </a:solidFill>
              </a:rPr>
              <a:t>Solution: </a:t>
            </a:r>
            <a:r>
              <a:rPr lang="en-US" dirty="0" smtClean="0">
                <a:solidFill>
                  <a:schemeClr val="tx2"/>
                </a:solidFill>
              </a:rPr>
              <a:t>Develop </a:t>
            </a:r>
            <a:r>
              <a:rPr lang="en-US" dirty="0" smtClean="0"/>
              <a:t>a novel system </a:t>
            </a:r>
            <a:r>
              <a:rPr lang="en-US" dirty="0" smtClean="0">
                <a:solidFill>
                  <a:schemeClr val="tx2"/>
                </a:solidFill>
              </a:rPr>
              <a:t>that is defined on the basis of two steps: </a:t>
            </a:r>
          </a:p>
          <a:p>
            <a:pPr marL="714375" indent="-342900" algn="just">
              <a:buClr>
                <a:schemeClr val="tx1"/>
              </a:buClr>
              <a:buFont typeface="Wingdings" pitchFamily="2" charset="2"/>
              <a:buChar char="ü"/>
              <a:defRPr/>
            </a:pPr>
            <a:r>
              <a:rPr lang="en-US" dirty="0" smtClean="0">
                <a:solidFill>
                  <a:schemeClr val="tx2"/>
                </a:solidFill>
              </a:rPr>
              <a:t>low-cost definition of a training set for the target domain with TL and AL methods; and </a:t>
            </a:r>
          </a:p>
          <a:p>
            <a:pPr marL="714375" indent="-342900" algn="just">
              <a:buClr>
                <a:schemeClr val="tx1"/>
              </a:buClr>
              <a:buFont typeface="Wingdings" pitchFamily="2" charset="2"/>
              <a:buChar char="ü"/>
              <a:defRPr/>
            </a:pPr>
            <a:r>
              <a:rPr lang="en-US" dirty="0" smtClean="0">
                <a:solidFill>
                  <a:schemeClr val="tx2"/>
                </a:solidFill>
              </a:rPr>
              <a:t>target domain classification according to the Bayesian cascade decision rule.</a:t>
            </a:r>
          </a:p>
        </p:txBody>
      </p:sp>
      <p:sp>
        <p:nvSpPr>
          <p:cNvPr id="4" name="Segnaposto numero diapositiva 3"/>
          <p:cNvSpPr>
            <a:spLocks noGrp="1"/>
          </p:cNvSpPr>
          <p:nvPr>
            <p:ph type="sldNum" sz="quarter" idx="5"/>
          </p:nvPr>
        </p:nvSpPr>
        <p:spPr/>
        <p:txBody>
          <a:bodyPr/>
          <a:lstStyle/>
          <a:p>
            <a:pPr>
              <a:defRPr/>
            </a:pPr>
            <a:fld id="{94D9C632-E8F4-4D4F-9B21-B97952504B41}" type="slidenum">
              <a:rPr lang="en-US" smtClean="0"/>
              <a:pPr>
                <a:defRPr/>
              </a:pPr>
              <a:t>35</a:t>
            </a:fld>
            <a:endParaRPr lang="en-US"/>
          </a:p>
        </p:txBody>
      </p:sp>
    </p:spTree>
    <p:extLst>
      <p:ext uri="{BB962C8B-B14F-4D97-AF65-F5344CB8AC3E}">
        <p14:creationId xmlns:p14="http://schemas.microsoft.com/office/powerpoint/2010/main" val="143690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00113" eaLnBrk="0" hangingPunct="0">
              <a:defRPr>
                <a:solidFill>
                  <a:schemeClr val="tx1"/>
                </a:solidFill>
                <a:latin typeface="Arial" panose="020B0604020202020204" pitchFamily="34" charset="0"/>
                <a:cs typeface="Arial" panose="020B0604020202020204" pitchFamily="34" charset="0"/>
              </a:defRPr>
            </a:lvl1pPr>
            <a:lvl2pPr marL="742950" indent="-285750" defTabSz="900113" eaLnBrk="0" hangingPunct="0">
              <a:defRPr>
                <a:solidFill>
                  <a:schemeClr val="tx1"/>
                </a:solidFill>
                <a:latin typeface="Arial" panose="020B0604020202020204" pitchFamily="34" charset="0"/>
                <a:cs typeface="Arial" panose="020B0604020202020204" pitchFamily="34" charset="0"/>
              </a:defRPr>
            </a:lvl2pPr>
            <a:lvl3pPr marL="1143000" indent="-228600" defTabSz="900113" eaLnBrk="0" hangingPunct="0">
              <a:defRPr>
                <a:solidFill>
                  <a:schemeClr val="tx1"/>
                </a:solidFill>
                <a:latin typeface="Arial" panose="020B0604020202020204" pitchFamily="34" charset="0"/>
                <a:cs typeface="Arial" panose="020B0604020202020204" pitchFamily="34" charset="0"/>
              </a:defRPr>
            </a:lvl3pPr>
            <a:lvl4pPr marL="1600200" indent="-228600" defTabSz="900113" eaLnBrk="0" hangingPunct="0">
              <a:defRPr>
                <a:solidFill>
                  <a:schemeClr val="tx1"/>
                </a:solidFill>
                <a:latin typeface="Arial" panose="020B0604020202020204" pitchFamily="34" charset="0"/>
                <a:cs typeface="Arial" panose="020B0604020202020204" pitchFamily="34" charset="0"/>
              </a:defRPr>
            </a:lvl4pPr>
            <a:lvl5pPr marL="2057400" indent="-228600" defTabSz="900113" eaLnBrk="0" hangingPunct="0">
              <a:defRPr>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A7292D-D121-43FC-A5BB-77CBB48B6EB7}" type="slidenum">
              <a:rPr lang="en-US" altLang="en-US">
                <a:latin typeface="Times New Roman" panose="02020603050405020304" pitchFamily="18" charset="0"/>
              </a:rPr>
              <a:pPr eaLnBrk="1" hangingPunct="1"/>
              <a:t>39</a:t>
            </a:fld>
            <a:endParaRPr lang="en-US" altLang="en-US">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xfrm>
            <a:off x="3248025" y="519113"/>
            <a:ext cx="3379788" cy="2535237"/>
          </a:xfrm>
          <a:ln cap="flat"/>
        </p:spPr>
      </p:sp>
      <p:sp>
        <p:nvSpPr>
          <p:cNvPr id="49156" name="Rectangle 3"/>
          <p:cNvSpPr>
            <a:spLocks noGrp="1" noChangeArrowheads="1"/>
          </p:cNvSpPr>
          <p:nvPr>
            <p:ph type="body" idx="1"/>
          </p:nvPr>
        </p:nvSpPr>
        <p:spPr>
          <a:xfrm>
            <a:off x="1330325" y="3208338"/>
            <a:ext cx="7212013" cy="30559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840" tIns="42658" rIns="86840" bIns="42658"/>
          <a:lstStyle/>
          <a:p>
            <a:endParaRPr lang="en-US" altLang="en-US" smtClean="0"/>
          </a:p>
        </p:txBody>
      </p:sp>
    </p:spTree>
    <p:extLst>
      <p:ext uri="{BB962C8B-B14F-4D97-AF65-F5344CB8AC3E}">
        <p14:creationId xmlns:p14="http://schemas.microsoft.com/office/powerpoint/2010/main" val="224587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00113" eaLnBrk="0" hangingPunct="0">
              <a:defRPr>
                <a:solidFill>
                  <a:schemeClr val="tx1"/>
                </a:solidFill>
                <a:latin typeface="Arial" panose="020B0604020202020204" pitchFamily="34" charset="0"/>
                <a:cs typeface="Arial" panose="020B0604020202020204" pitchFamily="34" charset="0"/>
              </a:defRPr>
            </a:lvl1pPr>
            <a:lvl2pPr marL="742950" indent="-285750" defTabSz="900113" eaLnBrk="0" hangingPunct="0">
              <a:defRPr>
                <a:solidFill>
                  <a:schemeClr val="tx1"/>
                </a:solidFill>
                <a:latin typeface="Arial" panose="020B0604020202020204" pitchFamily="34" charset="0"/>
                <a:cs typeface="Arial" panose="020B0604020202020204" pitchFamily="34" charset="0"/>
              </a:defRPr>
            </a:lvl2pPr>
            <a:lvl3pPr marL="1143000" indent="-228600" defTabSz="900113" eaLnBrk="0" hangingPunct="0">
              <a:defRPr>
                <a:solidFill>
                  <a:schemeClr val="tx1"/>
                </a:solidFill>
                <a:latin typeface="Arial" panose="020B0604020202020204" pitchFamily="34" charset="0"/>
                <a:cs typeface="Arial" panose="020B0604020202020204" pitchFamily="34" charset="0"/>
              </a:defRPr>
            </a:lvl3pPr>
            <a:lvl4pPr marL="1600200" indent="-228600" defTabSz="900113" eaLnBrk="0" hangingPunct="0">
              <a:defRPr>
                <a:solidFill>
                  <a:schemeClr val="tx1"/>
                </a:solidFill>
                <a:latin typeface="Arial" panose="020B0604020202020204" pitchFamily="34" charset="0"/>
                <a:cs typeface="Arial" panose="020B0604020202020204" pitchFamily="34" charset="0"/>
              </a:defRPr>
            </a:lvl4pPr>
            <a:lvl5pPr marL="2057400" indent="-228600" defTabSz="900113" eaLnBrk="0" hangingPunct="0">
              <a:defRPr>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F37EF25-6FF3-4CE1-B02A-28019D76463B}" type="slidenum">
              <a:rPr lang="en-US" altLang="en-US">
                <a:latin typeface="Times New Roman" panose="02020603050405020304" pitchFamily="18" charset="0"/>
              </a:rPr>
              <a:pPr eaLnBrk="1" hangingPunct="1"/>
              <a:t>40</a:t>
            </a:fld>
            <a:endParaRPr lang="en-US" altLang="en-US">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xfrm>
            <a:off x="3248025" y="519113"/>
            <a:ext cx="3379788" cy="2535237"/>
          </a:xfrm>
          <a:ln cap="flat"/>
        </p:spPr>
      </p:sp>
      <p:sp>
        <p:nvSpPr>
          <p:cNvPr id="50180" name="Rectangle 3"/>
          <p:cNvSpPr>
            <a:spLocks noGrp="1" noChangeArrowheads="1"/>
          </p:cNvSpPr>
          <p:nvPr>
            <p:ph type="body" idx="1"/>
          </p:nvPr>
        </p:nvSpPr>
        <p:spPr>
          <a:xfrm>
            <a:off x="1330325" y="3208338"/>
            <a:ext cx="7212013" cy="30559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840" tIns="42658" rIns="86840" bIns="42658"/>
          <a:lstStyle/>
          <a:p>
            <a:endParaRPr lang="en-US" altLang="en-US" smtClean="0"/>
          </a:p>
        </p:txBody>
      </p:sp>
    </p:spTree>
    <p:extLst>
      <p:ext uri="{BB962C8B-B14F-4D97-AF65-F5344CB8AC3E}">
        <p14:creationId xmlns:p14="http://schemas.microsoft.com/office/powerpoint/2010/main" val="1757990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nvSpPr>
        <p:spPr bwMode="auto">
          <a:xfrm>
            <a:off x="5657850" y="6419850"/>
            <a:ext cx="4211638" cy="309563"/>
          </a:xfrm>
          <a:prstGeom prst="rect">
            <a:avLst/>
          </a:prstGeom>
          <a:noFill/>
          <a:ln>
            <a:miter lim="800000"/>
            <a:headEnd/>
            <a:tailEnd/>
          </a:ln>
        </p:spPr>
        <p:txBody>
          <a:bodyPr wrap="none" lIns="90255" tIns="44337" rIns="90255" bIns="44337" anchor="b"/>
          <a:lstStyle>
            <a:lvl1pPr defTabSz="900113" eaLnBrk="0" hangingPunct="0">
              <a:defRPr>
                <a:solidFill>
                  <a:schemeClr val="tx1"/>
                </a:solidFill>
                <a:latin typeface="Arial" panose="020B0604020202020204" pitchFamily="34" charset="0"/>
                <a:cs typeface="Arial" panose="020B0604020202020204" pitchFamily="34" charset="0"/>
              </a:defRPr>
            </a:lvl1pPr>
            <a:lvl2pPr marL="742950" indent="-285750" defTabSz="900113" eaLnBrk="0" hangingPunct="0">
              <a:defRPr>
                <a:solidFill>
                  <a:schemeClr val="tx1"/>
                </a:solidFill>
                <a:latin typeface="Arial" panose="020B0604020202020204" pitchFamily="34" charset="0"/>
                <a:cs typeface="Arial" panose="020B0604020202020204" pitchFamily="34" charset="0"/>
              </a:defRPr>
            </a:lvl2pPr>
            <a:lvl3pPr marL="1143000" indent="-228600" defTabSz="900113" eaLnBrk="0" hangingPunct="0">
              <a:defRPr>
                <a:solidFill>
                  <a:schemeClr val="tx1"/>
                </a:solidFill>
                <a:latin typeface="Arial" panose="020B0604020202020204" pitchFamily="34" charset="0"/>
                <a:cs typeface="Arial" panose="020B0604020202020204" pitchFamily="34" charset="0"/>
              </a:defRPr>
            </a:lvl3pPr>
            <a:lvl4pPr marL="1600200" indent="-228600" defTabSz="900113" eaLnBrk="0" hangingPunct="0">
              <a:defRPr>
                <a:solidFill>
                  <a:schemeClr val="tx1"/>
                </a:solidFill>
                <a:latin typeface="Arial" panose="020B0604020202020204" pitchFamily="34" charset="0"/>
                <a:cs typeface="Arial" panose="020B0604020202020204" pitchFamily="34" charset="0"/>
              </a:defRPr>
            </a:lvl4pPr>
            <a:lvl5pPr marL="2057400" indent="-228600" defTabSz="900113" eaLnBrk="0" hangingPunct="0">
              <a:defRPr>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9A691737-94A2-44ED-B2E4-0442012EFE0C}" type="slidenum">
              <a:rPr lang="en-US" altLang="en-US" sz="1300">
                <a:latin typeface="Times New Roman" panose="02020603050405020304" pitchFamily="18" charset="0"/>
              </a:rPr>
              <a:pPr algn="r" eaLnBrk="1" hangingPunct="1"/>
              <a:t>42</a:t>
            </a:fld>
            <a:endParaRPr lang="en-US" altLang="en-US" sz="1300">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a:xfrm>
            <a:off x="3248025" y="519113"/>
            <a:ext cx="3379788" cy="2535237"/>
          </a:xfrm>
          <a:ln cap="flat"/>
        </p:spPr>
      </p:sp>
      <p:sp>
        <p:nvSpPr>
          <p:cNvPr id="51204" name="Rectangle 3"/>
          <p:cNvSpPr>
            <a:spLocks noGrp="1" noChangeArrowheads="1"/>
          </p:cNvSpPr>
          <p:nvPr>
            <p:ph type="body" idx="1"/>
          </p:nvPr>
        </p:nvSpPr>
        <p:spPr>
          <a:xfrm>
            <a:off x="1330325" y="3208338"/>
            <a:ext cx="7212013" cy="30559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840" tIns="42658" rIns="86840" bIns="42658"/>
          <a:lstStyle/>
          <a:p>
            <a:endParaRPr lang="en-US" altLang="en-US" dirty="0" smtClean="0"/>
          </a:p>
        </p:txBody>
      </p:sp>
    </p:spTree>
    <p:extLst>
      <p:ext uri="{BB962C8B-B14F-4D97-AF65-F5344CB8AC3E}">
        <p14:creationId xmlns:p14="http://schemas.microsoft.com/office/powerpoint/2010/main" val="242513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nvSpPr>
        <p:spPr bwMode="auto">
          <a:xfrm>
            <a:off x="5657850" y="6419850"/>
            <a:ext cx="4211638" cy="309563"/>
          </a:xfrm>
          <a:prstGeom prst="rect">
            <a:avLst/>
          </a:prstGeom>
          <a:noFill/>
          <a:ln>
            <a:miter lim="800000"/>
            <a:headEnd/>
            <a:tailEnd/>
          </a:ln>
        </p:spPr>
        <p:txBody>
          <a:bodyPr wrap="none" lIns="90255" tIns="44337" rIns="90255" bIns="44337" anchor="b"/>
          <a:lstStyle>
            <a:lvl1pPr defTabSz="900113" eaLnBrk="0" hangingPunct="0">
              <a:defRPr>
                <a:solidFill>
                  <a:schemeClr val="tx1"/>
                </a:solidFill>
                <a:latin typeface="Arial" panose="020B0604020202020204" pitchFamily="34" charset="0"/>
                <a:cs typeface="Arial" panose="020B0604020202020204" pitchFamily="34" charset="0"/>
              </a:defRPr>
            </a:lvl1pPr>
            <a:lvl2pPr marL="742950" indent="-285750" defTabSz="900113" eaLnBrk="0" hangingPunct="0">
              <a:defRPr>
                <a:solidFill>
                  <a:schemeClr val="tx1"/>
                </a:solidFill>
                <a:latin typeface="Arial" panose="020B0604020202020204" pitchFamily="34" charset="0"/>
                <a:cs typeface="Arial" panose="020B0604020202020204" pitchFamily="34" charset="0"/>
              </a:defRPr>
            </a:lvl2pPr>
            <a:lvl3pPr marL="1143000" indent="-228600" defTabSz="900113" eaLnBrk="0" hangingPunct="0">
              <a:defRPr>
                <a:solidFill>
                  <a:schemeClr val="tx1"/>
                </a:solidFill>
                <a:latin typeface="Arial" panose="020B0604020202020204" pitchFamily="34" charset="0"/>
                <a:cs typeface="Arial" panose="020B0604020202020204" pitchFamily="34" charset="0"/>
              </a:defRPr>
            </a:lvl3pPr>
            <a:lvl4pPr marL="1600200" indent="-228600" defTabSz="900113" eaLnBrk="0" hangingPunct="0">
              <a:defRPr>
                <a:solidFill>
                  <a:schemeClr val="tx1"/>
                </a:solidFill>
                <a:latin typeface="Arial" panose="020B0604020202020204" pitchFamily="34" charset="0"/>
                <a:cs typeface="Arial" panose="020B0604020202020204" pitchFamily="34" charset="0"/>
              </a:defRPr>
            </a:lvl4pPr>
            <a:lvl5pPr marL="2057400" indent="-228600" defTabSz="900113" eaLnBrk="0" hangingPunct="0">
              <a:defRPr>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CE03975D-B668-49BD-9B3E-DFF58FFCED7E}" type="slidenum">
              <a:rPr lang="en-US" altLang="en-US" sz="1300">
                <a:latin typeface="Times New Roman" panose="02020603050405020304" pitchFamily="18" charset="0"/>
              </a:rPr>
              <a:pPr algn="r" eaLnBrk="1" hangingPunct="1"/>
              <a:t>43</a:t>
            </a:fld>
            <a:endParaRPr lang="en-US" altLang="en-US" sz="130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xfrm>
            <a:off x="3248025" y="519113"/>
            <a:ext cx="3379788" cy="2535237"/>
          </a:xfrm>
          <a:ln cap="flat"/>
        </p:spPr>
      </p:sp>
      <p:sp>
        <p:nvSpPr>
          <p:cNvPr id="52228" name="Rectangle 3"/>
          <p:cNvSpPr>
            <a:spLocks noGrp="1" noChangeArrowheads="1"/>
          </p:cNvSpPr>
          <p:nvPr>
            <p:ph type="body" idx="1"/>
          </p:nvPr>
        </p:nvSpPr>
        <p:spPr>
          <a:xfrm>
            <a:off x="1330325" y="3208338"/>
            <a:ext cx="7212013" cy="30559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840" tIns="42658" rIns="86840" bIns="42658"/>
          <a:lstStyle/>
          <a:p>
            <a:endParaRPr lang="en-US" altLang="en-US" smtClean="0"/>
          </a:p>
        </p:txBody>
      </p:sp>
    </p:spTree>
    <p:extLst>
      <p:ext uri="{BB962C8B-B14F-4D97-AF65-F5344CB8AC3E}">
        <p14:creationId xmlns:p14="http://schemas.microsoft.com/office/powerpoint/2010/main" val="3735175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61938" y="277802"/>
            <a:ext cx="1666875" cy="1168420"/>
          </a:xfrm>
          <a:prstGeom prst="rect">
            <a:avLst/>
          </a:prstGeom>
          <a:noFill/>
          <a:ln w="9525">
            <a:noFill/>
            <a:miter lim="800000"/>
            <a:headEnd/>
            <a:tailEnd/>
          </a:ln>
        </p:spPr>
      </p:pic>
      <p:sp>
        <p:nvSpPr>
          <p:cNvPr id="12" name="Titolo 11"/>
          <p:cNvSpPr>
            <a:spLocks noGrp="1"/>
          </p:cNvSpPr>
          <p:nvPr>
            <p:ph type="title" hasCustomPrompt="1"/>
          </p:nvPr>
        </p:nvSpPr>
        <p:spPr>
          <a:xfrm>
            <a:off x="914400" y="2362200"/>
            <a:ext cx="7391400" cy="563562"/>
          </a:xfrm>
        </p:spPr>
        <p:txBody>
          <a:bodyPr/>
          <a:lstStyle>
            <a:lvl1pPr>
              <a:defRPr baseline="0"/>
            </a:lvl1pPr>
          </a:lstStyle>
          <a:p>
            <a:r>
              <a:rPr lang="it-IT" dirty="0" err="1"/>
              <a:t>Insert</a:t>
            </a:r>
            <a:r>
              <a:rPr lang="it-IT" dirty="0"/>
              <a:t> Title</a:t>
            </a:r>
          </a:p>
        </p:txBody>
      </p:sp>
      <p:pic>
        <p:nvPicPr>
          <p:cNvPr id="3" name="Immagin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5201" y="395400"/>
            <a:ext cx="991429" cy="990600"/>
          </a:xfrm>
          <a:prstGeom prst="rect">
            <a:avLst/>
          </a:prstGeom>
        </p:spPr>
      </p:pic>
      <p:sp>
        <p:nvSpPr>
          <p:cNvPr id="4" name="CasellaDiTesto 3"/>
          <p:cNvSpPr txBox="1"/>
          <p:nvPr userDrawn="1"/>
        </p:nvSpPr>
        <p:spPr>
          <a:xfrm>
            <a:off x="1828800" y="369094"/>
            <a:ext cx="5943600" cy="1231106"/>
          </a:xfrm>
          <a:prstGeom prst="rect">
            <a:avLst/>
          </a:prstGeom>
          <a:noFill/>
        </p:spPr>
        <p:txBody>
          <a:bodyPr wrap="square" rtlCol="0">
            <a:spAutoFit/>
          </a:bodyPr>
          <a:lstStyle/>
          <a:p>
            <a:pPr algn="ctr"/>
            <a:r>
              <a:rPr lang="en-US" sz="1400" b="1" dirty="0">
                <a:effectLst>
                  <a:outerShdw blurRad="88900" dist="50800" dir="2700000" algn="tl" rotWithShape="0">
                    <a:prstClr val="black">
                      <a:alpha val="53000"/>
                    </a:prstClr>
                  </a:outerShdw>
                </a:effectLst>
              </a:rPr>
              <a:t>Remote Sensing Laboratory</a:t>
            </a:r>
          </a:p>
          <a:p>
            <a:pPr algn="ctr"/>
            <a:r>
              <a:rPr lang="en-US" sz="1400" b="1" dirty="0">
                <a:effectLst>
                  <a:outerShdw blurRad="88900" dist="50800" dir="2700000" algn="tl" rotWithShape="0">
                    <a:prstClr val="black">
                      <a:alpha val="53000"/>
                    </a:prstClr>
                  </a:outerShdw>
                </a:effectLst>
              </a:rPr>
              <a:t>Dept. of Information Engineering and Computer Science</a:t>
            </a:r>
          </a:p>
          <a:p>
            <a:pPr algn="ctr"/>
            <a:r>
              <a:rPr lang="en-US" sz="1400" b="1" dirty="0">
                <a:effectLst>
                  <a:outerShdw blurRad="88900" dist="50800" dir="2700000" algn="tl" rotWithShape="0">
                    <a:prstClr val="black">
                      <a:alpha val="53000"/>
                    </a:prstClr>
                  </a:outerShdw>
                </a:effectLst>
              </a:rPr>
              <a:t>University of Trento</a:t>
            </a:r>
          </a:p>
          <a:p>
            <a:pPr algn="ctr"/>
            <a:r>
              <a:rPr lang="en-US" sz="1400" b="1" dirty="0">
                <a:effectLst>
                  <a:outerShdw blurRad="88900" dist="50800" dir="2700000" algn="tl" rotWithShape="0">
                    <a:prstClr val="black">
                      <a:alpha val="53000"/>
                    </a:prstClr>
                  </a:outerShdw>
                </a:effectLst>
              </a:rPr>
              <a:t>Via </a:t>
            </a:r>
            <a:r>
              <a:rPr lang="en-US" sz="1400" b="1" dirty="0" err="1">
                <a:effectLst>
                  <a:outerShdw blurRad="88900" dist="50800" dir="2700000" algn="tl" rotWithShape="0">
                    <a:prstClr val="black">
                      <a:alpha val="53000"/>
                    </a:prstClr>
                  </a:outerShdw>
                </a:effectLst>
              </a:rPr>
              <a:t>Sommarive</a:t>
            </a:r>
            <a:r>
              <a:rPr lang="en-US" sz="1400" b="1" dirty="0">
                <a:effectLst>
                  <a:outerShdw blurRad="88900" dist="50800" dir="2700000" algn="tl" rotWithShape="0">
                    <a:prstClr val="black">
                      <a:alpha val="53000"/>
                    </a:prstClr>
                  </a:outerShdw>
                </a:effectLst>
              </a:rPr>
              <a:t>, 9, I-38123 </a:t>
            </a:r>
            <a:r>
              <a:rPr lang="en-US" sz="1400" b="1" dirty="0" err="1">
                <a:effectLst>
                  <a:outerShdw blurRad="88900" dist="50800" dir="2700000" algn="tl" rotWithShape="0">
                    <a:prstClr val="black">
                      <a:alpha val="53000"/>
                    </a:prstClr>
                  </a:outerShdw>
                </a:effectLst>
              </a:rPr>
              <a:t>Povo</a:t>
            </a:r>
            <a:r>
              <a:rPr lang="en-US" sz="1400" b="1" dirty="0">
                <a:effectLst>
                  <a:outerShdw blurRad="88900" dist="50800" dir="2700000" algn="tl" rotWithShape="0">
                    <a:prstClr val="black">
                      <a:alpha val="53000"/>
                    </a:prstClr>
                  </a:outerShdw>
                </a:effectLst>
              </a:rPr>
              <a:t>, Trento, Italy</a:t>
            </a:r>
          </a:p>
          <a:p>
            <a:endParaRPr lang="it-IT" dirty="0">
              <a:effectLst>
                <a:outerShdw blurRad="88900" dist="50800" dir="2700000" algn="tl" rotWithShape="0">
                  <a:prstClr val="black">
                    <a:alpha val="53000"/>
                  </a:prstClr>
                </a:outerShdw>
              </a:effectLst>
            </a:endParaRPr>
          </a:p>
        </p:txBody>
      </p:sp>
      <p:sp>
        <p:nvSpPr>
          <p:cNvPr id="2" name="CasellaDiTesto 1"/>
          <p:cNvSpPr txBox="1"/>
          <p:nvPr userDrawn="1"/>
        </p:nvSpPr>
        <p:spPr>
          <a:xfrm>
            <a:off x="5715000" y="4724400"/>
            <a:ext cx="1524000" cy="369332"/>
          </a:xfrm>
          <a:prstGeom prst="rect">
            <a:avLst/>
          </a:prstGeom>
          <a:noFill/>
        </p:spPr>
        <p:txBody>
          <a:bodyPr wrap="square" rtlCol="0">
            <a:spAutoFit/>
          </a:bodyPr>
          <a:lstStyle/>
          <a:p>
            <a:endParaRPr lang="it-IT" dirty="0"/>
          </a:p>
        </p:txBody>
      </p:sp>
      <p:sp>
        <p:nvSpPr>
          <p:cNvPr id="6" name="Segnaposto testo 5"/>
          <p:cNvSpPr>
            <a:spLocks noGrp="1"/>
          </p:cNvSpPr>
          <p:nvPr>
            <p:ph type="body" sz="quarter" idx="10" hasCustomPrompt="1"/>
          </p:nvPr>
        </p:nvSpPr>
        <p:spPr>
          <a:xfrm>
            <a:off x="5486400" y="4572000"/>
            <a:ext cx="3429000" cy="914400"/>
          </a:xfrm>
        </p:spPr>
        <p:txBody>
          <a:bodyPr/>
          <a:lstStyle>
            <a:lvl1pPr marL="0" indent="0" algn="r">
              <a:buNone/>
              <a:defRPr sz="1600"/>
            </a:lvl1pPr>
            <a:lvl5pPr marL="1828800" indent="0" algn="l">
              <a:buNone/>
              <a:defRPr baseline="0"/>
            </a:lvl5pPr>
          </a:lstStyle>
          <a:p>
            <a:pPr lvl="0"/>
            <a:r>
              <a:rPr lang="it-IT" dirty="0"/>
              <a:t>Author 1</a:t>
            </a:r>
            <a:br>
              <a:rPr lang="it-IT" dirty="0"/>
            </a:br>
            <a:r>
              <a:rPr lang="it-IT" dirty="0"/>
              <a:t>Author 2</a:t>
            </a:r>
          </a:p>
        </p:txBody>
      </p:sp>
    </p:spTree>
    <p:extLst>
      <p:ext uri="{BB962C8B-B14F-4D97-AF65-F5344CB8AC3E}">
        <p14:creationId xmlns:p14="http://schemas.microsoft.com/office/powerpoint/2010/main" val="2450894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sp>
        <p:nvSpPr>
          <p:cNvPr id="3" name="CasellaDiTesto 7"/>
          <p:cNvSpPr txBox="1">
            <a:spLocks noChangeArrowheads="1"/>
          </p:cNvSpPr>
          <p:nvPr userDrawn="1"/>
        </p:nvSpPr>
        <p:spPr bwMode="auto">
          <a:xfrm>
            <a:off x="644525" y="6537325"/>
            <a:ext cx="2201863" cy="246063"/>
          </a:xfrm>
          <a:prstGeom prst="rect">
            <a:avLst/>
          </a:prstGeom>
          <a:noFill/>
          <a:ln>
            <a:noFill/>
          </a:ln>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00" smtClean="0">
                <a:solidFill>
                  <a:schemeClr val="tx2"/>
                </a:solidFill>
              </a:rPr>
              <a:t>University of Trento, Italy</a:t>
            </a:r>
          </a:p>
        </p:txBody>
      </p:sp>
      <p:pic>
        <p:nvPicPr>
          <p:cNvPr id="4" name="Picture 8" descr="C:\Users\Francesca\Desktop\RSLabwhite1.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6525" y="6424613"/>
            <a:ext cx="5397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2"/>
          <p:cNvSpPr>
            <a:spLocks/>
          </p:cNvSpPr>
          <p:nvPr userDrawn="1"/>
        </p:nvSpPr>
        <p:spPr bwMode="gray">
          <a:xfrm>
            <a:off x="-15875" y="69850"/>
            <a:ext cx="9159875" cy="917575"/>
          </a:xfrm>
          <a:custGeom>
            <a:avLst/>
            <a:gdLst>
              <a:gd name="T0" fmla="*/ 2147483647 w 5770"/>
              <a:gd name="T1" fmla="*/ 2147483647 h 578"/>
              <a:gd name="T2" fmla="*/ 2147483647 w 5770"/>
              <a:gd name="T3" fmla="*/ 2147483647 h 578"/>
              <a:gd name="T4" fmla="*/ 2147483647 w 5770"/>
              <a:gd name="T5" fmla="*/ 0 h 578"/>
              <a:gd name="T6" fmla="*/ 2147483647 w 5770"/>
              <a:gd name="T7" fmla="*/ 2147483647 h 578"/>
              <a:gd name="T8" fmla="*/ 2147483647 w 5770"/>
              <a:gd name="T9" fmla="*/ 2147483647 h 578"/>
              <a:gd name="T10" fmla="*/ 2147483647 w 5770"/>
              <a:gd name="T11" fmla="*/ 2147483647 h 578"/>
              <a:gd name="T12" fmla="*/ 2147483647 w 5770"/>
              <a:gd name="T13" fmla="*/ 2147483647 h 578"/>
              <a:gd name="T14" fmla="*/ 2147483647 w 5770"/>
              <a:gd name="T15" fmla="*/ 2147483647 h 578"/>
              <a:gd name="T16" fmla="*/ 0 w 5770"/>
              <a:gd name="T17" fmla="*/ 2147483647 h 578"/>
              <a:gd name="T18" fmla="*/ 2147483647 w 5770"/>
              <a:gd name="T19" fmla="*/ 2147483647 h 5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70" h="578">
                <a:moveTo>
                  <a:pt x="434" y="356"/>
                </a:moveTo>
                <a:lnTo>
                  <a:pt x="751" y="2"/>
                </a:lnTo>
                <a:lnTo>
                  <a:pt x="2158" y="0"/>
                </a:lnTo>
                <a:lnTo>
                  <a:pt x="2244" y="115"/>
                </a:lnTo>
                <a:lnTo>
                  <a:pt x="5770" y="115"/>
                </a:lnTo>
                <a:lnTo>
                  <a:pt x="5764" y="489"/>
                </a:lnTo>
                <a:lnTo>
                  <a:pt x="4998" y="495"/>
                </a:lnTo>
                <a:lnTo>
                  <a:pt x="4897" y="576"/>
                </a:lnTo>
                <a:lnTo>
                  <a:pt x="0" y="578"/>
                </a:lnTo>
                <a:lnTo>
                  <a:pt x="16" y="369"/>
                </a:lnTo>
              </a:path>
            </a:pathLst>
          </a:custGeom>
          <a:solidFill>
            <a:schemeClr val="tx2"/>
          </a:solidFill>
          <a:ln>
            <a:noFill/>
          </a:ln>
          <a:effectLst>
            <a:outerShdw dist="77251" dir="4832261" algn="ctr" rotWithShape="0">
              <a:srgbClr val="000066">
                <a:alpha val="29999"/>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3" descr="01c_img(Global Digtal Desigm(imageState)"/>
          <p:cNvSpPr>
            <a:spLocks/>
          </p:cNvSpPr>
          <p:nvPr userDrawn="1"/>
        </p:nvSpPr>
        <p:spPr bwMode="ltGray">
          <a:xfrm>
            <a:off x="-9525" y="103188"/>
            <a:ext cx="9153525" cy="854075"/>
          </a:xfrm>
          <a:custGeom>
            <a:avLst/>
            <a:gdLst>
              <a:gd name="T0" fmla="*/ 2147483647 w 5766"/>
              <a:gd name="T1" fmla="*/ 2147483647 h 531"/>
              <a:gd name="T2" fmla="*/ 2147483647 w 5766"/>
              <a:gd name="T3" fmla="*/ 2147483647 h 531"/>
              <a:gd name="T4" fmla="*/ 2147483647 w 5766"/>
              <a:gd name="T5" fmla="*/ 0 h 531"/>
              <a:gd name="T6" fmla="*/ 2147483647 w 5766"/>
              <a:gd name="T7" fmla="*/ 2147483647 h 531"/>
              <a:gd name="T8" fmla="*/ 2147483647 w 5766"/>
              <a:gd name="T9" fmla="*/ 2147483647 h 531"/>
              <a:gd name="T10" fmla="*/ 2147483647 w 5766"/>
              <a:gd name="T11" fmla="*/ 2147483647 h 531"/>
              <a:gd name="T12" fmla="*/ 2147483647 w 5766"/>
              <a:gd name="T13" fmla="*/ 2147483647 h 531"/>
              <a:gd name="T14" fmla="*/ 2147483647 w 5766"/>
              <a:gd name="T15" fmla="*/ 2147483647 h 531"/>
              <a:gd name="T16" fmla="*/ 0 w 5766"/>
              <a:gd name="T17" fmla="*/ 2147483647 h 531"/>
              <a:gd name="T18" fmla="*/ 0 w 5766"/>
              <a:gd name="T19" fmla="*/ 2147483647 h 5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6" h="531">
                <a:moveTo>
                  <a:pt x="433" y="360"/>
                </a:moveTo>
                <a:lnTo>
                  <a:pt x="767" y="3"/>
                </a:lnTo>
                <a:lnTo>
                  <a:pt x="2152" y="0"/>
                </a:lnTo>
                <a:lnTo>
                  <a:pt x="2228" y="113"/>
                </a:lnTo>
                <a:lnTo>
                  <a:pt x="5766" y="113"/>
                </a:lnTo>
                <a:lnTo>
                  <a:pt x="5766" y="442"/>
                </a:lnTo>
                <a:lnTo>
                  <a:pt x="4968" y="442"/>
                </a:lnTo>
                <a:lnTo>
                  <a:pt x="4880" y="531"/>
                </a:lnTo>
                <a:lnTo>
                  <a:pt x="0" y="521"/>
                </a:lnTo>
                <a:lnTo>
                  <a:pt x="0" y="373"/>
                </a:lnTo>
              </a:path>
            </a:pathLst>
          </a:cu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cxnSp>
        <p:nvCxnSpPr>
          <p:cNvPr id="7" name="Connettore 1 11"/>
          <p:cNvCxnSpPr>
            <a:cxnSpLocks noChangeShapeType="1"/>
          </p:cNvCxnSpPr>
          <p:nvPr userDrawn="1"/>
        </p:nvCxnSpPr>
        <p:spPr bwMode="auto">
          <a:xfrm>
            <a:off x="741363" y="6508750"/>
            <a:ext cx="8062912" cy="0"/>
          </a:xfrm>
          <a:prstGeom prst="line">
            <a:avLst/>
          </a:prstGeom>
          <a:noFill/>
          <a:ln w="12700"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19" name="Titolo 18"/>
          <p:cNvSpPr>
            <a:spLocks noGrp="1"/>
          </p:cNvSpPr>
          <p:nvPr>
            <p:ph type="title"/>
          </p:nvPr>
        </p:nvSpPr>
        <p:spPr>
          <a:xfrm>
            <a:off x="878775" y="306000"/>
            <a:ext cx="7391400" cy="563562"/>
          </a:xfrm>
        </p:spPr>
        <p:txBody>
          <a:bodyPr/>
          <a:lstStyle>
            <a:lvl1pPr>
              <a:defRPr sz="2800"/>
            </a:lvl1pPr>
          </a:lstStyle>
          <a:p>
            <a:r>
              <a:rPr lang="en-US" noProof="0" dirty="0" smtClean="0"/>
              <a:t>Fare </a:t>
            </a:r>
            <a:r>
              <a:rPr lang="en-US" noProof="0" dirty="0" err="1" smtClean="0"/>
              <a:t>clic</a:t>
            </a:r>
            <a:r>
              <a:rPr lang="en-US" noProof="0" dirty="0" smtClean="0"/>
              <a:t> per </a:t>
            </a:r>
            <a:r>
              <a:rPr lang="en-US" noProof="0" dirty="0" err="1" smtClean="0"/>
              <a:t>modificare</a:t>
            </a:r>
            <a:r>
              <a:rPr lang="en-US" noProof="0" dirty="0" smtClean="0"/>
              <a:t> lo stile del </a:t>
            </a:r>
            <a:r>
              <a:rPr lang="en-US" noProof="0" dirty="0" err="1" smtClean="0"/>
              <a:t>titolo</a:t>
            </a:r>
            <a:endParaRPr lang="en-US" noProof="0" dirty="0"/>
          </a:p>
        </p:txBody>
      </p:sp>
      <p:sp>
        <p:nvSpPr>
          <p:cNvPr id="8" name="Segnaposto numero diapositiva 23"/>
          <p:cNvSpPr>
            <a:spLocks noGrp="1"/>
          </p:cNvSpPr>
          <p:nvPr>
            <p:ph type="sldNum" sz="quarter" idx="10"/>
          </p:nvPr>
        </p:nvSpPr>
        <p:spPr/>
        <p:txBody>
          <a:bodyPr/>
          <a:lstStyle>
            <a:lvl1pPr>
              <a:defRPr>
                <a:solidFill>
                  <a:schemeClr val="tx2"/>
                </a:solidFill>
              </a:defRPr>
            </a:lvl1pPr>
          </a:lstStyle>
          <a:p>
            <a:fld id="{2E1DDBA6-3546-41F5-A629-3AB683A1CF5F}" type="slidenum">
              <a:rPr lang="it-IT" altLang="en-US"/>
              <a:pPr/>
              <a:t>‹#›</a:t>
            </a:fld>
            <a:endParaRPr lang="it-IT" altLang="en-US"/>
          </a:p>
        </p:txBody>
      </p:sp>
      <p:sp>
        <p:nvSpPr>
          <p:cNvPr id="9" name="Segnaposto piè di pagina 5"/>
          <p:cNvSpPr>
            <a:spLocks noGrp="1"/>
          </p:cNvSpPr>
          <p:nvPr>
            <p:ph type="ftr" sz="quarter" idx="11"/>
          </p:nvPr>
        </p:nvSpPr>
        <p:spPr/>
        <p:txBody>
          <a:bodyPr/>
          <a:lstStyle>
            <a:lvl1pPr marL="0" marR="0" indent="0" algn="ctr" defTabSz="914400" rtl="0" eaLnBrk="1" fontAlgn="base" latinLnBrk="0" hangingPunct="1">
              <a:lnSpc>
                <a:spcPct val="100000"/>
              </a:lnSpc>
              <a:spcBef>
                <a:spcPct val="0"/>
              </a:spcBef>
              <a:spcAft>
                <a:spcPct val="0"/>
              </a:spcAft>
              <a:buClrTx/>
              <a:buSzTx/>
              <a:buFontTx/>
              <a:buNone/>
              <a:tabLst/>
              <a:defRPr sz="1000">
                <a:solidFill>
                  <a:schemeClr val="tx2"/>
                </a:solidFill>
                <a:cs typeface="+mn-cs"/>
              </a:defRPr>
            </a:lvl1pPr>
          </a:lstStyle>
          <a:p>
            <a:pPr>
              <a:defRPr/>
            </a:pPr>
            <a:r>
              <a:rPr lang="it-IT" smtClean="0"/>
              <a:t>B. Demir, F. Bovolo, L. Bruzzone</a:t>
            </a:r>
            <a:endParaRPr lang="it-IT"/>
          </a:p>
        </p:txBody>
      </p:sp>
    </p:spTree>
    <p:extLst>
      <p:ext uri="{BB962C8B-B14F-4D97-AF65-F5344CB8AC3E}">
        <p14:creationId xmlns:p14="http://schemas.microsoft.com/office/powerpoint/2010/main" val="1324732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533400" y="1371600"/>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724400" y="1371600"/>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2161354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RSDE FBK">
    <p:spTree>
      <p:nvGrpSpPr>
        <p:cNvPr id="1" name=""/>
        <p:cNvGrpSpPr/>
        <p:nvPr/>
      </p:nvGrpSpPr>
      <p:grpSpPr>
        <a:xfrm>
          <a:off x="0" y="0"/>
          <a:ext cx="0" cy="0"/>
          <a:chOff x="0" y="0"/>
          <a:chExt cx="0" cy="0"/>
        </a:xfrm>
      </p:grpSpPr>
      <p:sp>
        <p:nvSpPr>
          <p:cNvPr id="12" name="Titolo 11"/>
          <p:cNvSpPr>
            <a:spLocks noGrp="1"/>
          </p:cNvSpPr>
          <p:nvPr>
            <p:ph type="title" hasCustomPrompt="1"/>
          </p:nvPr>
        </p:nvSpPr>
        <p:spPr>
          <a:xfrm>
            <a:off x="914400" y="2362200"/>
            <a:ext cx="7391400" cy="563562"/>
          </a:xfrm>
        </p:spPr>
        <p:txBody>
          <a:bodyPr/>
          <a:lstStyle>
            <a:lvl1pPr>
              <a:defRPr baseline="0"/>
            </a:lvl1pPr>
          </a:lstStyle>
          <a:p>
            <a:r>
              <a:rPr lang="it-IT" dirty="0" err="1"/>
              <a:t>Insert</a:t>
            </a:r>
            <a:r>
              <a:rPr lang="it-IT" dirty="0"/>
              <a:t> Title</a:t>
            </a:r>
          </a:p>
        </p:txBody>
      </p:sp>
      <p:sp>
        <p:nvSpPr>
          <p:cNvPr id="4" name="CasellaDiTesto 3"/>
          <p:cNvSpPr txBox="1"/>
          <p:nvPr userDrawn="1"/>
        </p:nvSpPr>
        <p:spPr>
          <a:xfrm>
            <a:off x="1828800" y="369094"/>
            <a:ext cx="5943600" cy="1231106"/>
          </a:xfrm>
          <a:prstGeom prst="rect">
            <a:avLst/>
          </a:prstGeom>
          <a:noFill/>
        </p:spPr>
        <p:txBody>
          <a:bodyPr wrap="square" rtlCol="0">
            <a:spAutoFit/>
          </a:bodyPr>
          <a:lstStyle/>
          <a:p>
            <a:pPr algn="ctr"/>
            <a:r>
              <a:rPr lang="en-US" sz="1400" b="1" dirty="0">
                <a:effectLst>
                  <a:outerShdw blurRad="88900" dist="50800" dir="2700000" algn="tl" rotWithShape="0">
                    <a:prstClr val="black">
                      <a:alpha val="53000"/>
                    </a:prstClr>
                  </a:outerShdw>
                </a:effectLst>
              </a:rPr>
              <a:t>Remote Sensing for</a:t>
            </a:r>
            <a:r>
              <a:rPr lang="en-US" sz="1400" b="1" baseline="0" dirty="0">
                <a:effectLst>
                  <a:outerShdw blurRad="88900" dist="50800" dir="2700000" algn="tl" rotWithShape="0">
                    <a:prstClr val="black">
                      <a:alpha val="53000"/>
                    </a:prstClr>
                  </a:outerShdw>
                </a:effectLst>
              </a:rPr>
              <a:t> Digital Earth</a:t>
            </a:r>
            <a:endParaRPr lang="en-US" sz="1400" b="1" dirty="0">
              <a:effectLst>
                <a:outerShdw blurRad="88900" dist="50800" dir="2700000" algn="tl" rotWithShape="0">
                  <a:prstClr val="black">
                    <a:alpha val="53000"/>
                  </a:prstClr>
                </a:outerShdw>
              </a:effectLst>
            </a:endParaRPr>
          </a:p>
          <a:p>
            <a:pPr algn="ctr"/>
            <a:r>
              <a:rPr lang="en-US" sz="1400" b="1" kern="1200" dirty="0">
                <a:solidFill>
                  <a:schemeClr val="tx1"/>
                </a:solidFill>
                <a:effectLst>
                  <a:outerShdw blurRad="88900" dist="50800" dir="2700000" algn="tl" rotWithShape="0">
                    <a:prstClr val="black">
                      <a:alpha val="53000"/>
                    </a:prstClr>
                  </a:outerShdw>
                </a:effectLst>
                <a:latin typeface="Arial" charset="0"/>
                <a:ea typeface="+mn-ea"/>
                <a:cs typeface="Arial" charset="0"/>
              </a:rPr>
              <a:t>Center for Information and Communication Technology</a:t>
            </a:r>
          </a:p>
          <a:p>
            <a:pPr algn="ctr"/>
            <a:r>
              <a:rPr lang="en-US" sz="1400" b="1" kern="1200" dirty="0">
                <a:solidFill>
                  <a:schemeClr val="tx1"/>
                </a:solidFill>
                <a:effectLst>
                  <a:outerShdw blurRad="88900" dist="50800" dir="2700000" algn="tl" rotWithShape="0">
                    <a:prstClr val="black">
                      <a:alpha val="53000"/>
                    </a:prstClr>
                  </a:outerShdw>
                </a:effectLst>
                <a:latin typeface="Arial" charset="0"/>
                <a:ea typeface="+mn-ea"/>
                <a:cs typeface="Arial" charset="0"/>
              </a:rPr>
              <a:t>Fondazione Bruno Kessler</a:t>
            </a:r>
          </a:p>
          <a:p>
            <a:pPr algn="ctr"/>
            <a:r>
              <a:rPr lang="en-US" sz="1400" b="1" kern="1200" dirty="0">
                <a:solidFill>
                  <a:schemeClr val="tx1"/>
                </a:solidFill>
                <a:effectLst>
                  <a:outerShdw blurRad="88900" dist="50800" dir="2700000" algn="tl" rotWithShape="0">
                    <a:prstClr val="black">
                      <a:alpha val="53000"/>
                    </a:prstClr>
                  </a:outerShdw>
                </a:effectLst>
                <a:latin typeface="Arial" charset="0"/>
                <a:ea typeface="+mn-ea"/>
                <a:cs typeface="Arial" charset="0"/>
              </a:rPr>
              <a:t>Via Sommarive,18, I-38123 </a:t>
            </a:r>
            <a:r>
              <a:rPr lang="en-US" sz="1400" b="1" kern="1200" dirty="0" err="1">
                <a:solidFill>
                  <a:schemeClr val="tx1"/>
                </a:solidFill>
                <a:effectLst>
                  <a:outerShdw blurRad="88900" dist="50800" dir="2700000" algn="tl" rotWithShape="0">
                    <a:prstClr val="black">
                      <a:alpha val="53000"/>
                    </a:prstClr>
                  </a:outerShdw>
                </a:effectLst>
                <a:latin typeface="Arial" charset="0"/>
                <a:ea typeface="+mn-ea"/>
                <a:cs typeface="Arial" charset="0"/>
              </a:rPr>
              <a:t>Povo</a:t>
            </a:r>
            <a:r>
              <a:rPr lang="en-US" sz="1400" b="1" kern="1200" dirty="0">
                <a:solidFill>
                  <a:schemeClr val="tx1"/>
                </a:solidFill>
                <a:effectLst>
                  <a:outerShdw blurRad="88900" dist="50800" dir="2700000" algn="tl" rotWithShape="0">
                    <a:prstClr val="black">
                      <a:alpha val="53000"/>
                    </a:prstClr>
                  </a:outerShdw>
                </a:effectLst>
                <a:latin typeface="Arial" charset="0"/>
                <a:ea typeface="+mn-ea"/>
                <a:cs typeface="Arial" charset="0"/>
              </a:rPr>
              <a:t>, Trento, Italy</a:t>
            </a:r>
          </a:p>
          <a:p>
            <a:endParaRPr lang="it-IT" dirty="0">
              <a:effectLst>
                <a:outerShdw blurRad="88900" dist="50800" dir="2700000" algn="tl" rotWithShape="0">
                  <a:prstClr val="black">
                    <a:alpha val="53000"/>
                  </a:prstClr>
                </a:outerShdw>
              </a:effectLst>
            </a:endParaRPr>
          </a:p>
        </p:txBody>
      </p:sp>
      <p:sp>
        <p:nvSpPr>
          <p:cNvPr id="2" name="CasellaDiTesto 1"/>
          <p:cNvSpPr txBox="1"/>
          <p:nvPr userDrawn="1"/>
        </p:nvSpPr>
        <p:spPr>
          <a:xfrm>
            <a:off x="5715000" y="4724400"/>
            <a:ext cx="1524000" cy="369332"/>
          </a:xfrm>
          <a:prstGeom prst="rect">
            <a:avLst/>
          </a:prstGeom>
          <a:noFill/>
        </p:spPr>
        <p:txBody>
          <a:bodyPr wrap="square" rtlCol="0">
            <a:spAutoFit/>
          </a:bodyPr>
          <a:lstStyle/>
          <a:p>
            <a:endParaRPr lang="it-IT" dirty="0"/>
          </a:p>
        </p:txBody>
      </p:sp>
      <p:sp>
        <p:nvSpPr>
          <p:cNvPr id="6" name="Segnaposto testo 5"/>
          <p:cNvSpPr>
            <a:spLocks noGrp="1"/>
          </p:cNvSpPr>
          <p:nvPr>
            <p:ph type="body" sz="quarter" idx="10" hasCustomPrompt="1"/>
          </p:nvPr>
        </p:nvSpPr>
        <p:spPr>
          <a:xfrm>
            <a:off x="5486400" y="4572000"/>
            <a:ext cx="3429000" cy="914400"/>
          </a:xfrm>
        </p:spPr>
        <p:txBody>
          <a:bodyPr/>
          <a:lstStyle>
            <a:lvl1pPr marL="0" indent="0" algn="r">
              <a:buNone/>
              <a:defRPr sz="1600"/>
            </a:lvl1pPr>
            <a:lvl5pPr marL="1828800" indent="0" algn="l">
              <a:buNone/>
              <a:defRPr baseline="0"/>
            </a:lvl5pPr>
          </a:lstStyle>
          <a:p>
            <a:pPr lvl="0"/>
            <a:r>
              <a:rPr lang="it-IT" dirty="0"/>
              <a:t>Author 1</a:t>
            </a:r>
            <a:br>
              <a:rPr lang="it-IT" dirty="0"/>
            </a:br>
            <a:r>
              <a:rPr lang="it-IT" dirty="0"/>
              <a:t>Author 2</a:t>
            </a:r>
          </a:p>
        </p:txBody>
      </p:sp>
      <p:pic>
        <p:nvPicPr>
          <p:cNvPr id="9" name="Immagin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1" y="293708"/>
            <a:ext cx="1175519" cy="1006390"/>
          </a:xfrm>
          <a:prstGeom prst="rect">
            <a:avLst/>
          </a:prstGeom>
        </p:spPr>
      </p:pic>
      <p:pic>
        <p:nvPicPr>
          <p:cNvPr id="7" name="Immagin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200" y="249680"/>
            <a:ext cx="2819400" cy="10944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39713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_Unitn+FBK">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61938" y="277802"/>
            <a:ext cx="1666875" cy="1168420"/>
          </a:xfrm>
          <a:prstGeom prst="rect">
            <a:avLst/>
          </a:prstGeom>
          <a:noFill/>
          <a:ln w="9525">
            <a:noFill/>
            <a:miter lim="800000"/>
            <a:headEnd/>
            <a:tailEnd/>
          </a:ln>
        </p:spPr>
      </p:pic>
      <p:sp>
        <p:nvSpPr>
          <p:cNvPr id="12" name="Titolo 11"/>
          <p:cNvSpPr>
            <a:spLocks noGrp="1"/>
          </p:cNvSpPr>
          <p:nvPr>
            <p:ph type="title" hasCustomPrompt="1"/>
          </p:nvPr>
        </p:nvSpPr>
        <p:spPr>
          <a:xfrm>
            <a:off x="914400" y="2789238"/>
            <a:ext cx="7391400" cy="563562"/>
          </a:xfrm>
        </p:spPr>
        <p:txBody>
          <a:bodyPr/>
          <a:lstStyle>
            <a:lvl1pPr>
              <a:defRPr baseline="0"/>
            </a:lvl1pPr>
          </a:lstStyle>
          <a:p>
            <a:r>
              <a:rPr lang="it-IT" dirty="0" err="1"/>
              <a:t>Insert</a:t>
            </a:r>
            <a:r>
              <a:rPr lang="it-IT" dirty="0"/>
              <a:t> Title</a:t>
            </a:r>
          </a:p>
        </p:txBody>
      </p:sp>
      <p:sp>
        <p:nvSpPr>
          <p:cNvPr id="2" name="CasellaDiTesto 1"/>
          <p:cNvSpPr txBox="1"/>
          <p:nvPr userDrawn="1"/>
        </p:nvSpPr>
        <p:spPr>
          <a:xfrm>
            <a:off x="5715000" y="4724400"/>
            <a:ext cx="1524000" cy="369332"/>
          </a:xfrm>
          <a:prstGeom prst="rect">
            <a:avLst/>
          </a:prstGeom>
          <a:noFill/>
        </p:spPr>
        <p:txBody>
          <a:bodyPr wrap="square" rtlCol="0">
            <a:spAutoFit/>
          </a:bodyPr>
          <a:lstStyle/>
          <a:p>
            <a:endParaRPr lang="it-IT" dirty="0"/>
          </a:p>
        </p:txBody>
      </p:sp>
      <p:sp>
        <p:nvSpPr>
          <p:cNvPr id="6" name="Segnaposto testo 5"/>
          <p:cNvSpPr>
            <a:spLocks noGrp="1"/>
          </p:cNvSpPr>
          <p:nvPr>
            <p:ph type="body" sz="quarter" idx="10" hasCustomPrompt="1"/>
          </p:nvPr>
        </p:nvSpPr>
        <p:spPr>
          <a:xfrm>
            <a:off x="5486400" y="4572000"/>
            <a:ext cx="3429000" cy="914400"/>
          </a:xfrm>
        </p:spPr>
        <p:txBody>
          <a:bodyPr/>
          <a:lstStyle>
            <a:lvl1pPr marL="0" indent="0" algn="r">
              <a:buNone/>
              <a:defRPr sz="1600"/>
            </a:lvl1pPr>
            <a:lvl5pPr marL="1828800" indent="0" algn="l">
              <a:buNone/>
              <a:defRPr baseline="0"/>
            </a:lvl5pPr>
          </a:lstStyle>
          <a:p>
            <a:pPr lvl="0"/>
            <a:r>
              <a:rPr lang="it-IT" dirty="0"/>
              <a:t>Author 1</a:t>
            </a:r>
            <a:br>
              <a:rPr lang="it-IT" dirty="0"/>
            </a:br>
            <a:r>
              <a:rPr lang="it-IT" dirty="0"/>
              <a:t>Author 2</a:t>
            </a:r>
          </a:p>
        </p:txBody>
      </p:sp>
      <p:pic>
        <p:nvPicPr>
          <p:cNvPr id="5" name="Immagin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1600200"/>
            <a:ext cx="979064" cy="838200"/>
          </a:xfrm>
          <a:prstGeom prst="rect">
            <a:avLst/>
          </a:prstGeom>
        </p:spPr>
      </p:pic>
      <p:pic>
        <p:nvPicPr>
          <p:cNvPr id="9" name="Immagin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65201" y="395400"/>
            <a:ext cx="991429" cy="990600"/>
          </a:xfrm>
          <a:prstGeom prst="rect">
            <a:avLst/>
          </a:prstGeom>
        </p:spPr>
      </p:pic>
      <p:sp>
        <p:nvSpPr>
          <p:cNvPr id="10" name="CasellaDiTesto 9"/>
          <p:cNvSpPr txBox="1"/>
          <p:nvPr userDrawn="1"/>
        </p:nvSpPr>
        <p:spPr>
          <a:xfrm>
            <a:off x="1828800" y="369094"/>
            <a:ext cx="5943600" cy="1231106"/>
          </a:xfrm>
          <a:prstGeom prst="rect">
            <a:avLst/>
          </a:prstGeom>
          <a:noFill/>
        </p:spPr>
        <p:txBody>
          <a:bodyPr wrap="square" rtlCol="0">
            <a:spAutoFit/>
          </a:bodyPr>
          <a:lstStyle/>
          <a:p>
            <a:pPr algn="ctr"/>
            <a:r>
              <a:rPr lang="en-US" sz="1400" b="1" dirty="0">
                <a:effectLst>
                  <a:outerShdw blurRad="88900" dist="50800" dir="2700000" algn="tl" rotWithShape="0">
                    <a:prstClr val="black">
                      <a:alpha val="53000"/>
                    </a:prstClr>
                  </a:outerShdw>
                </a:effectLst>
              </a:rPr>
              <a:t>Remote Sensing Laboratory</a:t>
            </a:r>
          </a:p>
          <a:p>
            <a:pPr algn="ctr"/>
            <a:r>
              <a:rPr lang="en-US" sz="1400" b="1" dirty="0">
                <a:effectLst>
                  <a:outerShdw blurRad="88900" dist="50800" dir="2700000" algn="tl" rotWithShape="0">
                    <a:prstClr val="black">
                      <a:alpha val="53000"/>
                    </a:prstClr>
                  </a:outerShdw>
                </a:effectLst>
              </a:rPr>
              <a:t>Dept. of Information Engineering and Computer Science</a:t>
            </a:r>
          </a:p>
          <a:p>
            <a:pPr algn="ctr"/>
            <a:r>
              <a:rPr lang="en-US" sz="1400" b="1" dirty="0">
                <a:effectLst>
                  <a:outerShdw blurRad="88900" dist="50800" dir="2700000" algn="tl" rotWithShape="0">
                    <a:prstClr val="black">
                      <a:alpha val="53000"/>
                    </a:prstClr>
                  </a:outerShdw>
                </a:effectLst>
              </a:rPr>
              <a:t>University of Trento</a:t>
            </a:r>
          </a:p>
          <a:p>
            <a:pPr algn="ctr"/>
            <a:r>
              <a:rPr lang="en-US" sz="1400" b="1" dirty="0">
                <a:effectLst>
                  <a:outerShdw blurRad="88900" dist="50800" dir="2700000" algn="tl" rotWithShape="0">
                    <a:prstClr val="black">
                      <a:alpha val="53000"/>
                    </a:prstClr>
                  </a:outerShdw>
                </a:effectLst>
              </a:rPr>
              <a:t>Via </a:t>
            </a:r>
            <a:r>
              <a:rPr lang="en-US" sz="1400" b="1" dirty="0" err="1">
                <a:effectLst>
                  <a:outerShdw blurRad="88900" dist="50800" dir="2700000" algn="tl" rotWithShape="0">
                    <a:prstClr val="black">
                      <a:alpha val="53000"/>
                    </a:prstClr>
                  </a:outerShdw>
                </a:effectLst>
              </a:rPr>
              <a:t>Sommarive</a:t>
            </a:r>
            <a:r>
              <a:rPr lang="en-US" sz="1400" b="1" dirty="0">
                <a:effectLst>
                  <a:outerShdw blurRad="88900" dist="50800" dir="2700000" algn="tl" rotWithShape="0">
                    <a:prstClr val="black">
                      <a:alpha val="53000"/>
                    </a:prstClr>
                  </a:outerShdw>
                </a:effectLst>
              </a:rPr>
              <a:t>, 9, I-38123 </a:t>
            </a:r>
            <a:r>
              <a:rPr lang="en-US" sz="1400" b="1" dirty="0" err="1">
                <a:effectLst>
                  <a:outerShdw blurRad="88900" dist="50800" dir="2700000" algn="tl" rotWithShape="0">
                    <a:prstClr val="black">
                      <a:alpha val="53000"/>
                    </a:prstClr>
                  </a:outerShdw>
                </a:effectLst>
              </a:rPr>
              <a:t>Povo</a:t>
            </a:r>
            <a:r>
              <a:rPr lang="en-US" sz="1400" b="1" dirty="0">
                <a:effectLst>
                  <a:outerShdw blurRad="88900" dist="50800" dir="2700000" algn="tl" rotWithShape="0">
                    <a:prstClr val="black">
                      <a:alpha val="53000"/>
                    </a:prstClr>
                  </a:outerShdw>
                </a:effectLst>
              </a:rPr>
              <a:t>, Trento, Italy</a:t>
            </a:r>
          </a:p>
          <a:p>
            <a:endParaRPr lang="it-IT" dirty="0">
              <a:effectLst>
                <a:outerShdw blurRad="88900" dist="50800" dir="2700000" algn="tl" rotWithShape="0">
                  <a:prstClr val="black">
                    <a:alpha val="53000"/>
                  </a:prstClr>
                </a:outerShdw>
              </a:effectLst>
            </a:endParaRPr>
          </a:p>
        </p:txBody>
      </p:sp>
    </p:spTree>
    <p:extLst>
      <p:ext uri="{BB962C8B-B14F-4D97-AF65-F5344CB8AC3E}">
        <p14:creationId xmlns:p14="http://schemas.microsoft.com/office/powerpoint/2010/main" val="42283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clear">
    <p:spTree>
      <p:nvGrpSpPr>
        <p:cNvPr id="1" name=""/>
        <p:cNvGrpSpPr/>
        <p:nvPr/>
      </p:nvGrpSpPr>
      <p:grpSpPr>
        <a:xfrm>
          <a:off x="0" y="0"/>
          <a:ext cx="0" cy="0"/>
          <a:chOff x="0" y="0"/>
          <a:chExt cx="0" cy="0"/>
        </a:xfrm>
      </p:grpSpPr>
      <p:sp>
        <p:nvSpPr>
          <p:cNvPr id="12" name="Titolo 11"/>
          <p:cNvSpPr>
            <a:spLocks noGrp="1"/>
          </p:cNvSpPr>
          <p:nvPr>
            <p:ph type="title" hasCustomPrompt="1"/>
          </p:nvPr>
        </p:nvSpPr>
        <p:spPr>
          <a:xfrm>
            <a:off x="914400" y="2362200"/>
            <a:ext cx="7391400" cy="563562"/>
          </a:xfrm>
        </p:spPr>
        <p:txBody>
          <a:bodyPr/>
          <a:lstStyle>
            <a:lvl1pPr>
              <a:defRPr baseline="0"/>
            </a:lvl1pPr>
          </a:lstStyle>
          <a:p>
            <a:r>
              <a:rPr lang="it-IT" dirty="0" err="1"/>
              <a:t>Insert</a:t>
            </a:r>
            <a:r>
              <a:rPr lang="it-IT" dirty="0"/>
              <a:t> Title</a:t>
            </a:r>
          </a:p>
        </p:txBody>
      </p:sp>
      <p:sp>
        <p:nvSpPr>
          <p:cNvPr id="2" name="CasellaDiTesto 1"/>
          <p:cNvSpPr txBox="1"/>
          <p:nvPr userDrawn="1"/>
        </p:nvSpPr>
        <p:spPr>
          <a:xfrm>
            <a:off x="5715000" y="4724400"/>
            <a:ext cx="1524000" cy="369332"/>
          </a:xfrm>
          <a:prstGeom prst="rect">
            <a:avLst/>
          </a:prstGeom>
          <a:noFill/>
        </p:spPr>
        <p:txBody>
          <a:bodyPr wrap="square" rtlCol="0">
            <a:spAutoFit/>
          </a:bodyPr>
          <a:lstStyle/>
          <a:p>
            <a:endParaRPr lang="it-IT" dirty="0"/>
          </a:p>
        </p:txBody>
      </p:sp>
      <p:sp>
        <p:nvSpPr>
          <p:cNvPr id="6" name="Segnaposto testo 5"/>
          <p:cNvSpPr>
            <a:spLocks noGrp="1"/>
          </p:cNvSpPr>
          <p:nvPr>
            <p:ph type="body" sz="quarter" idx="10" hasCustomPrompt="1"/>
          </p:nvPr>
        </p:nvSpPr>
        <p:spPr>
          <a:xfrm>
            <a:off x="5486400" y="4572000"/>
            <a:ext cx="3429000" cy="914400"/>
          </a:xfrm>
        </p:spPr>
        <p:txBody>
          <a:bodyPr/>
          <a:lstStyle>
            <a:lvl1pPr marL="0" indent="0" algn="r">
              <a:buNone/>
              <a:defRPr sz="1600"/>
            </a:lvl1pPr>
            <a:lvl5pPr marL="1828800" indent="0" algn="l">
              <a:buNone/>
              <a:defRPr baseline="0"/>
            </a:lvl5pPr>
          </a:lstStyle>
          <a:p>
            <a:pPr lvl="0"/>
            <a:r>
              <a:rPr lang="it-IT" dirty="0"/>
              <a:t>Author 1</a:t>
            </a:r>
            <a:br>
              <a:rPr lang="it-IT" dirty="0"/>
            </a:br>
            <a:r>
              <a:rPr lang="it-IT" dirty="0"/>
              <a:t>Author 2</a:t>
            </a:r>
          </a:p>
        </p:txBody>
      </p:sp>
    </p:spTree>
    <p:extLst>
      <p:ext uri="{BB962C8B-B14F-4D97-AF65-F5344CB8AC3E}">
        <p14:creationId xmlns:p14="http://schemas.microsoft.com/office/powerpoint/2010/main" val="1584877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tandard">
    <p:spTree>
      <p:nvGrpSpPr>
        <p:cNvPr id="1" name=""/>
        <p:cNvGrpSpPr/>
        <p:nvPr/>
      </p:nvGrpSpPr>
      <p:grpSpPr>
        <a:xfrm>
          <a:off x="0" y="0"/>
          <a:ext cx="0" cy="0"/>
          <a:chOff x="0" y="0"/>
          <a:chExt cx="0" cy="0"/>
        </a:xfrm>
      </p:grpSpPr>
      <p:pic>
        <p:nvPicPr>
          <p:cNvPr id="2"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54"/>
            <a:ext cx="9144000" cy="925975"/>
          </a:xfrm>
          <a:prstGeom prst="rect">
            <a:avLst/>
          </a:prstGeom>
        </p:spPr>
      </p:pic>
      <p:sp>
        <p:nvSpPr>
          <p:cNvPr id="3" name="CasellaDiTesto 2"/>
          <p:cNvSpPr txBox="1"/>
          <p:nvPr userDrawn="1"/>
        </p:nvSpPr>
        <p:spPr>
          <a:xfrm>
            <a:off x="644526" y="6537327"/>
            <a:ext cx="2201863" cy="246063"/>
          </a:xfrm>
          <a:prstGeom prst="rect">
            <a:avLst/>
          </a:prstGeom>
          <a:noFill/>
        </p:spPr>
        <p:txBody>
          <a:bodyPr>
            <a:spAutoFit/>
          </a:bodyPr>
          <a:lstStyle/>
          <a:p>
            <a:pPr>
              <a:defRPr/>
            </a:pPr>
            <a:r>
              <a:rPr lang="en-US" sz="1000" dirty="0">
                <a:solidFill>
                  <a:schemeClr val="tx2"/>
                </a:solidFill>
                <a:cs typeface="+mn-cs"/>
              </a:rPr>
              <a:t>University of Trento, Italy</a:t>
            </a:r>
          </a:p>
        </p:txBody>
      </p:sp>
      <p:pic>
        <p:nvPicPr>
          <p:cNvPr id="4"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36525" y="6428323"/>
            <a:ext cx="539750" cy="378345"/>
          </a:xfrm>
          <a:prstGeom prst="rect">
            <a:avLst/>
          </a:prstGeom>
          <a:noFill/>
          <a:ln w="9525">
            <a:noFill/>
            <a:miter lim="800000"/>
            <a:headEnd/>
            <a:tailEnd/>
          </a:ln>
        </p:spPr>
      </p:pic>
      <p:cxnSp>
        <p:nvCxnSpPr>
          <p:cNvPr id="7" name="Connettore 1 11"/>
          <p:cNvCxnSpPr>
            <a:cxnSpLocks noChangeShapeType="1"/>
          </p:cNvCxnSpPr>
          <p:nvPr userDrawn="1"/>
        </p:nvCxnSpPr>
        <p:spPr bwMode="auto">
          <a:xfrm>
            <a:off x="741363" y="6508750"/>
            <a:ext cx="8062912" cy="0"/>
          </a:xfrm>
          <a:prstGeom prst="line">
            <a:avLst/>
          </a:prstGeom>
          <a:noFill/>
          <a:ln w="12700" algn="ctr">
            <a:solidFill>
              <a:schemeClr val="tx2"/>
            </a:solidFill>
            <a:round/>
            <a:headEnd type="none" w="sm" len="sm"/>
            <a:tailEnd type="none" w="sm" len="sm"/>
          </a:ln>
        </p:spPr>
      </p:cxnSp>
      <p:sp>
        <p:nvSpPr>
          <p:cNvPr id="8" name="Segnaposto numero diapositiva 23"/>
          <p:cNvSpPr>
            <a:spLocks noGrp="1"/>
          </p:cNvSpPr>
          <p:nvPr>
            <p:ph type="sldNum" sz="quarter" idx="10"/>
          </p:nvPr>
        </p:nvSpPr>
        <p:spPr/>
        <p:txBody>
          <a:bodyPr/>
          <a:lstStyle>
            <a:lvl1pPr>
              <a:defRPr>
                <a:solidFill>
                  <a:schemeClr val="tx2"/>
                </a:solidFill>
              </a:defRPr>
            </a:lvl1pPr>
          </a:lstStyle>
          <a:p>
            <a:pPr>
              <a:defRPr/>
            </a:pPr>
            <a:fld id="{F107E042-4478-4BDD-9E99-A67499B1371D}" type="slidenum">
              <a:rPr lang="it-IT"/>
              <a:pPr>
                <a:defRPr/>
              </a:pPr>
              <a:t>‹#›</a:t>
            </a:fld>
            <a:endParaRPr lang="it-IT" dirty="0"/>
          </a:p>
        </p:txBody>
      </p:sp>
      <p:sp>
        <p:nvSpPr>
          <p:cNvPr id="9" name="Segnaposto piè di pagina 24"/>
          <p:cNvSpPr>
            <a:spLocks noGrp="1"/>
          </p:cNvSpPr>
          <p:nvPr>
            <p:ph type="ftr" sz="quarter" idx="11"/>
          </p:nvPr>
        </p:nvSpPr>
        <p:spPr/>
        <p:txBody>
          <a:bodyPr/>
          <a:lstStyle>
            <a:lvl1pPr>
              <a:defRPr dirty="0" smtClean="0">
                <a:solidFill>
                  <a:schemeClr val="tx2"/>
                </a:solidFill>
              </a:defRPr>
            </a:lvl1pPr>
          </a:lstStyle>
          <a:p>
            <a:pPr>
              <a:defRPr/>
            </a:pPr>
            <a:r>
              <a:rPr lang="it-IT" smtClean="0"/>
              <a:t>Begüm Demir</a:t>
            </a:r>
            <a:endParaRPr lang="it-IT" dirty="0"/>
          </a:p>
        </p:txBody>
      </p:sp>
      <p:sp>
        <p:nvSpPr>
          <p:cNvPr id="14" name="Titolo 13"/>
          <p:cNvSpPr>
            <a:spLocks noGrp="1"/>
          </p:cNvSpPr>
          <p:nvPr>
            <p:ph type="title" hasCustomPrompt="1"/>
          </p:nvPr>
        </p:nvSpPr>
        <p:spPr>
          <a:xfrm>
            <a:off x="838200" y="304800"/>
            <a:ext cx="7391400" cy="563562"/>
          </a:xfrm>
        </p:spPr>
        <p:txBody>
          <a:bodyPr/>
          <a:lstStyle>
            <a:lvl1pPr>
              <a:defRPr sz="2800" baseline="0"/>
            </a:lvl1pPr>
          </a:lstStyle>
          <a:p>
            <a:r>
              <a:rPr lang="it-IT" dirty="0" err="1"/>
              <a:t>Insert</a:t>
            </a:r>
            <a:r>
              <a:rPr lang="it-IT" dirty="0"/>
              <a:t> </a:t>
            </a:r>
            <a:r>
              <a:rPr lang="it-IT" dirty="0" err="1"/>
              <a:t>title</a:t>
            </a:r>
            <a:endParaRPr lang="it-IT" dirty="0"/>
          </a:p>
        </p:txBody>
      </p:sp>
      <p:sp>
        <p:nvSpPr>
          <p:cNvPr id="11" name="Segnaposto contenuto 10"/>
          <p:cNvSpPr>
            <a:spLocks noGrp="1"/>
          </p:cNvSpPr>
          <p:nvPr>
            <p:ph sz="quarter" idx="12" hasCustomPrompt="1"/>
          </p:nvPr>
        </p:nvSpPr>
        <p:spPr>
          <a:xfrm>
            <a:off x="432000" y="1219200"/>
            <a:ext cx="8280000" cy="5040000"/>
          </a:xfrm>
        </p:spPr>
        <p:txBody>
          <a:bodyPr/>
          <a:lstStyle>
            <a:lvl1pPr>
              <a:defRPr baseline="0"/>
            </a:lvl1pPr>
          </a:lstStyle>
          <a:p>
            <a:pPr lvl="0"/>
            <a:r>
              <a:rPr lang="it-IT" dirty="0" err="1"/>
              <a:t>Insert</a:t>
            </a:r>
            <a:r>
              <a:rPr lang="it-IT" dirty="0"/>
              <a:t> text and </a:t>
            </a:r>
            <a:r>
              <a:rPr lang="it-IT" dirty="0" err="1"/>
              <a:t>content</a:t>
            </a:r>
            <a:endParaRPr lang="it-IT" dirty="0"/>
          </a:p>
        </p:txBody>
      </p:sp>
    </p:spTree>
    <p:extLst>
      <p:ext uri="{BB962C8B-B14F-4D97-AF65-F5344CB8AC3E}">
        <p14:creationId xmlns:p14="http://schemas.microsoft.com/office/powerpoint/2010/main" val="361509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tandard (Unitn FBK)">
    <p:spTree>
      <p:nvGrpSpPr>
        <p:cNvPr id="1" name=""/>
        <p:cNvGrpSpPr/>
        <p:nvPr/>
      </p:nvGrpSpPr>
      <p:grpSpPr>
        <a:xfrm>
          <a:off x="0" y="0"/>
          <a:ext cx="0" cy="0"/>
          <a:chOff x="0" y="0"/>
          <a:chExt cx="0" cy="0"/>
        </a:xfrm>
      </p:grpSpPr>
      <p:pic>
        <p:nvPicPr>
          <p:cNvPr id="2"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54"/>
            <a:ext cx="9144000" cy="925975"/>
          </a:xfrm>
          <a:prstGeom prst="rect">
            <a:avLst/>
          </a:prstGeom>
        </p:spPr>
      </p:pic>
      <p:sp>
        <p:nvSpPr>
          <p:cNvPr id="3" name="CasellaDiTesto 2"/>
          <p:cNvSpPr txBox="1"/>
          <p:nvPr userDrawn="1"/>
        </p:nvSpPr>
        <p:spPr>
          <a:xfrm>
            <a:off x="644526" y="6537327"/>
            <a:ext cx="2201863" cy="246063"/>
          </a:xfrm>
          <a:prstGeom prst="rect">
            <a:avLst/>
          </a:prstGeom>
          <a:noFill/>
        </p:spPr>
        <p:txBody>
          <a:bodyPr>
            <a:spAutoFit/>
          </a:bodyPr>
          <a:lstStyle/>
          <a:p>
            <a:pPr>
              <a:defRPr/>
            </a:pPr>
            <a:r>
              <a:rPr lang="en-US" sz="1000" dirty="0">
                <a:solidFill>
                  <a:schemeClr val="tx2"/>
                </a:solidFill>
                <a:cs typeface="+mn-cs"/>
              </a:rPr>
              <a:t>University of Trento -</a:t>
            </a:r>
            <a:r>
              <a:rPr lang="en-US" sz="1000" baseline="0" dirty="0">
                <a:solidFill>
                  <a:schemeClr val="tx2"/>
                </a:solidFill>
                <a:cs typeface="+mn-cs"/>
              </a:rPr>
              <a:t> FBK</a:t>
            </a:r>
            <a:r>
              <a:rPr lang="en-US" sz="1000" dirty="0">
                <a:solidFill>
                  <a:schemeClr val="tx2"/>
                </a:solidFill>
                <a:cs typeface="+mn-cs"/>
              </a:rPr>
              <a:t>, Italy</a:t>
            </a:r>
          </a:p>
        </p:txBody>
      </p:sp>
      <p:pic>
        <p:nvPicPr>
          <p:cNvPr id="4"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36525" y="6428323"/>
            <a:ext cx="539750" cy="378345"/>
          </a:xfrm>
          <a:prstGeom prst="rect">
            <a:avLst/>
          </a:prstGeom>
          <a:noFill/>
          <a:ln w="9525">
            <a:noFill/>
            <a:miter lim="800000"/>
            <a:headEnd/>
            <a:tailEnd/>
          </a:ln>
        </p:spPr>
      </p:pic>
      <p:cxnSp>
        <p:nvCxnSpPr>
          <p:cNvPr id="7" name="Connettore 1 11"/>
          <p:cNvCxnSpPr>
            <a:cxnSpLocks noChangeShapeType="1"/>
          </p:cNvCxnSpPr>
          <p:nvPr userDrawn="1"/>
        </p:nvCxnSpPr>
        <p:spPr bwMode="auto">
          <a:xfrm>
            <a:off x="741363" y="6508750"/>
            <a:ext cx="8062912" cy="0"/>
          </a:xfrm>
          <a:prstGeom prst="line">
            <a:avLst/>
          </a:prstGeom>
          <a:noFill/>
          <a:ln w="12700" algn="ctr">
            <a:solidFill>
              <a:schemeClr val="tx2"/>
            </a:solidFill>
            <a:round/>
            <a:headEnd type="none" w="sm" len="sm"/>
            <a:tailEnd type="none" w="sm" len="sm"/>
          </a:ln>
        </p:spPr>
      </p:cxnSp>
      <p:sp>
        <p:nvSpPr>
          <p:cNvPr id="8" name="Segnaposto numero diapositiva 23"/>
          <p:cNvSpPr>
            <a:spLocks noGrp="1"/>
          </p:cNvSpPr>
          <p:nvPr>
            <p:ph type="sldNum" sz="quarter" idx="10"/>
          </p:nvPr>
        </p:nvSpPr>
        <p:spPr/>
        <p:txBody>
          <a:bodyPr/>
          <a:lstStyle>
            <a:lvl1pPr>
              <a:defRPr>
                <a:solidFill>
                  <a:schemeClr val="tx2"/>
                </a:solidFill>
              </a:defRPr>
            </a:lvl1pPr>
          </a:lstStyle>
          <a:p>
            <a:pPr>
              <a:defRPr/>
            </a:pPr>
            <a:fld id="{F107E042-4478-4BDD-9E99-A67499B1371D}" type="slidenum">
              <a:rPr lang="it-IT"/>
              <a:pPr>
                <a:defRPr/>
              </a:pPr>
              <a:t>‹#›</a:t>
            </a:fld>
            <a:endParaRPr lang="it-IT" dirty="0"/>
          </a:p>
        </p:txBody>
      </p:sp>
      <p:sp>
        <p:nvSpPr>
          <p:cNvPr id="9" name="Segnaposto piè di pagina 24"/>
          <p:cNvSpPr>
            <a:spLocks noGrp="1"/>
          </p:cNvSpPr>
          <p:nvPr>
            <p:ph type="ftr" sz="quarter" idx="11"/>
          </p:nvPr>
        </p:nvSpPr>
        <p:spPr/>
        <p:txBody>
          <a:bodyPr/>
          <a:lstStyle>
            <a:lvl1pPr>
              <a:defRPr dirty="0" smtClean="0">
                <a:solidFill>
                  <a:schemeClr val="tx2"/>
                </a:solidFill>
              </a:defRPr>
            </a:lvl1pPr>
          </a:lstStyle>
          <a:p>
            <a:pPr>
              <a:defRPr/>
            </a:pPr>
            <a:r>
              <a:rPr lang="it-IT" smtClean="0"/>
              <a:t>Begüm Demir</a:t>
            </a:r>
            <a:endParaRPr lang="it-IT" dirty="0"/>
          </a:p>
        </p:txBody>
      </p:sp>
      <p:sp>
        <p:nvSpPr>
          <p:cNvPr id="14" name="Titolo 13"/>
          <p:cNvSpPr>
            <a:spLocks noGrp="1"/>
          </p:cNvSpPr>
          <p:nvPr>
            <p:ph type="title" hasCustomPrompt="1"/>
          </p:nvPr>
        </p:nvSpPr>
        <p:spPr>
          <a:xfrm>
            <a:off x="838200" y="304800"/>
            <a:ext cx="7391400" cy="563562"/>
          </a:xfrm>
        </p:spPr>
        <p:txBody>
          <a:bodyPr/>
          <a:lstStyle>
            <a:lvl1pPr>
              <a:defRPr sz="2800" baseline="0"/>
            </a:lvl1pPr>
          </a:lstStyle>
          <a:p>
            <a:r>
              <a:rPr lang="it-IT" dirty="0" err="1"/>
              <a:t>Insert</a:t>
            </a:r>
            <a:r>
              <a:rPr lang="it-IT" dirty="0"/>
              <a:t> </a:t>
            </a:r>
            <a:r>
              <a:rPr lang="it-IT" dirty="0" err="1"/>
              <a:t>title</a:t>
            </a:r>
            <a:endParaRPr lang="it-IT" dirty="0"/>
          </a:p>
        </p:txBody>
      </p:sp>
      <p:sp>
        <p:nvSpPr>
          <p:cNvPr id="11" name="Segnaposto contenuto 10"/>
          <p:cNvSpPr>
            <a:spLocks noGrp="1"/>
          </p:cNvSpPr>
          <p:nvPr>
            <p:ph sz="quarter" idx="12" hasCustomPrompt="1"/>
          </p:nvPr>
        </p:nvSpPr>
        <p:spPr>
          <a:xfrm>
            <a:off x="432000" y="1219200"/>
            <a:ext cx="8280000" cy="5040000"/>
          </a:xfrm>
        </p:spPr>
        <p:txBody>
          <a:bodyPr/>
          <a:lstStyle>
            <a:lvl1pPr>
              <a:defRPr baseline="0"/>
            </a:lvl1pPr>
          </a:lstStyle>
          <a:p>
            <a:pPr lvl="0"/>
            <a:r>
              <a:rPr lang="it-IT" dirty="0" err="1"/>
              <a:t>Insert</a:t>
            </a:r>
            <a:r>
              <a:rPr lang="it-IT" dirty="0"/>
              <a:t> text and </a:t>
            </a:r>
            <a:r>
              <a:rPr lang="it-IT" dirty="0" err="1"/>
              <a:t>content</a:t>
            </a:r>
            <a:endParaRPr lang="it-IT" dirty="0"/>
          </a:p>
        </p:txBody>
      </p:sp>
    </p:spTree>
    <p:extLst>
      <p:ext uri="{BB962C8B-B14F-4D97-AF65-F5344CB8AC3E}">
        <p14:creationId xmlns:p14="http://schemas.microsoft.com/office/powerpoint/2010/main" val="2698617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RSLab Unitn FBK">
    <p:spTree>
      <p:nvGrpSpPr>
        <p:cNvPr id="1" name=""/>
        <p:cNvGrpSpPr/>
        <p:nvPr/>
      </p:nvGrpSpPr>
      <p:grpSpPr>
        <a:xfrm>
          <a:off x="0" y="0"/>
          <a:ext cx="0" cy="0"/>
          <a:chOff x="0" y="0"/>
          <a:chExt cx="0" cy="0"/>
        </a:xfrm>
      </p:grpSpPr>
      <p:pic>
        <p:nvPicPr>
          <p:cNvPr id="2"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54"/>
            <a:ext cx="9144000" cy="925975"/>
          </a:xfrm>
          <a:prstGeom prst="rect">
            <a:avLst/>
          </a:prstGeom>
        </p:spPr>
      </p:pic>
      <p:pic>
        <p:nvPicPr>
          <p:cNvPr id="4"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36525" y="6428323"/>
            <a:ext cx="539750" cy="378345"/>
          </a:xfrm>
          <a:prstGeom prst="rect">
            <a:avLst/>
          </a:prstGeom>
          <a:noFill/>
          <a:ln w="9525">
            <a:noFill/>
            <a:miter lim="800000"/>
            <a:headEnd/>
            <a:tailEnd/>
          </a:ln>
        </p:spPr>
      </p:pic>
      <p:cxnSp>
        <p:nvCxnSpPr>
          <p:cNvPr id="7" name="Connettore 1 11"/>
          <p:cNvCxnSpPr>
            <a:cxnSpLocks noChangeShapeType="1"/>
          </p:cNvCxnSpPr>
          <p:nvPr userDrawn="1"/>
        </p:nvCxnSpPr>
        <p:spPr bwMode="auto">
          <a:xfrm>
            <a:off x="1981201" y="6508750"/>
            <a:ext cx="6823075" cy="0"/>
          </a:xfrm>
          <a:prstGeom prst="line">
            <a:avLst/>
          </a:prstGeom>
          <a:noFill/>
          <a:ln w="12700" algn="ctr">
            <a:solidFill>
              <a:schemeClr val="tx2"/>
            </a:solidFill>
            <a:round/>
            <a:headEnd type="none" w="sm" len="sm"/>
            <a:tailEnd type="none" w="sm" len="sm"/>
          </a:ln>
        </p:spPr>
      </p:cxnSp>
      <p:sp>
        <p:nvSpPr>
          <p:cNvPr id="8" name="Segnaposto numero diapositiva 23"/>
          <p:cNvSpPr>
            <a:spLocks noGrp="1"/>
          </p:cNvSpPr>
          <p:nvPr>
            <p:ph type="sldNum" sz="quarter" idx="10"/>
          </p:nvPr>
        </p:nvSpPr>
        <p:spPr/>
        <p:txBody>
          <a:bodyPr/>
          <a:lstStyle>
            <a:lvl1pPr>
              <a:defRPr>
                <a:solidFill>
                  <a:schemeClr val="tx2"/>
                </a:solidFill>
              </a:defRPr>
            </a:lvl1pPr>
          </a:lstStyle>
          <a:p>
            <a:pPr>
              <a:defRPr/>
            </a:pPr>
            <a:fld id="{F107E042-4478-4BDD-9E99-A67499B1371D}" type="slidenum">
              <a:rPr lang="it-IT"/>
              <a:pPr>
                <a:defRPr/>
              </a:pPr>
              <a:t>‹#›</a:t>
            </a:fld>
            <a:endParaRPr lang="it-IT" dirty="0"/>
          </a:p>
        </p:txBody>
      </p:sp>
      <p:sp>
        <p:nvSpPr>
          <p:cNvPr id="9" name="Segnaposto piè di pagina 24"/>
          <p:cNvSpPr>
            <a:spLocks noGrp="1"/>
          </p:cNvSpPr>
          <p:nvPr>
            <p:ph type="ftr" sz="quarter" idx="11"/>
          </p:nvPr>
        </p:nvSpPr>
        <p:spPr/>
        <p:txBody>
          <a:bodyPr/>
          <a:lstStyle>
            <a:lvl1pPr>
              <a:defRPr dirty="0" smtClean="0">
                <a:solidFill>
                  <a:schemeClr val="tx2"/>
                </a:solidFill>
              </a:defRPr>
            </a:lvl1pPr>
          </a:lstStyle>
          <a:p>
            <a:pPr>
              <a:defRPr/>
            </a:pPr>
            <a:r>
              <a:rPr lang="it-IT" smtClean="0"/>
              <a:t>Begüm Demir</a:t>
            </a:r>
            <a:endParaRPr lang="it-IT" dirty="0"/>
          </a:p>
        </p:txBody>
      </p:sp>
      <p:sp>
        <p:nvSpPr>
          <p:cNvPr id="14" name="Titolo 13"/>
          <p:cNvSpPr>
            <a:spLocks noGrp="1"/>
          </p:cNvSpPr>
          <p:nvPr>
            <p:ph type="title" hasCustomPrompt="1"/>
          </p:nvPr>
        </p:nvSpPr>
        <p:spPr>
          <a:xfrm>
            <a:off x="838200" y="304800"/>
            <a:ext cx="7391400" cy="563562"/>
          </a:xfrm>
        </p:spPr>
        <p:txBody>
          <a:bodyPr/>
          <a:lstStyle>
            <a:lvl1pPr>
              <a:defRPr sz="2800" baseline="0"/>
            </a:lvl1pPr>
          </a:lstStyle>
          <a:p>
            <a:r>
              <a:rPr lang="it-IT" dirty="0" err="1"/>
              <a:t>Insert</a:t>
            </a:r>
            <a:r>
              <a:rPr lang="it-IT" dirty="0"/>
              <a:t> </a:t>
            </a:r>
            <a:r>
              <a:rPr lang="it-IT" dirty="0" err="1"/>
              <a:t>title</a:t>
            </a:r>
            <a:endParaRPr lang="it-IT" dirty="0"/>
          </a:p>
        </p:txBody>
      </p:sp>
      <p:sp>
        <p:nvSpPr>
          <p:cNvPr id="11" name="Segnaposto contenuto 10"/>
          <p:cNvSpPr>
            <a:spLocks noGrp="1"/>
          </p:cNvSpPr>
          <p:nvPr>
            <p:ph sz="quarter" idx="12" hasCustomPrompt="1"/>
          </p:nvPr>
        </p:nvSpPr>
        <p:spPr>
          <a:xfrm>
            <a:off x="432000" y="1219200"/>
            <a:ext cx="8280000" cy="5040000"/>
          </a:xfrm>
        </p:spPr>
        <p:txBody>
          <a:bodyPr/>
          <a:lstStyle>
            <a:lvl1pPr>
              <a:defRPr baseline="0"/>
            </a:lvl1pPr>
          </a:lstStyle>
          <a:p>
            <a:pPr lvl="0"/>
            <a:r>
              <a:rPr lang="it-IT" dirty="0" err="1"/>
              <a:t>Insert</a:t>
            </a:r>
            <a:r>
              <a:rPr lang="it-IT" dirty="0"/>
              <a:t> text and </a:t>
            </a:r>
            <a:r>
              <a:rPr lang="it-IT" dirty="0" err="1"/>
              <a:t>content</a:t>
            </a:r>
            <a:endParaRPr lang="it-IT" dirty="0"/>
          </a:p>
        </p:txBody>
      </p:sp>
      <p:pic>
        <p:nvPicPr>
          <p:cNvPr id="5" name="Immagin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2252" y="6448430"/>
            <a:ext cx="406549" cy="348065"/>
          </a:xfrm>
          <a:prstGeom prst="rect">
            <a:avLst/>
          </a:prstGeom>
        </p:spPr>
      </p:pic>
      <p:pic>
        <p:nvPicPr>
          <p:cNvPr id="16" name="Immagin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8573" y="6424610"/>
            <a:ext cx="381382" cy="381064"/>
          </a:xfrm>
          <a:prstGeom prst="rect">
            <a:avLst/>
          </a:prstGeom>
        </p:spPr>
      </p:pic>
    </p:spTree>
    <p:extLst>
      <p:ext uri="{BB962C8B-B14F-4D97-AF65-F5344CB8AC3E}">
        <p14:creationId xmlns:p14="http://schemas.microsoft.com/office/powerpoint/2010/main" val="1145891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RSDE FBK">
    <p:spTree>
      <p:nvGrpSpPr>
        <p:cNvPr id="1" name=""/>
        <p:cNvGrpSpPr/>
        <p:nvPr/>
      </p:nvGrpSpPr>
      <p:grpSpPr>
        <a:xfrm>
          <a:off x="0" y="0"/>
          <a:ext cx="0" cy="0"/>
          <a:chOff x="0" y="0"/>
          <a:chExt cx="0" cy="0"/>
        </a:xfrm>
      </p:grpSpPr>
      <p:pic>
        <p:nvPicPr>
          <p:cNvPr id="2"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54"/>
            <a:ext cx="9144000" cy="925975"/>
          </a:xfrm>
          <a:prstGeom prst="rect">
            <a:avLst/>
          </a:prstGeom>
        </p:spPr>
      </p:pic>
      <p:pic>
        <p:nvPicPr>
          <p:cNvPr id="4"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52400" y="6453190"/>
            <a:ext cx="1173745" cy="381000"/>
          </a:xfrm>
          <a:prstGeom prst="rect">
            <a:avLst/>
          </a:prstGeom>
          <a:noFill/>
          <a:ln w="9525">
            <a:noFill/>
            <a:miter lim="800000"/>
            <a:headEnd/>
            <a:tailEnd/>
          </a:ln>
        </p:spPr>
      </p:pic>
      <p:cxnSp>
        <p:nvCxnSpPr>
          <p:cNvPr id="7" name="Connettore 1 11"/>
          <p:cNvCxnSpPr>
            <a:cxnSpLocks noChangeShapeType="1"/>
          </p:cNvCxnSpPr>
          <p:nvPr userDrawn="1"/>
        </p:nvCxnSpPr>
        <p:spPr bwMode="auto">
          <a:xfrm>
            <a:off x="1981201" y="6508750"/>
            <a:ext cx="6823075" cy="0"/>
          </a:xfrm>
          <a:prstGeom prst="line">
            <a:avLst/>
          </a:prstGeom>
          <a:noFill/>
          <a:ln w="12700" algn="ctr">
            <a:solidFill>
              <a:schemeClr val="tx2"/>
            </a:solidFill>
            <a:round/>
            <a:headEnd type="none" w="sm" len="sm"/>
            <a:tailEnd type="none" w="sm" len="sm"/>
          </a:ln>
        </p:spPr>
      </p:cxnSp>
      <p:sp>
        <p:nvSpPr>
          <p:cNvPr id="8" name="Segnaposto numero diapositiva 23"/>
          <p:cNvSpPr>
            <a:spLocks noGrp="1"/>
          </p:cNvSpPr>
          <p:nvPr>
            <p:ph type="sldNum" sz="quarter" idx="10"/>
          </p:nvPr>
        </p:nvSpPr>
        <p:spPr/>
        <p:txBody>
          <a:bodyPr/>
          <a:lstStyle>
            <a:lvl1pPr>
              <a:defRPr>
                <a:solidFill>
                  <a:schemeClr val="tx2"/>
                </a:solidFill>
              </a:defRPr>
            </a:lvl1pPr>
          </a:lstStyle>
          <a:p>
            <a:pPr>
              <a:defRPr/>
            </a:pPr>
            <a:fld id="{F107E042-4478-4BDD-9E99-A67499B1371D}" type="slidenum">
              <a:rPr lang="it-IT"/>
              <a:pPr>
                <a:defRPr/>
              </a:pPr>
              <a:t>‹#›</a:t>
            </a:fld>
            <a:endParaRPr lang="it-IT" dirty="0"/>
          </a:p>
        </p:txBody>
      </p:sp>
      <p:sp>
        <p:nvSpPr>
          <p:cNvPr id="9" name="Segnaposto piè di pagina 24"/>
          <p:cNvSpPr>
            <a:spLocks noGrp="1"/>
          </p:cNvSpPr>
          <p:nvPr>
            <p:ph type="ftr" sz="quarter" idx="11"/>
          </p:nvPr>
        </p:nvSpPr>
        <p:spPr/>
        <p:txBody>
          <a:bodyPr/>
          <a:lstStyle>
            <a:lvl1pPr>
              <a:defRPr dirty="0" smtClean="0">
                <a:solidFill>
                  <a:schemeClr val="tx2"/>
                </a:solidFill>
              </a:defRPr>
            </a:lvl1pPr>
          </a:lstStyle>
          <a:p>
            <a:pPr>
              <a:defRPr/>
            </a:pPr>
            <a:r>
              <a:rPr lang="it-IT" smtClean="0"/>
              <a:t>Begüm Demir</a:t>
            </a:r>
            <a:endParaRPr lang="it-IT" dirty="0"/>
          </a:p>
        </p:txBody>
      </p:sp>
      <p:sp>
        <p:nvSpPr>
          <p:cNvPr id="14" name="Titolo 13"/>
          <p:cNvSpPr>
            <a:spLocks noGrp="1"/>
          </p:cNvSpPr>
          <p:nvPr>
            <p:ph type="title" hasCustomPrompt="1"/>
          </p:nvPr>
        </p:nvSpPr>
        <p:spPr>
          <a:xfrm>
            <a:off x="838200" y="304800"/>
            <a:ext cx="7391400" cy="563562"/>
          </a:xfrm>
        </p:spPr>
        <p:txBody>
          <a:bodyPr/>
          <a:lstStyle>
            <a:lvl1pPr>
              <a:defRPr sz="2800" baseline="0"/>
            </a:lvl1pPr>
          </a:lstStyle>
          <a:p>
            <a:r>
              <a:rPr lang="it-IT" dirty="0" err="1"/>
              <a:t>Insert</a:t>
            </a:r>
            <a:r>
              <a:rPr lang="it-IT" dirty="0"/>
              <a:t> </a:t>
            </a:r>
            <a:r>
              <a:rPr lang="it-IT" dirty="0" err="1"/>
              <a:t>title</a:t>
            </a:r>
            <a:endParaRPr lang="it-IT" dirty="0"/>
          </a:p>
        </p:txBody>
      </p:sp>
      <p:sp>
        <p:nvSpPr>
          <p:cNvPr id="11" name="Segnaposto contenuto 10"/>
          <p:cNvSpPr>
            <a:spLocks noGrp="1"/>
          </p:cNvSpPr>
          <p:nvPr>
            <p:ph sz="quarter" idx="12" hasCustomPrompt="1"/>
          </p:nvPr>
        </p:nvSpPr>
        <p:spPr>
          <a:xfrm>
            <a:off x="432000" y="1219200"/>
            <a:ext cx="8280000" cy="5040000"/>
          </a:xfrm>
        </p:spPr>
        <p:txBody>
          <a:bodyPr/>
          <a:lstStyle>
            <a:lvl1pPr>
              <a:defRPr baseline="0"/>
            </a:lvl1pPr>
          </a:lstStyle>
          <a:p>
            <a:pPr lvl="0"/>
            <a:r>
              <a:rPr lang="it-IT" dirty="0" err="1"/>
              <a:t>Insert</a:t>
            </a:r>
            <a:r>
              <a:rPr lang="it-IT" dirty="0"/>
              <a:t> text and </a:t>
            </a:r>
            <a:r>
              <a:rPr lang="it-IT" dirty="0" err="1"/>
              <a:t>content</a:t>
            </a:r>
            <a:endParaRPr lang="it-IT" dirty="0"/>
          </a:p>
        </p:txBody>
      </p:sp>
      <p:pic>
        <p:nvPicPr>
          <p:cNvPr id="5" name="Immagin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2252" y="6448430"/>
            <a:ext cx="406549" cy="348065"/>
          </a:xfrm>
          <a:prstGeom prst="rect">
            <a:avLst/>
          </a:prstGeom>
        </p:spPr>
      </p:pic>
    </p:spTree>
    <p:extLst>
      <p:ext uri="{BB962C8B-B14F-4D97-AF65-F5344CB8AC3E}">
        <p14:creationId xmlns:p14="http://schemas.microsoft.com/office/powerpoint/2010/main" val="4172469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tandard clear">
    <p:spTree>
      <p:nvGrpSpPr>
        <p:cNvPr id="1" name=""/>
        <p:cNvGrpSpPr/>
        <p:nvPr/>
      </p:nvGrpSpPr>
      <p:grpSpPr>
        <a:xfrm>
          <a:off x="0" y="0"/>
          <a:ext cx="0" cy="0"/>
          <a:chOff x="0" y="0"/>
          <a:chExt cx="0" cy="0"/>
        </a:xfrm>
      </p:grpSpPr>
      <p:pic>
        <p:nvPicPr>
          <p:cNvPr id="2"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54"/>
            <a:ext cx="9144000" cy="925975"/>
          </a:xfrm>
          <a:prstGeom prst="rect">
            <a:avLst/>
          </a:prstGeom>
        </p:spPr>
      </p:pic>
      <p:cxnSp>
        <p:nvCxnSpPr>
          <p:cNvPr id="7" name="Connettore 1 11"/>
          <p:cNvCxnSpPr>
            <a:cxnSpLocks noChangeShapeType="1"/>
          </p:cNvCxnSpPr>
          <p:nvPr userDrawn="1"/>
        </p:nvCxnSpPr>
        <p:spPr bwMode="auto">
          <a:xfrm>
            <a:off x="381000" y="6508750"/>
            <a:ext cx="8423275" cy="0"/>
          </a:xfrm>
          <a:prstGeom prst="line">
            <a:avLst/>
          </a:prstGeom>
          <a:noFill/>
          <a:ln w="12700" algn="ctr">
            <a:solidFill>
              <a:schemeClr val="tx2"/>
            </a:solidFill>
            <a:round/>
            <a:headEnd type="none" w="sm" len="sm"/>
            <a:tailEnd type="none" w="sm" len="sm"/>
          </a:ln>
        </p:spPr>
      </p:cxnSp>
      <p:sp>
        <p:nvSpPr>
          <p:cNvPr id="8" name="Segnaposto numero diapositiva 23"/>
          <p:cNvSpPr>
            <a:spLocks noGrp="1"/>
          </p:cNvSpPr>
          <p:nvPr>
            <p:ph type="sldNum" sz="quarter" idx="10"/>
          </p:nvPr>
        </p:nvSpPr>
        <p:spPr/>
        <p:txBody>
          <a:bodyPr/>
          <a:lstStyle>
            <a:lvl1pPr>
              <a:defRPr>
                <a:solidFill>
                  <a:schemeClr val="tx2"/>
                </a:solidFill>
              </a:defRPr>
            </a:lvl1pPr>
          </a:lstStyle>
          <a:p>
            <a:pPr>
              <a:defRPr/>
            </a:pPr>
            <a:fld id="{F107E042-4478-4BDD-9E99-A67499B1371D}" type="slidenum">
              <a:rPr lang="it-IT"/>
              <a:pPr>
                <a:defRPr/>
              </a:pPr>
              <a:t>‹#›</a:t>
            </a:fld>
            <a:endParaRPr lang="it-IT" dirty="0"/>
          </a:p>
        </p:txBody>
      </p:sp>
      <p:sp>
        <p:nvSpPr>
          <p:cNvPr id="9" name="Segnaposto piè di pagina 24"/>
          <p:cNvSpPr>
            <a:spLocks noGrp="1"/>
          </p:cNvSpPr>
          <p:nvPr>
            <p:ph type="ftr" sz="quarter" idx="11"/>
          </p:nvPr>
        </p:nvSpPr>
        <p:spPr/>
        <p:txBody>
          <a:bodyPr/>
          <a:lstStyle>
            <a:lvl1pPr>
              <a:defRPr dirty="0" smtClean="0">
                <a:solidFill>
                  <a:schemeClr val="tx2"/>
                </a:solidFill>
              </a:defRPr>
            </a:lvl1pPr>
          </a:lstStyle>
          <a:p>
            <a:pPr>
              <a:defRPr/>
            </a:pPr>
            <a:r>
              <a:rPr lang="it-IT" smtClean="0"/>
              <a:t>Begüm Demir</a:t>
            </a:r>
            <a:endParaRPr lang="it-IT" dirty="0"/>
          </a:p>
        </p:txBody>
      </p:sp>
      <p:sp>
        <p:nvSpPr>
          <p:cNvPr id="14" name="Titolo 13"/>
          <p:cNvSpPr>
            <a:spLocks noGrp="1"/>
          </p:cNvSpPr>
          <p:nvPr>
            <p:ph type="title" hasCustomPrompt="1"/>
          </p:nvPr>
        </p:nvSpPr>
        <p:spPr>
          <a:xfrm>
            <a:off x="838200" y="304800"/>
            <a:ext cx="7391400" cy="563562"/>
          </a:xfrm>
        </p:spPr>
        <p:txBody>
          <a:bodyPr/>
          <a:lstStyle>
            <a:lvl1pPr>
              <a:defRPr sz="2800" baseline="0"/>
            </a:lvl1pPr>
          </a:lstStyle>
          <a:p>
            <a:r>
              <a:rPr lang="it-IT" dirty="0" err="1"/>
              <a:t>Insert</a:t>
            </a:r>
            <a:r>
              <a:rPr lang="it-IT" dirty="0"/>
              <a:t> </a:t>
            </a:r>
            <a:r>
              <a:rPr lang="it-IT" dirty="0" err="1"/>
              <a:t>title</a:t>
            </a:r>
            <a:endParaRPr lang="it-IT" dirty="0"/>
          </a:p>
        </p:txBody>
      </p:sp>
      <p:sp>
        <p:nvSpPr>
          <p:cNvPr id="11" name="Segnaposto contenuto 10"/>
          <p:cNvSpPr>
            <a:spLocks noGrp="1"/>
          </p:cNvSpPr>
          <p:nvPr>
            <p:ph sz="quarter" idx="12" hasCustomPrompt="1"/>
          </p:nvPr>
        </p:nvSpPr>
        <p:spPr>
          <a:xfrm>
            <a:off x="432000" y="1219200"/>
            <a:ext cx="8280000" cy="5040000"/>
          </a:xfrm>
        </p:spPr>
        <p:txBody>
          <a:bodyPr/>
          <a:lstStyle>
            <a:lvl1pPr>
              <a:defRPr baseline="0"/>
            </a:lvl1pPr>
          </a:lstStyle>
          <a:p>
            <a:pPr lvl="0"/>
            <a:r>
              <a:rPr lang="it-IT" dirty="0" err="1"/>
              <a:t>Insert</a:t>
            </a:r>
            <a:r>
              <a:rPr lang="it-IT" dirty="0"/>
              <a:t> text and </a:t>
            </a:r>
            <a:r>
              <a:rPr lang="it-IT" dirty="0" err="1"/>
              <a:t>content</a:t>
            </a:r>
            <a:endParaRPr lang="it-IT" dirty="0"/>
          </a:p>
        </p:txBody>
      </p:sp>
    </p:spTree>
    <p:extLst>
      <p:ext uri="{BB962C8B-B14F-4D97-AF65-F5344CB8AC3E}">
        <p14:creationId xmlns:p14="http://schemas.microsoft.com/office/powerpoint/2010/main" val="235597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51000"/>
          </a:schemeClr>
        </a:solidFill>
        <a:effectLst/>
      </p:bgPr>
    </p:bg>
    <p:spTree>
      <p:nvGrpSpPr>
        <p:cNvPr id="1" name=""/>
        <p:cNvGrpSpPr/>
        <p:nvPr/>
      </p:nvGrpSpPr>
      <p:grpSpPr>
        <a:xfrm>
          <a:off x="0" y="0"/>
          <a:ext cx="0" cy="0"/>
          <a:chOff x="0" y="0"/>
          <a:chExt cx="0" cy="0"/>
        </a:xfrm>
      </p:grpSpPr>
      <p:sp>
        <p:nvSpPr>
          <p:cNvPr id="1026" name="Rectangle 4"/>
          <p:cNvSpPr>
            <a:spLocks noGrp="1" noChangeArrowheads="1"/>
          </p:cNvSpPr>
          <p:nvPr>
            <p:ph type="body" idx="1"/>
          </p:nvPr>
        </p:nvSpPr>
        <p:spPr bwMode="auto">
          <a:xfrm>
            <a:off x="533400" y="1371602"/>
            <a:ext cx="8229600" cy="5248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27" name="Rectangle 8"/>
          <p:cNvSpPr>
            <a:spLocks noGrp="1" noChangeArrowheads="1"/>
          </p:cNvSpPr>
          <p:nvPr>
            <p:ph type="title"/>
          </p:nvPr>
        </p:nvSpPr>
        <p:spPr bwMode="auto">
          <a:xfrm>
            <a:off x="1066800" y="36671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 name="Segnaposto piè di pagina 5"/>
          <p:cNvSpPr>
            <a:spLocks noGrp="1"/>
          </p:cNvSpPr>
          <p:nvPr>
            <p:ph type="ftr" sz="quarter" idx="3"/>
          </p:nvPr>
        </p:nvSpPr>
        <p:spPr>
          <a:xfrm>
            <a:off x="3124200" y="6470652"/>
            <a:ext cx="2895600" cy="365125"/>
          </a:xfrm>
          <a:prstGeom prst="rect">
            <a:avLst/>
          </a:prstGeom>
        </p:spPr>
        <p:txBody>
          <a:bodyPr vert="horz" lIns="91440" tIns="45720" rIns="91440" bIns="45720" rtlCol="0" anchor="ctr"/>
          <a:lstStyle>
            <a:lvl1pPr algn="ctr">
              <a:defRPr sz="1000">
                <a:solidFill>
                  <a:schemeClr val="tx1">
                    <a:tint val="75000"/>
                  </a:schemeClr>
                </a:solidFill>
                <a:cs typeface="+mn-cs"/>
              </a:defRPr>
            </a:lvl1pPr>
          </a:lstStyle>
          <a:p>
            <a:pPr>
              <a:defRPr/>
            </a:pPr>
            <a:r>
              <a:rPr lang="it-IT" smtClean="0"/>
              <a:t>Begüm Demir</a:t>
            </a:r>
            <a:endParaRPr lang="it-IT" dirty="0"/>
          </a:p>
        </p:txBody>
      </p:sp>
      <p:sp>
        <p:nvSpPr>
          <p:cNvPr id="7" name="Segnaposto numero diapositiva 6"/>
          <p:cNvSpPr>
            <a:spLocks noGrp="1"/>
          </p:cNvSpPr>
          <p:nvPr>
            <p:ph type="sldNum" sz="quarter" idx="4"/>
          </p:nvPr>
        </p:nvSpPr>
        <p:spPr>
          <a:xfrm>
            <a:off x="6762750" y="6470652"/>
            <a:ext cx="2133600" cy="365125"/>
          </a:xfrm>
          <a:prstGeom prst="rect">
            <a:avLst/>
          </a:prstGeom>
        </p:spPr>
        <p:txBody>
          <a:bodyPr vert="horz" lIns="91440" tIns="45720" rIns="91440" bIns="45720" rtlCol="0" anchor="ctr"/>
          <a:lstStyle>
            <a:lvl1pPr algn="r">
              <a:defRPr sz="1000">
                <a:solidFill>
                  <a:schemeClr val="tx1">
                    <a:tint val="75000"/>
                  </a:schemeClr>
                </a:solidFill>
                <a:cs typeface="+mn-cs"/>
              </a:defRPr>
            </a:lvl1pPr>
          </a:lstStyle>
          <a:p>
            <a:pPr>
              <a:defRPr/>
            </a:pPr>
            <a:fld id="{E70AA69C-9762-4D15-AD42-E0B1A1905D55}" type="slidenum">
              <a:rPr lang="it-IT"/>
              <a:pPr>
                <a:defRPr/>
              </a:pPr>
              <a:t>‹#›</a:t>
            </a:fld>
            <a:endParaRPr lang="it-IT" dirty="0"/>
          </a:p>
        </p:txBody>
      </p:sp>
    </p:spTree>
  </p:cSld>
  <p:clrMap bg1="dk2" tx1="lt1" bg2="dk1" tx2="lt2" accent1="accent1" accent2="accent2" accent3="accent3" accent4="accent4" accent5="accent5" accent6="accent6" hlink="hlink" folHlink="folHlink"/>
  <p:sldLayoutIdLst>
    <p:sldLayoutId id="2147484070" r:id="rId1"/>
    <p:sldLayoutId id="2147484072" r:id="rId2"/>
    <p:sldLayoutId id="2147484075" r:id="rId3"/>
    <p:sldLayoutId id="2147484077" r:id="rId4"/>
    <p:sldLayoutId id="2147484067" r:id="rId5"/>
    <p:sldLayoutId id="2147484076" r:id="rId6"/>
    <p:sldLayoutId id="2147484073" r:id="rId7"/>
    <p:sldLayoutId id="2147484074" r:id="rId8"/>
    <p:sldLayoutId id="2147484078" r:id="rId9"/>
    <p:sldLayoutId id="2147484079" r:id="rId10"/>
    <p:sldLayoutId id="2147484080" r:id="rId11"/>
  </p:sldLayoutIdLst>
  <p:hf hdr="0" ftr="0" dt="0"/>
  <p:txStyles>
    <p:titleStyle>
      <a:lvl1pPr algn="ctr" rtl="0" eaLnBrk="0" fontAlgn="base" hangingPunct="0">
        <a:spcBef>
          <a:spcPct val="0"/>
        </a:spcBef>
        <a:spcAft>
          <a:spcPct val="0"/>
        </a:spcAft>
        <a:defRPr sz="360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0" indent="0" algn="l" rtl="0" eaLnBrk="0" fontAlgn="base" hangingPunct="0">
        <a:spcBef>
          <a:spcPct val="20000"/>
        </a:spcBef>
        <a:spcAft>
          <a:spcPct val="0"/>
        </a:spcAft>
        <a:buClr>
          <a:schemeClr val="hlink"/>
        </a:buClr>
        <a:buFont typeface="Arial" panose="020B0604020202020204" pitchFamily="34" charset="0"/>
        <a:buNone/>
        <a:defRPr sz="1800" b="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charset="0"/>
        </a:defRPr>
      </a:lvl4pPr>
      <a:lvl5pPr marL="2057400" indent="-228600" algn="l" rtl="0" eaLnBrk="0" fontAlgn="base" hangingPunct="0">
        <a:spcBef>
          <a:spcPct val="20000"/>
        </a:spcBef>
        <a:spcAft>
          <a:spcPct val="0"/>
        </a:spcAft>
        <a:buChar char="»"/>
        <a:defRPr sz="16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mj-lt"/>
        </a:defRPr>
      </a:lvl6pPr>
      <a:lvl7pPr marL="2971800" indent="-228600" algn="l" rtl="0" fontAlgn="base">
        <a:spcBef>
          <a:spcPct val="20000"/>
        </a:spcBef>
        <a:spcAft>
          <a:spcPct val="0"/>
        </a:spcAft>
        <a:buChar char="»"/>
        <a:defRPr sz="2000">
          <a:solidFill>
            <a:schemeClr val="tx1"/>
          </a:solidFill>
          <a:latin typeface="+mj-lt"/>
        </a:defRPr>
      </a:lvl7pPr>
      <a:lvl8pPr marL="3429000" indent="-228600" algn="l" rtl="0" fontAlgn="base">
        <a:spcBef>
          <a:spcPct val="20000"/>
        </a:spcBef>
        <a:spcAft>
          <a:spcPct val="0"/>
        </a:spcAft>
        <a:buChar char="»"/>
        <a:defRPr sz="2000">
          <a:solidFill>
            <a:schemeClr val="tx1"/>
          </a:solidFill>
          <a:latin typeface="+mj-lt"/>
        </a:defRPr>
      </a:lvl8pPr>
      <a:lvl9pPr marL="3886200" indent="-228600" algn="l" rtl="0" fontAlgn="base">
        <a:spcBef>
          <a:spcPct val="20000"/>
        </a:spcBef>
        <a:spcAft>
          <a:spcPct val="0"/>
        </a:spcAft>
        <a:buChar char="»"/>
        <a:defRPr sz="2000">
          <a:solidFill>
            <a:schemeClr val="tx1"/>
          </a:solidFill>
          <a:latin typeface="+mj-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9.wmf"/><Relationship Id="rId5" Type="http://schemas.openxmlformats.org/officeDocument/2006/relationships/oleObject" Target="../embeddings/oleObject2.bin"/><Relationship Id="rId4" Type="http://schemas.openxmlformats.org/officeDocument/2006/relationships/image" Target="../media/image38.wmf"/><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41.png"/><Relationship Id="rId4" Type="http://schemas.openxmlformats.org/officeDocument/2006/relationships/image" Target="../media/image43.jp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jpeg"/><Relationship Id="rId18" Type="http://schemas.openxmlformats.org/officeDocument/2006/relationships/image" Target="../media/image61.png"/><Relationship Id="rId3" Type="http://schemas.openxmlformats.org/officeDocument/2006/relationships/image" Target="../media/image46.jpeg"/><Relationship Id="rId21" Type="http://schemas.openxmlformats.org/officeDocument/2006/relationships/image" Target="../media/image64.jpeg"/><Relationship Id="rId7" Type="http://schemas.openxmlformats.org/officeDocument/2006/relationships/image" Target="../media/image50.jpeg"/><Relationship Id="rId12" Type="http://schemas.openxmlformats.org/officeDocument/2006/relationships/image" Target="../media/image55.jpeg"/><Relationship Id="rId17" Type="http://schemas.openxmlformats.org/officeDocument/2006/relationships/image" Target="../media/image60.jpeg"/><Relationship Id="rId2" Type="http://schemas.openxmlformats.org/officeDocument/2006/relationships/image" Target="../media/image45.jpeg"/><Relationship Id="rId16" Type="http://schemas.openxmlformats.org/officeDocument/2006/relationships/image" Target="../media/image59.jpeg"/><Relationship Id="rId20" Type="http://schemas.openxmlformats.org/officeDocument/2006/relationships/image" Target="../media/image63.jpeg"/><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jpeg"/><Relationship Id="rId15" Type="http://schemas.openxmlformats.org/officeDocument/2006/relationships/image" Target="../media/image58.jpeg"/><Relationship Id="rId23" Type="http://schemas.openxmlformats.org/officeDocument/2006/relationships/image" Target="../media/image20.png"/><Relationship Id="rId10" Type="http://schemas.openxmlformats.org/officeDocument/2006/relationships/image" Target="../media/image53.jpeg"/><Relationship Id="rId19" Type="http://schemas.openxmlformats.org/officeDocument/2006/relationships/image" Target="../media/image62.jpeg"/><Relationship Id="rId4" Type="http://schemas.openxmlformats.org/officeDocument/2006/relationships/image" Target="../media/image47.jpeg"/><Relationship Id="rId9" Type="http://schemas.openxmlformats.org/officeDocument/2006/relationships/image" Target="../media/image52.jpeg"/><Relationship Id="rId14" Type="http://schemas.openxmlformats.org/officeDocument/2006/relationships/image" Target="../media/image57.jpeg"/><Relationship Id="rId22"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jpeg"/><Relationship Id="rId7"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72.emf"/></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74.wmf"/><Relationship Id="rId5" Type="http://schemas.openxmlformats.org/officeDocument/2006/relationships/oleObject" Target="../embeddings/oleObject5.bin"/><Relationship Id="rId4" Type="http://schemas.openxmlformats.org/officeDocument/2006/relationships/image" Target="../media/image73.wmf"/><Relationship Id="rId9"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0.png"/><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77.wmf"/><Relationship Id="rId5" Type="http://schemas.openxmlformats.org/officeDocument/2006/relationships/oleObject" Target="../embeddings/oleObject8.bin"/><Relationship Id="rId4" Type="http://schemas.openxmlformats.org/officeDocument/2006/relationships/image" Target="../media/image76.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3.xml"/><Relationship Id="rId7" Type="http://schemas.openxmlformats.org/officeDocument/2006/relationships/image" Target="../media/image79.wmf"/><Relationship Id="rId12" Type="http://schemas.openxmlformats.org/officeDocument/2006/relationships/image" Target="../media/image20.png"/><Relationship Id="rId2" Type="http://schemas.openxmlformats.org/officeDocument/2006/relationships/slideLayout" Target="../slideLayouts/slideLayout11.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81.wmf"/><Relationship Id="rId5" Type="http://schemas.openxmlformats.org/officeDocument/2006/relationships/image" Target="../media/image78.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80.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1.xml"/><Relationship Id="rId1" Type="http://schemas.openxmlformats.org/officeDocument/2006/relationships/vmlDrawing" Target="../drawings/vmlDrawing5.vml"/><Relationship Id="rId5" Type="http://schemas.openxmlformats.org/officeDocument/2006/relationships/image" Target="../media/image20.png"/><Relationship Id="rId4" Type="http://schemas.openxmlformats.org/officeDocument/2006/relationships/image" Target="../media/image80.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85.wmf"/><Relationship Id="rId18" Type="http://schemas.openxmlformats.org/officeDocument/2006/relationships/image" Target="../media/image20.png"/><Relationship Id="rId3" Type="http://schemas.openxmlformats.org/officeDocument/2006/relationships/notesSlide" Target="../notesSlides/notesSlide4.xml"/><Relationship Id="rId7" Type="http://schemas.openxmlformats.org/officeDocument/2006/relationships/image" Target="../media/image82.wmf"/><Relationship Id="rId12" Type="http://schemas.openxmlformats.org/officeDocument/2006/relationships/oleObject" Target="../embeddings/oleObject18.bin"/><Relationship Id="rId17" Type="http://schemas.openxmlformats.org/officeDocument/2006/relationships/image" Target="../media/image87.wmf"/><Relationship Id="rId2" Type="http://schemas.openxmlformats.org/officeDocument/2006/relationships/slideLayout" Target="../slideLayouts/slideLayout11.xml"/><Relationship Id="rId16" Type="http://schemas.openxmlformats.org/officeDocument/2006/relationships/oleObject" Target="../embeddings/oleObject20.bin"/><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84.wmf"/><Relationship Id="rId5" Type="http://schemas.openxmlformats.org/officeDocument/2006/relationships/image" Target="../media/image80.wmf"/><Relationship Id="rId15" Type="http://schemas.openxmlformats.org/officeDocument/2006/relationships/image" Target="../media/image86.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83.wmf"/><Relationship Id="rId14" Type="http://schemas.openxmlformats.org/officeDocument/2006/relationships/oleObject" Target="../embeddings/oleObject19.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5.xml"/><Relationship Id="rId7" Type="http://schemas.openxmlformats.org/officeDocument/2006/relationships/image" Target="../media/image89.wmf"/><Relationship Id="rId2" Type="http://schemas.openxmlformats.org/officeDocument/2006/relationships/slideLayout" Target="../slideLayouts/slideLayout11.xml"/><Relationship Id="rId1" Type="http://schemas.openxmlformats.org/officeDocument/2006/relationships/vmlDrawing" Target="../drawings/vmlDrawing7.vml"/><Relationship Id="rId6" Type="http://schemas.openxmlformats.org/officeDocument/2006/relationships/oleObject" Target="../embeddings/oleObject22.bin"/><Relationship Id="rId5" Type="http://schemas.openxmlformats.org/officeDocument/2006/relationships/image" Target="../media/image88.wmf"/><Relationship Id="rId10" Type="http://schemas.openxmlformats.org/officeDocument/2006/relationships/image" Target="../media/image20.png"/><Relationship Id="rId4" Type="http://schemas.openxmlformats.org/officeDocument/2006/relationships/oleObject" Target="../embeddings/oleObject21.bin"/><Relationship Id="rId9" Type="http://schemas.openxmlformats.org/officeDocument/2006/relationships/image" Target="../media/image90.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1.xml"/><Relationship Id="rId1" Type="http://schemas.openxmlformats.org/officeDocument/2006/relationships/vmlDrawing" Target="../drawings/vmlDrawing8.vml"/><Relationship Id="rId5" Type="http://schemas.openxmlformats.org/officeDocument/2006/relationships/image" Target="../media/image20.png"/><Relationship Id="rId4" Type="http://schemas.openxmlformats.org/officeDocument/2006/relationships/image" Target="../media/image91.wmf"/></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1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99.wmf"/><Relationship Id="rId5" Type="http://schemas.openxmlformats.org/officeDocument/2006/relationships/oleObject" Target="../embeddings/oleObject26.bin"/><Relationship Id="rId4" Type="http://schemas.openxmlformats.org/officeDocument/2006/relationships/image" Target="../media/image98.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101.wmf"/><Relationship Id="rId5" Type="http://schemas.openxmlformats.org/officeDocument/2006/relationships/oleObject" Target="../embeddings/oleObject28.bin"/><Relationship Id="rId4" Type="http://schemas.openxmlformats.org/officeDocument/2006/relationships/image" Target="../media/image100.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103.wmf"/><Relationship Id="rId5" Type="http://schemas.openxmlformats.org/officeDocument/2006/relationships/oleObject" Target="../embeddings/oleObject30.bin"/><Relationship Id="rId4" Type="http://schemas.openxmlformats.org/officeDocument/2006/relationships/image" Target="../media/image102.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105.wmf"/><Relationship Id="rId5" Type="http://schemas.openxmlformats.org/officeDocument/2006/relationships/oleObject" Target="../embeddings/oleObject32.bin"/><Relationship Id="rId4" Type="http://schemas.openxmlformats.org/officeDocument/2006/relationships/image" Target="../media/image104.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20.png"/><Relationship Id="rId4" Type="http://schemas.openxmlformats.org/officeDocument/2006/relationships/image" Target="../media/image106.wmf"/></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image" Target="../media/image20.png"/><Relationship Id="rId4" Type="http://schemas.openxmlformats.org/officeDocument/2006/relationships/image" Target="../media/image107.wmf"/></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108.wmf"/><Relationship Id="rId4" Type="http://schemas.openxmlformats.org/officeDocument/2006/relationships/oleObject" Target="../embeddings/oleObject35.bin"/></Relationships>
</file>

<file path=ppt/slides/_rels/slide52.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jpeg"/><Relationship Id="rId18" Type="http://schemas.openxmlformats.org/officeDocument/2006/relationships/image" Target="../media/image61.png"/><Relationship Id="rId3" Type="http://schemas.openxmlformats.org/officeDocument/2006/relationships/image" Target="../media/image46.jpeg"/><Relationship Id="rId21" Type="http://schemas.openxmlformats.org/officeDocument/2006/relationships/image" Target="../media/image64.jpeg"/><Relationship Id="rId7" Type="http://schemas.openxmlformats.org/officeDocument/2006/relationships/image" Target="../media/image50.jpeg"/><Relationship Id="rId12" Type="http://schemas.openxmlformats.org/officeDocument/2006/relationships/image" Target="../media/image55.jpeg"/><Relationship Id="rId17" Type="http://schemas.openxmlformats.org/officeDocument/2006/relationships/image" Target="../media/image60.jpeg"/><Relationship Id="rId2" Type="http://schemas.openxmlformats.org/officeDocument/2006/relationships/image" Target="../media/image45.jpeg"/><Relationship Id="rId16" Type="http://schemas.openxmlformats.org/officeDocument/2006/relationships/image" Target="../media/image59.jpeg"/><Relationship Id="rId20" Type="http://schemas.openxmlformats.org/officeDocument/2006/relationships/image" Target="../media/image63.jpeg"/><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jpeg"/><Relationship Id="rId15" Type="http://schemas.openxmlformats.org/officeDocument/2006/relationships/image" Target="../media/image58.jpeg"/><Relationship Id="rId23" Type="http://schemas.openxmlformats.org/officeDocument/2006/relationships/image" Target="../media/image20.png"/><Relationship Id="rId10" Type="http://schemas.openxmlformats.org/officeDocument/2006/relationships/image" Target="../media/image53.jpeg"/><Relationship Id="rId19" Type="http://schemas.openxmlformats.org/officeDocument/2006/relationships/image" Target="../media/image62.jpeg"/><Relationship Id="rId4" Type="http://schemas.openxmlformats.org/officeDocument/2006/relationships/image" Target="../media/image47.jpeg"/><Relationship Id="rId9" Type="http://schemas.openxmlformats.org/officeDocument/2006/relationships/image" Target="../media/image52.jpeg"/><Relationship Id="rId14" Type="http://schemas.openxmlformats.org/officeDocument/2006/relationships/image" Target="../media/image57.jpeg"/><Relationship Id="rId22"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13.png"/><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121.wmf"/><Relationship Id="rId5" Type="http://schemas.openxmlformats.org/officeDocument/2006/relationships/oleObject" Target="../embeddings/oleObject37.bin"/><Relationship Id="rId4" Type="http://schemas.openxmlformats.org/officeDocument/2006/relationships/image" Target="../media/image120.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123.wmf"/><Relationship Id="rId5" Type="http://schemas.openxmlformats.org/officeDocument/2006/relationships/oleObject" Target="../embeddings/oleObject39.bin"/><Relationship Id="rId4" Type="http://schemas.openxmlformats.org/officeDocument/2006/relationships/image" Target="../media/image122.wmf"/></Relationships>
</file>

<file path=ppt/slides/_rels/slide62.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image" Target="../media/image20.png"/><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128.w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125.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127.wmf"/><Relationship Id="rId4" Type="http://schemas.openxmlformats.org/officeDocument/2006/relationships/image" Target="../media/image124.wmf"/><Relationship Id="rId9" Type="http://schemas.openxmlformats.org/officeDocument/2006/relationships/oleObject" Target="../embeddings/oleObject43.bin"/></Relationships>
</file>

<file path=ppt/slides/_rels/slide63.xml.rels><?xml version="1.0" encoding="UTF-8" standalone="yes"?>
<Relationships xmlns="http://schemas.openxmlformats.org/package/2006/relationships"><Relationship Id="rId8" Type="http://schemas.openxmlformats.org/officeDocument/2006/relationships/image" Target="../media/image131.wmf"/><Relationship Id="rId13" Type="http://schemas.openxmlformats.org/officeDocument/2006/relationships/oleObject" Target="../embeddings/oleObject50.bin"/><Relationship Id="rId18" Type="http://schemas.openxmlformats.org/officeDocument/2006/relationships/image" Target="../media/image136.wmf"/><Relationship Id="rId3" Type="http://schemas.openxmlformats.org/officeDocument/2006/relationships/oleObject" Target="../embeddings/oleObject45.bin"/><Relationship Id="rId21" Type="http://schemas.openxmlformats.org/officeDocument/2006/relationships/image" Target="../media/image20.png"/><Relationship Id="rId7" Type="http://schemas.openxmlformats.org/officeDocument/2006/relationships/oleObject" Target="../embeddings/oleObject47.bin"/><Relationship Id="rId12" Type="http://schemas.openxmlformats.org/officeDocument/2006/relationships/image" Target="../media/image133.wmf"/><Relationship Id="rId17" Type="http://schemas.openxmlformats.org/officeDocument/2006/relationships/oleObject" Target="../embeddings/oleObject52.bin"/><Relationship Id="rId2" Type="http://schemas.openxmlformats.org/officeDocument/2006/relationships/slideLayout" Target="../slideLayouts/slideLayout4.xml"/><Relationship Id="rId16" Type="http://schemas.openxmlformats.org/officeDocument/2006/relationships/image" Target="../media/image135.wmf"/><Relationship Id="rId20" Type="http://schemas.openxmlformats.org/officeDocument/2006/relationships/image" Target="../media/image137.wmf"/><Relationship Id="rId1" Type="http://schemas.openxmlformats.org/officeDocument/2006/relationships/vmlDrawing" Target="../drawings/vmlDrawing19.vml"/><Relationship Id="rId6" Type="http://schemas.openxmlformats.org/officeDocument/2006/relationships/image" Target="../media/image130.wmf"/><Relationship Id="rId11" Type="http://schemas.openxmlformats.org/officeDocument/2006/relationships/oleObject" Target="../embeddings/oleObject49.bin"/><Relationship Id="rId5" Type="http://schemas.openxmlformats.org/officeDocument/2006/relationships/oleObject" Target="../embeddings/oleObject46.bin"/><Relationship Id="rId15" Type="http://schemas.openxmlformats.org/officeDocument/2006/relationships/oleObject" Target="../embeddings/oleObject51.bin"/><Relationship Id="rId10" Type="http://schemas.openxmlformats.org/officeDocument/2006/relationships/image" Target="../media/image132.wmf"/><Relationship Id="rId19" Type="http://schemas.openxmlformats.org/officeDocument/2006/relationships/oleObject" Target="../embeddings/oleObject53.bin"/><Relationship Id="rId4" Type="http://schemas.openxmlformats.org/officeDocument/2006/relationships/image" Target="../media/image129.wmf"/><Relationship Id="rId9" Type="http://schemas.openxmlformats.org/officeDocument/2006/relationships/oleObject" Target="../embeddings/oleObject48.bin"/><Relationship Id="rId14" Type="http://schemas.openxmlformats.org/officeDocument/2006/relationships/image" Target="../media/image134.wmf"/></Relationships>
</file>

<file path=ppt/slides/_rels/slide64.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jpeg"/><Relationship Id="rId18" Type="http://schemas.openxmlformats.org/officeDocument/2006/relationships/image" Target="../media/image61.png"/><Relationship Id="rId3" Type="http://schemas.openxmlformats.org/officeDocument/2006/relationships/image" Target="../media/image46.jpeg"/><Relationship Id="rId21" Type="http://schemas.openxmlformats.org/officeDocument/2006/relationships/image" Target="../media/image64.jpeg"/><Relationship Id="rId7" Type="http://schemas.openxmlformats.org/officeDocument/2006/relationships/image" Target="../media/image50.jpeg"/><Relationship Id="rId12" Type="http://schemas.openxmlformats.org/officeDocument/2006/relationships/image" Target="../media/image55.jpeg"/><Relationship Id="rId17" Type="http://schemas.openxmlformats.org/officeDocument/2006/relationships/image" Target="../media/image60.jpeg"/><Relationship Id="rId2" Type="http://schemas.openxmlformats.org/officeDocument/2006/relationships/image" Target="../media/image45.jpeg"/><Relationship Id="rId16" Type="http://schemas.openxmlformats.org/officeDocument/2006/relationships/image" Target="../media/image59.jpeg"/><Relationship Id="rId20" Type="http://schemas.openxmlformats.org/officeDocument/2006/relationships/image" Target="../media/image63.jpeg"/><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jpeg"/><Relationship Id="rId15" Type="http://schemas.openxmlformats.org/officeDocument/2006/relationships/image" Target="../media/image58.jpeg"/><Relationship Id="rId23" Type="http://schemas.openxmlformats.org/officeDocument/2006/relationships/image" Target="../media/image20.png"/><Relationship Id="rId10" Type="http://schemas.openxmlformats.org/officeDocument/2006/relationships/image" Target="../media/image53.jpeg"/><Relationship Id="rId19" Type="http://schemas.openxmlformats.org/officeDocument/2006/relationships/image" Target="../media/image62.jpeg"/><Relationship Id="rId4" Type="http://schemas.openxmlformats.org/officeDocument/2006/relationships/image" Target="../media/image47.jpeg"/><Relationship Id="rId9" Type="http://schemas.openxmlformats.org/officeDocument/2006/relationships/image" Target="../media/image52.jpeg"/><Relationship Id="rId14" Type="http://schemas.openxmlformats.org/officeDocument/2006/relationships/image" Target="../media/image57.jpeg"/><Relationship Id="rId22" Type="http://schemas.openxmlformats.org/officeDocument/2006/relationships/image" Target="../media/image65.png"/></Relationships>
</file>

<file path=ppt/slides/_rels/slide6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4.xml"/><Relationship Id="rId7" Type="http://schemas.openxmlformats.org/officeDocument/2006/relationships/image" Target="../media/image139.wmf"/><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oleObject" Target="../embeddings/oleObject55.bin"/><Relationship Id="rId5" Type="http://schemas.openxmlformats.org/officeDocument/2006/relationships/image" Target="../media/image138.wmf"/><Relationship Id="rId4" Type="http://schemas.openxmlformats.org/officeDocument/2006/relationships/oleObject" Target="../embeddings/oleObject54.bin"/></Relationships>
</file>

<file path=ppt/slides/_rels/slide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6.png"/><Relationship Id="rId26" Type="http://schemas.openxmlformats.org/officeDocument/2006/relationships/image" Target="../media/image164.png"/><Relationship Id="rId3" Type="http://schemas.openxmlformats.org/officeDocument/2006/relationships/image" Target="../media/image141.png"/><Relationship Id="rId21" Type="http://schemas.openxmlformats.org/officeDocument/2006/relationships/image" Target="../media/image159.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5.jpeg"/><Relationship Id="rId25" Type="http://schemas.openxmlformats.org/officeDocument/2006/relationships/image" Target="../media/image163.png"/><Relationship Id="rId2" Type="http://schemas.openxmlformats.org/officeDocument/2006/relationships/image" Target="../media/image20.png"/><Relationship Id="rId16" Type="http://schemas.openxmlformats.org/officeDocument/2006/relationships/image" Target="../media/image154.png"/><Relationship Id="rId20" Type="http://schemas.openxmlformats.org/officeDocument/2006/relationships/image" Target="../media/image158.jpeg"/><Relationship Id="rId1" Type="http://schemas.openxmlformats.org/officeDocument/2006/relationships/slideLayout" Target="../slideLayouts/slideLayout4.xml"/><Relationship Id="rId6" Type="http://schemas.openxmlformats.org/officeDocument/2006/relationships/image" Target="../media/image144.png"/><Relationship Id="rId11" Type="http://schemas.openxmlformats.org/officeDocument/2006/relationships/image" Target="../media/image149.png"/><Relationship Id="rId24" Type="http://schemas.openxmlformats.org/officeDocument/2006/relationships/image" Target="../media/image162.png"/><Relationship Id="rId5" Type="http://schemas.openxmlformats.org/officeDocument/2006/relationships/image" Target="../media/image143.png"/><Relationship Id="rId15" Type="http://schemas.openxmlformats.org/officeDocument/2006/relationships/image" Target="../media/image153.png"/><Relationship Id="rId23" Type="http://schemas.openxmlformats.org/officeDocument/2006/relationships/image" Target="../media/image161.jpeg"/><Relationship Id="rId10" Type="http://schemas.openxmlformats.org/officeDocument/2006/relationships/image" Target="../media/image148.png"/><Relationship Id="rId19" Type="http://schemas.openxmlformats.org/officeDocument/2006/relationships/image" Target="../media/image157.jpe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60.png"/><Relationship Id="rId27" Type="http://schemas.openxmlformats.org/officeDocument/2006/relationships/image" Target="../media/image165.png"/></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37.jpeg"/></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37.jpeg"/></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168.wmf"/><Relationship Id="rId13" Type="http://schemas.openxmlformats.org/officeDocument/2006/relationships/oleObject" Target="../embeddings/oleObject61.bin"/><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image" Target="../media/image170.wmf"/><Relationship Id="rId17" Type="http://schemas.openxmlformats.org/officeDocument/2006/relationships/image" Target="../media/image20.png"/><Relationship Id="rId2" Type="http://schemas.openxmlformats.org/officeDocument/2006/relationships/slideLayout" Target="../slideLayouts/slideLayout4.xml"/><Relationship Id="rId16" Type="http://schemas.openxmlformats.org/officeDocument/2006/relationships/image" Target="../media/image172.wmf"/><Relationship Id="rId1" Type="http://schemas.openxmlformats.org/officeDocument/2006/relationships/vmlDrawing" Target="../drawings/vmlDrawing21.vml"/><Relationship Id="rId6" Type="http://schemas.openxmlformats.org/officeDocument/2006/relationships/image" Target="../media/image167.w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oleObject" Target="../embeddings/oleObject62.bin"/><Relationship Id="rId10" Type="http://schemas.openxmlformats.org/officeDocument/2006/relationships/image" Target="../media/image169.wmf"/><Relationship Id="rId4" Type="http://schemas.openxmlformats.org/officeDocument/2006/relationships/image" Target="../media/image166.wmf"/><Relationship Id="rId9" Type="http://schemas.openxmlformats.org/officeDocument/2006/relationships/oleObject" Target="../embeddings/oleObject59.bin"/><Relationship Id="rId14" Type="http://schemas.openxmlformats.org/officeDocument/2006/relationships/image" Target="../media/image171.wmf"/></Relationships>
</file>

<file path=ppt/slides/_rels/slide72.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image" Target="../media/image20.png"/><Relationship Id="rId3" Type="http://schemas.openxmlformats.org/officeDocument/2006/relationships/image" Target="../media/image177.emf"/><Relationship Id="rId7" Type="http://schemas.openxmlformats.org/officeDocument/2006/relationships/oleObject" Target="../embeddings/oleObject64.bin"/><Relationship Id="rId12" Type="http://schemas.openxmlformats.org/officeDocument/2006/relationships/image" Target="../media/image176.wmf"/><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173.wmf"/><Relationship Id="rId11" Type="http://schemas.openxmlformats.org/officeDocument/2006/relationships/oleObject" Target="../embeddings/oleObject66.bin"/><Relationship Id="rId5" Type="http://schemas.openxmlformats.org/officeDocument/2006/relationships/oleObject" Target="../embeddings/oleObject63.bin"/><Relationship Id="rId10" Type="http://schemas.openxmlformats.org/officeDocument/2006/relationships/image" Target="../media/image175.wmf"/><Relationship Id="rId4" Type="http://schemas.openxmlformats.org/officeDocument/2006/relationships/image" Target="../media/image178.emf"/><Relationship Id="rId9" Type="http://schemas.openxmlformats.org/officeDocument/2006/relationships/oleObject" Target="../embeddings/oleObject65.bin"/></Relationships>
</file>

<file path=ppt/slides/_rels/slide73.x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oleObject" Target="../embeddings/oleObject72.bin"/><Relationship Id="rId18" Type="http://schemas.openxmlformats.org/officeDocument/2006/relationships/image" Target="../media/image186.wmf"/><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183.wmf"/><Relationship Id="rId17" Type="http://schemas.openxmlformats.org/officeDocument/2006/relationships/oleObject" Target="../embeddings/oleObject74.bin"/><Relationship Id="rId2" Type="http://schemas.openxmlformats.org/officeDocument/2006/relationships/slideLayout" Target="../slideLayouts/slideLayout4.xml"/><Relationship Id="rId16" Type="http://schemas.openxmlformats.org/officeDocument/2006/relationships/image" Target="../media/image185.wmf"/><Relationship Id="rId1" Type="http://schemas.openxmlformats.org/officeDocument/2006/relationships/vmlDrawing" Target="../drawings/vmlDrawing23.vml"/><Relationship Id="rId6" Type="http://schemas.openxmlformats.org/officeDocument/2006/relationships/image" Target="../media/image180.wmf"/><Relationship Id="rId11" Type="http://schemas.openxmlformats.org/officeDocument/2006/relationships/oleObject" Target="../embeddings/oleObject71.bin"/><Relationship Id="rId5" Type="http://schemas.openxmlformats.org/officeDocument/2006/relationships/oleObject" Target="../embeddings/oleObject68.bin"/><Relationship Id="rId15" Type="http://schemas.openxmlformats.org/officeDocument/2006/relationships/oleObject" Target="../embeddings/oleObject73.bin"/><Relationship Id="rId10" Type="http://schemas.openxmlformats.org/officeDocument/2006/relationships/image" Target="../media/image182.wmf"/><Relationship Id="rId19" Type="http://schemas.openxmlformats.org/officeDocument/2006/relationships/image" Target="../media/image20.png"/><Relationship Id="rId4" Type="http://schemas.openxmlformats.org/officeDocument/2006/relationships/image" Target="../media/image179.wmf"/><Relationship Id="rId9" Type="http://schemas.openxmlformats.org/officeDocument/2006/relationships/oleObject" Target="../embeddings/oleObject70.bin"/><Relationship Id="rId14" Type="http://schemas.openxmlformats.org/officeDocument/2006/relationships/image" Target="../media/image184.wmf"/></Relationships>
</file>

<file path=ppt/slides/_rels/slide74.x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oleObject" Target="../embeddings/oleObject80.bin"/><Relationship Id="rId18" Type="http://schemas.openxmlformats.org/officeDocument/2006/relationships/image" Target="../media/image194.wmf"/><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191.wmf"/><Relationship Id="rId17" Type="http://schemas.openxmlformats.org/officeDocument/2006/relationships/oleObject" Target="../embeddings/oleObject82.bin"/><Relationship Id="rId2" Type="http://schemas.openxmlformats.org/officeDocument/2006/relationships/slideLayout" Target="../slideLayouts/slideLayout4.xml"/><Relationship Id="rId16" Type="http://schemas.openxmlformats.org/officeDocument/2006/relationships/image" Target="../media/image193.wmf"/><Relationship Id="rId1" Type="http://schemas.openxmlformats.org/officeDocument/2006/relationships/vmlDrawing" Target="../drawings/vmlDrawing24.vml"/><Relationship Id="rId6" Type="http://schemas.openxmlformats.org/officeDocument/2006/relationships/image" Target="../media/image188.wmf"/><Relationship Id="rId11" Type="http://schemas.openxmlformats.org/officeDocument/2006/relationships/oleObject" Target="../embeddings/oleObject79.bin"/><Relationship Id="rId5" Type="http://schemas.openxmlformats.org/officeDocument/2006/relationships/oleObject" Target="../embeddings/oleObject76.bin"/><Relationship Id="rId15" Type="http://schemas.openxmlformats.org/officeDocument/2006/relationships/oleObject" Target="../embeddings/oleObject81.bin"/><Relationship Id="rId10" Type="http://schemas.openxmlformats.org/officeDocument/2006/relationships/image" Target="../media/image190.wmf"/><Relationship Id="rId19" Type="http://schemas.openxmlformats.org/officeDocument/2006/relationships/image" Target="../media/image20.png"/><Relationship Id="rId4" Type="http://schemas.openxmlformats.org/officeDocument/2006/relationships/image" Target="../media/image187.wmf"/><Relationship Id="rId9" Type="http://schemas.openxmlformats.org/officeDocument/2006/relationships/oleObject" Target="../embeddings/oleObject78.bin"/><Relationship Id="rId14" Type="http://schemas.openxmlformats.org/officeDocument/2006/relationships/image" Target="../media/image192.wmf"/></Relationships>
</file>

<file path=ppt/slides/_rels/slide75.xml.rels><?xml version="1.0" encoding="UTF-8" standalone="yes"?>
<Relationships xmlns="http://schemas.openxmlformats.org/package/2006/relationships"><Relationship Id="rId8" Type="http://schemas.openxmlformats.org/officeDocument/2006/relationships/image" Target="../media/image197.wmf"/><Relationship Id="rId3" Type="http://schemas.openxmlformats.org/officeDocument/2006/relationships/oleObject" Target="../embeddings/oleObject83.bin"/><Relationship Id="rId7" Type="http://schemas.openxmlformats.org/officeDocument/2006/relationships/oleObject" Target="../embeddings/oleObject85.bin"/><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196.wmf"/><Relationship Id="rId5" Type="http://schemas.openxmlformats.org/officeDocument/2006/relationships/oleObject" Target="../embeddings/oleObject84.bin"/><Relationship Id="rId4" Type="http://schemas.openxmlformats.org/officeDocument/2006/relationships/image" Target="../media/image195.wmf"/><Relationship Id="rId9" Type="http://schemas.openxmlformats.org/officeDocument/2006/relationships/image" Target="../media/image20.png"/></Relationships>
</file>

<file path=ppt/slides/_rels/slide76.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199.wmf"/><Relationship Id="rId5" Type="http://schemas.openxmlformats.org/officeDocument/2006/relationships/oleObject" Target="../embeddings/oleObject87.bin"/><Relationship Id="rId10" Type="http://schemas.openxmlformats.org/officeDocument/2006/relationships/image" Target="../media/image20.png"/><Relationship Id="rId4" Type="http://schemas.openxmlformats.org/officeDocument/2006/relationships/image" Target="../media/image198.wmf"/><Relationship Id="rId9" Type="http://schemas.openxmlformats.org/officeDocument/2006/relationships/image" Target="../media/image1620.png"/></Relationships>
</file>

<file path=ppt/slides/_rels/slide7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203.w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202.wmf"/><Relationship Id="rId11" Type="http://schemas.openxmlformats.org/officeDocument/2006/relationships/image" Target="../media/image20.png"/><Relationship Id="rId5" Type="http://schemas.openxmlformats.org/officeDocument/2006/relationships/oleObject" Target="../embeddings/oleObject90.bin"/><Relationship Id="rId10" Type="http://schemas.openxmlformats.org/officeDocument/2006/relationships/image" Target="../media/image204.wmf"/><Relationship Id="rId4" Type="http://schemas.openxmlformats.org/officeDocument/2006/relationships/image" Target="../media/image201.wmf"/><Relationship Id="rId9" Type="http://schemas.openxmlformats.org/officeDocument/2006/relationships/oleObject" Target="../embeddings/oleObject92.bin"/></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image" Target="../media/image206.wmf"/><Relationship Id="rId11" Type="http://schemas.openxmlformats.org/officeDocument/2006/relationships/image" Target="../media/image20.png"/><Relationship Id="rId5" Type="http://schemas.openxmlformats.org/officeDocument/2006/relationships/oleObject" Target="../embeddings/oleObject94.bin"/><Relationship Id="rId10" Type="http://schemas.openxmlformats.org/officeDocument/2006/relationships/image" Target="../media/image208.wmf"/><Relationship Id="rId4" Type="http://schemas.openxmlformats.org/officeDocument/2006/relationships/image" Target="../media/image205.wmf"/><Relationship Id="rId9" Type="http://schemas.openxmlformats.org/officeDocument/2006/relationships/oleObject" Target="../embeddings/oleObject96.bin"/></Relationships>
</file>

<file path=ppt/slides/_rels/slide81.xml.rels><?xml version="1.0" encoding="UTF-8" standalone="yes"?>
<Relationships xmlns="http://schemas.openxmlformats.org/package/2006/relationships"><Relationship Id="rId8" Type="http://schemas.openxmlformats.org/officeDocument/2006/relationships/image" Target="../media/image211.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image" Target="../media/image210.wmf"/><Relationship Id="rId11" Type="http://schemas.openxmlformats.org/officeDocument/2006/relationships/image" Target="../media/image20.png"/><Relationship Id="rId5" Type="http://schemas.openxmlformats.org/officeDocument/2006/relationships/oleObject" Target="../embeddings/oleObject98.bin"/><Relationship Id="rId10" Type="http://schemas.openxmlformats.org/officeDocument/2006/relationships/image" Target="../media/image212.wmf"/><Relationship Id="rId4" Type="http://schemas.openxmlformats.org/officeDocument/2006/relationships/image" Target="../media/image209.wmf"/><Relationship Id="rId9" Type="http://schemas.openxmlformats.org/officeDocument/2006/relationships/oleObject" Target="../embeddings/oleObject100.bin"/></Relationships>
</file>

<file path=ppt/slides/_rels/slide82.xml.rels><?xml version="1.0" encoding="UTF-8" standalone="yes"?>
<Relationships xmlns="http://schemas.openxmlformats.org/package/2006/relationships"><Relationship Id="rId8" Type="http://schemas.openxmlformats.org/officeDocument/2006/relationships/image" Target="../media/image219.emf"/><Relationship Id="rId3" Type="http://schemas.openxmlformats.org/officeDocument/2006/relationships/image" Target="../media/image214.emf"/><Relationship Id="rId7" Type="http://schemas.openxmlformats.org/officeDocument/2006/relationships/image" Target="../media/image218.emf"/><Relationship Id="rId2" Type="http://schemas.openxmlformats.org/officeDocument/2006/relationships/image" Target="../media/image213.emf"/><Relationship Id="rId1" Type="http://schemas.openxmlformats.org/officeDocument/2006/relationships/slideLayout" Target="../slideLayouts/slideLayout4.xml"/><Relationship Id="rId6" Type="http://schemas.openxmlformats.org/officeDocument/2006/relationships/image" Target="../media/image217.emf"/><Relationship Id="rId5" Type="http://schemas.openxmlformats.org/officeDocument/2006/relationships/image" Target="../media/image216.emf"/><Relationship Id="rId4" Type="http://schemas.openxmlformats.org/officeDocument/2006/relationships/image" Target="../media/image215.emf"/><Relationship Id="rId9" Type="http://schemas.openxmlformats.org/officeDocument/2006/relationships/image" Target="../media/image20.png"/></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1.emf"/></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3.png"/></Relationships>
</file>

<file path=ppt/slides/_rels/slide8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914400" y="3200400"/>
            <a:ext cx="7555555"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US" altLang="en-US" sz="3400" kern="0" dirty="0" smtClean="0">
                <a:solidFill>
                  <a:srgbClr val="000000"/>
                </a:solidFill>
              </a:rPr>
              <a:t>Remote Sensing Image Search and Retrieval from Large Archives </a:t>
            </a:r>
            <a:endParaRPr lang="de-DE" altLang="en-US" sz="3400" kern="0" dirty="0">
              <a:solidFill>
                <a:srgbClr val="000000"/>
              </a:solidFill>
            </a:endParaRPr>
          </a:p>
        </p:txBody>
      </p:sp>
      <p:sp>
        <p:nvSpPr>
          <p:cNvPr id="16" name="Rectangle 3"/>
          <p:cNvSpPr txBox="1">
            <a:spLocks noChangeArrowheads="1"/>
          </p:cNvSpPr>
          <p:nvPr/>
        </p:nvSpPr>
        <p:spPr>
          <a:xfrm>
            <a:off x="838200" y="4419600"/>
            <a:ext cx="8305800" cy="534570"/>
          </a:xfrm>
          <a:prstGeom prst="rect">
            <a:avLst/>
          </a:prstGeom>
        </p:spPr>
        <p:txBody>
          <a:bodyPr/>
          <a:lstStyle>
            <a:lvl1pPr marL="0" indent="0" algn="l" rtl="0" eaLnBrk="0" fontAlgn="base" hangingPunct="0">
              <a:spcBef>
                <a:spcPct val="20000"/>
              </a:spcBef>
              <a:spcAft>
                <a:spcPct val="0"/>
              </a:spcAft>
              <a:buClr>
                <a:schemeClr val="hlink"/>
              </a:buClr>
              <a:buFont typeface="Arial" panose="020B0604020202020204" pitchFamily="34" charset="0"/>
              <a:buNone/>
              <a:defRPr sz="1800" b="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charset="0"/>
              </a:defRPr>
            </a:lvl4pPr>
            <a:lvl5pPr marL="2057400" indent="-228600" algn="l" rtl="0" eaLnBrk="0" fontAlgn="base" hangingPunct="0">
              <a:spcBef>
                <a:spcPct val="20000"/>
              </a:spcBef>
              <a:spcAft>
                <a:spcPct val="0"/>
              </a:spcAft>
              <a:buChar char="»"/>
              <a:defRPr sz="16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mj-lt"/>
              </a:defRPr>
            </a:lvl6pPr>
            <a:lvl7pPr marL="2971800" indent="-228600" algn="l" rtl="0" fontAlgn="base">
              <a:spcBef>
                <a:spcPct val="20000"/>
              </a:spcBef>
              <a:spcAft>
                <a:spcPct val="0"/>
              </a:spcAft>
              <a:buChar char="»"/>
              <a:defRPr sz="2000">
                <a:solidFill>
                  <a:schemeClr val="tx1"/>
                </a:solidFill>
                <a:latin typeface="+mj-lt"/>
              </a:defRPr>
            </a:lvl7pPr>
            <a:lvl8pPr marL="3429000" indent="-228600" algn="l" rtl="0" fontAlgn="base">
              <a:spcBef>
                <a:spcPct val="20000"/>
              </a:spcBef>
              <a:spcAft>
                <a:spcPct val="0"/>
              </a:spcAft>
              <a:buChar char="»"/>
              <a:defRPr sz="2000">
                <a:solidFill>
                  <a:schemeClr val="tx1"/>
                </a:solidFill>
                <a:latin typeface="+mj-lt"/>
              </a:defRPr>
            </a:lvl8pPr>
            <a:lvl9pPr marL="3886200" indent="-228600" algn="l" rtl="0" fontAlgn="base">
              <a:spcBef>
                <a:spcPct val="20000"/>
              </a:spcBef>
              <a:spcAft>
                <a:spcPct val="0"/>
              </a:spcAft>
              <a:buChar char="»"/>
              <a:defRPr sz="2000">
                <a:solidFill>
                  <a:schemeClr val="tx1"/>
                </a:solidFill>
                <a:latin typeface="+mj-lt"/>
              </a:defRPr>
            </a:lvl9pPr>
          </a:lstStyle>
          <a:p>
            <a:pPr algn="ctr"/>
            <a:endParaRPr lang="en-US" altLang="en-US" kern="0" dirty="0" smtClean="0">
              <a:solidFill>
                <a:srgbClr val="000000"/>
              </a:solidFill>
            </a:endParaRPr>
          </a:p>
          <a:p>
            <a:pPr>
              <a:spcBef>
                <a:spcPts val="0"/>
              </a:spcBef>
            </a:pPr>
            <a:r>
              <a:rPr lang="en-US" altLang="en-US" sz="1600" kern="0" dirty="0" smtClean="0">
                <a:solidFill>
                  <a:srgbClr val="000000"/>
                </a:solidFill>
              </a:rPr>
              <a:t>Prof. Dr. </a:t>
            </a:r>
            <a:r>
              <a:rPr lang="en-US" altLang="en-US" sz="1600" kern="0" dirty="0" err="1" smtClean="0">
                <a:solidFill>
                  <a:srgbClr val="000000"/>
                </a:solidFill>
              </a:rPr>
              <a:t>Begüm</a:t>
            </a:r>
            <a:r>
              <a:rPr lang="en-US" altLang="en-US" sz="1600" kern="0" dirty="0" smtClean="0">
                <a:solidFill>
                  <a:srgbClr val="000000"/>
                </a:solidFill>
              </a:rPr>
              <a:t> </a:t>
            </a:r>
            <a:r>
              <a:rPr lang="en-US" altLang="en-US" sz="1600" kern="0" dirty="0" err="1" smtClean="0">
                <a:solidFill>
                  <a:srgbClr val="000000"/>
                </a:solidFill>
              </a:rPr>
              <a:t>Demir</a:t>
            </a:r>
            <a:endParaRPr lang="en-US" altLang="en-US" sz="1600" kern="0" dirty="0" smtClean="0">
              <a:solidFill>
                <a:srgbClr val="000000"/>
              </a:solidFill>
            </a:endParaRPr>
          </a:p>
          <a:p>
            <a:pPr>
              <a:spcBef>
                <a:spcPts val="0"/>
              </a:spcBef>
            </a:pPr>
            <a:r>
              <a:rPr lang="en-US" altLang="en-US" sz="1600" kern="0" dirty="0">
                <a:solidFill>
                  <a:srgbClr val="000000"/>
                </a:solidFill>
              </a:rPr>
              <a:t>e</a:t>
            </a:r>
            <a:r>
              <a:rPr lang="en-US" altLang="en-US" sz="1600" kern="0" dirty="0" smtClean="0">
                <a:solidFill>
                  <a:srgbClr val="000000"/>
                </a:solidFill>
              </a:rPr>
              <a:t>mail: demir@tu-berlin.de</a:t>
            </a:r>
          </a:p>
          <a:p>
            <a:pPr>
              <a:spcBef>
                <a:spcPts val="0"/>
              </a:spcBef>
            </a:pPr>
            <a:r>
              <a:rPr lang="en-US" altLang="en-US" sz="1600" kern="0" dirty="0" smtClean="0">
                <a:solidFill>
                  <a:srgbClr val="000000"/>
                </a:solidFill>
              </a:rPr>
              <a:t>Chair of the Remote Sensing Image Analysis (</a:t>
            </a:r>
            <a:r>
              <a:rPr lang="en-US" altLang="en-US" sz="1600" kern="0" dirty="0" err="1" smtClean="0">
                <a:solidFill>
                  <a:srgbClr val="000000"/>
                </a:solidFill>
              </a:rPr>
              <a:t>RSiM</a:t>
            </a:r>
            <a:r>
              <a:rPr lang="en-US" altLang="en-US" sz="1600" kern="0" dirty="0" smtClean="0">
                <a:solidFill>
                  <a:srgbClr val="000000"/>
                </a:solidFill>
              </a:rPr>
              <a:t>) Group</a:t>
            </a:r>
          </a:p>
          <a:p>
            <a:pPr>
              <a:spcBef>
                <a:spcPts val="0"/>
              </a:spcBef>
            </a:pPr>
            <a:r>
              <a:rPr lang="en-US" altLang="en-US" sz="1600" kern="0" dirty="0" smtClean="0">
                <a:solidFill>
                  <a:srgbClr val="000000"/>
                </a:solidFill>
              </a:rPr>
              <a:t>Faculty of Electrical Engineering and Computer Science</a:t>
            </a:r>
          </a:p>
          <a:p>
            <a:pPr>
              <a:spcBef>
                <a:spcPts val="0"/>
              </a:spcBef>
            </a:pPr>
            <a:r>
              <a:rPr lang="en-US" altLang="en-US" sz="1600" kern="0" dirty="0" err="1" smtClean="0">
                <a:solidFill>
                  <a:srgbClr val="000000"/>
                </a:solidFill>
              </a:rPr>
              <a:t>Technische</a:t>
            </a:r>
            <a:r>
              <a:rPr lang="en-US" altLang="en-US" sz="1600" kern="0" dirty="0" smtClean="0">
                <a:solidFill>
                  <a:srgbClr val="000000"/>
                </a:solidFill>
              </a:rPr>
              <a:t> </a:t>
            </a:r>
            <a:r>
              <a:rPr lang="en-US" altLang="en-US" sz="1600" kern="0" dirty="0" err="1">
                <a:solidFill>
                  <a:srgbClr val="000000"/>
                </a:solidFill>
              </a:rPr>
              <a:t>Universität</a:t>
            </a:r>
            <a:r>
              <a:rPr lang="en-US" altLang="en-US" sz="1600" kern="0" dirty="0">
                <a:solidFill>
                  <a:srgbClr val="000000"/>
                </a:solidFill>
              </a:rPr>
              <a:t> </a:t>
            </a:r>
            <a:r>
              <a:rPr lang="en-US" altLang="en-US" sz="1600" kern="0" dirty="0" smtClean="0">
                <a:solidFill>
                  <a:srgbClr val="000000"/>
                </a:solidFill>
              </a:rPr>
              <a:t>Berlin </a:t>
            </a:r>
            <a:endParaRPr lang="en-US" altLang="en-US" sz="1600" kern="0" dirty="0">
              <a:solidFill>
                <a:srgbClr val="000000"/>
              </a:solidFill>
            </a:endParaRPr>
          </a:p>
          <a:p>
            <a:pPr algn="ctr"/>
            <a:endParaRPr lang="de-DE" altLang="en-US" kern="0" dirty="0">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588246"/>
            <a:ext cx="2123798" cy="1188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800" y="588246"/>
            <a:ext cx="4800600" cy="110999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03754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1"/>
          <p:cNvSpPr>
            <a:spLocks noChangeArrowheads="1"/>
          </p:cNvSpPr>
          <p:nvPr/>
        </p:nvSpPr>
        <p:spPr bwMode="auto">
          <a:xfrm>
            <a:off x="549275" y="5922963"/>
            <a:ext cx="8232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just">
              <a:spcBef>
                <a:spcPct val="40000"/>
              </a:spcBef>
              <a:buSzPct val="120000"/>
            </a:pPr>
            <a:r>
              <a:rPr lang="en-US" altLang="en-US" sz="1400" dirty="0" smtClean="0">
                <a:solidFill>
                  <a:srgbClr val="000000"/>
                </a:solidFill>
              </a:rPr>
              <a:t>J</a:t>
            </a:r>
            <a:r>
              <a:rPr lang="en-US" altLang="en-US" sz="1400" dirty="0">
                <a:solidFill>
                  <a:srgbClr val="000000"/>
                </a:solidFill>
              </a:rPr>
              <a:t>. Yuan, D. Wang, R. Li, “Remote sensing image segmentation by combining spectral and texture features”, IEEE Transactions on Geoscience and Remote Sensing, vol. 52, no. 1, pp.16-24, Jan. 2014.</a:t>
            </a:r>
          </a:p>
        </p:txBody>
      </p:sp>
      <p:sp>
        <p:nvSpPr>
          <p:cNvPr id="5" name="Rectangle 2"/>
          <p:cNvSpPr>
            <a:spLocks noChangeArrowheads="1"/>
          </p:cNvSpPr>
          <p:nvPr/>
        </p:nvSpPr>
        <p:spPr bwMode="auto">
          <a:xfrm>
            <a:off x="454025" y="1106488"/>
            <a:ext cx="8345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dirty="0">
                <a:solidFill>
                  <a:srgbClr val="000000"/>
                </a:solidFill>
              </a:rPr>
              <a:t>We consider spectral histograms that model each pixel by considering marginal distributions of responses of a bank of filters based on three </a:t>
            </a:r>
            <a:r>
              <a:rPr lang="en-US" altLang="en-US" dirty="0" smtClean="0">
                <a:solidFill>
                  <a:srgbClr val="000000"/>
                </a:solidFill>
              </a:rPr>
              <a:t>steps: </a:t>
            </a:r>
            <a:endParaRPr lang="en-US" altLang="en-US" dirty="0">
              <a:solidFill>
                <a:srgbClr val="000000"/>
              </a:solidFill>
            </a:endParaRPr>
          </a:p>
        </p:txBody>
      </p:sp>
      <p:sp>
        <p:nvSpPr>
          <p:cNvPr id="7" name="Rectangle 13"/>
          <p:cNvSpPr>
            <a:spLocks noChangeArrowheads="1"/>
          </p:cNvSpPr>
          <p:nvPr/>
        </p:nvSpPr>
        <p:spPr bwMode="ltGray">
          <a:xfrm>
            <a:off x="788988" y="2181225"/>
            <a:ext cx="474662" cy="701675"/>
          </a:xfrm>
          <a:prstGeom prst="rect">
            <a:avLst/>
          </a:prstGeom>
          <a:gradFill rotWithShape="0">
            <a:gsLst>
              <a:gs pos="0">
                <a:srgbClr val="FFFFCC"/>
              </a:gs>
              <a:gs pos="100000">
                <a:srgbClr val="BABA95"/>
              </a:gs>
            </a:gsLst>
            <a:path path="rect">
              <a:fillToRect l="100000" t="100000"/>
            </a:path>
          </a:gradFill>
          <a:ln w="12700">
            <a:solidFill>
              <a:srgbClr val="000000"/>
            </a:solidFill>
            <a:miter lim="800000"/>
            <a:headEnd/>
            <a:tailEnd/>
          </a:ln>
        </p:spPr>
        <p:txBody>
          <a:bodyPr wrap="none"/>
          <a:lstStyle/>
          <a:p>
            <a:pPr eaLnBrk="0" hangingPunct="0"/>
            <a:r>
              <a:rPr lang="en-US" altLang="en-US" sz="1400" b="1">
                <a:solidFill>
                  <a:srgbClr val="000000"/>
                </a:solidFill>
                <a:latin typeface="Times New Roman" pitchFamily="18" charset="0"/>
              </a:rPr>
              <a:t>X</a:t>
            </a:r>
            <a:endParaRPr lang="en-US" altLang="en-US" sz="1400" b="1" baseline="-25000">
              <a:solidFill>
                <a:srgbClr val="000000"/>
              </a:solidFill>
              <a:latin typeface="Times New Roman" pitchFamily="18" charset="0"/>
            </a:endParaRPr>
          </a:p>
          <a:p>
            <a:pPr eaLnBrk="0" hangingPunct="0"/>
            <a:endParaRPr lang="en-US" altLang="en-US" sz="1400" b="1" baseline="-25000">
              <a:solidFill>
                <a:srgbClr val="000000"/>
              </a:solidFill>
              <a:latin typeface="Times New Roman" pitchFamily="18" charset="0"/>
            </a:endParaRPr>
          </a:p>
        </p:txBody>
      </p:sp>
      <p:sp>
        <p:nvSpPr>
          <p:cNvPr id="8" name="Rectangle 13"/>
          <p:cNvSpPr>
            <a:spLocks noChangeArrowheads="1"/>
          </p:cNvSpPr>
          <p:nvPr/>
        </p:nvSpPr>
        <p:spPr bwMode="ltGray">
          <a:xfrm>
            <a:off x="4138613" y="2184400"/>
            <a:ext cx="474662" cy="701675"/>
          </a:xfrm>
          <a:prstGeom prst="rect">
            <a:avLst/>
          </a:prstGeom>
          <a:gradFill rotWithShape="0">
            <a:gsLst>
              <a:gs pos="0">
                <a:srgbClr val="FFFFCC"/>
              </a:gs>
              <a:gs pos="100000">
                <a:srgbClr val="BABA95"/>
              </a:gs>
            </a:gsLst>
            <a:path path="rect">
              <a:fillToRect l="100000" t="100000"/>
            </a:path>
          </a:gradFill>
          <a:ln w="12700">
            <a:solidFill>
              <a:srgbClr val="000000"/>
            </a:solidFill>
            <a:miter lim="800000"/>
            <a:headEnd/>
            <a:tailEnd/>
          </a:ln>
        </p:spPr>
        <p:txBody>
          <a:bodyPr wrap="none"/>
          <a:lstStyle/>
          <a:p>
            <a:pPr eaLnBrk="0" hangingPunct="0"/>
            <a:endParaRPr lang="en-US" altLang="en-US" sz="1400" b="1" baseline="-25000">
              <a:solidFill>
                <a:srgbClr val="000000"/>
              </a:solidFill>
              <a:latin typeface="Times New Roman" pitchFamily="18" charset="0"/>
            </a:endParaRPr>
          </a:p>
        </p:txBody>
      </p:sp>
      <p:sp>
        <p:nvSpPr>
          <p:cNvPr id="9" name="Rectangle 13"/>
          <p:cNvSpPr>
            <a:spLocks noChangeArrowheads="1"/>
          </p:cNvSpPr>
          <p:nvPr/>
        </p:nvSpPr>
        <p:spPr bwMode="ltGray">
          <a:xfrm>
            <a:off x="2293938" y="2184400"/>
            <a:ext cx="474662" cy="701675"/>
          </a:xfrm>
          <a:prstGeom prst="rect">
            <a:avLst/>
          </a:prstGeom>
          <a:gradFill rotWithShape="0">
            <a:gsLst>
              <a:gs pos="0">
                <a:srgbClr val="FFFFCC"/>
              </a:gs>
              <a:gs pos="100000">
                <a:srgbClr val="BABA95"/>
              </a:gs>
            </a:gsLst>
            <a:path path="rect">
              <a:fillToRect l="100000" t="100000"/>
            </a:path>
          </a:gradFill>
          <a:ln w="12700">
            <a:solidFill>
              <a:srgbClr val="000000"/>
            </a:solidFill>
            <a:miter lim="800000"/>
            <a:headEnd/>
            <a:tailEnd/>
          </a:ln>
        </p:spPr>
        <p:txBody>
          <a:bodyPr wrap="none" anchor="ctr"/>
          <a:lstStyle/>
          <a:p>
            <a:pPr algn="ctr" eaLnBrk="0" hangingPunct="0"/>
            <a:endParaRPr lang="en-US" altLang="en-US" sz="1400" b="1" baseline="-25000">
              <a:solidFill>
                <a:srgbClr val="000000"/>
              </a:solidFill>
              <a:latin typeface="Times New Roman" pitchFamily="18" charset="0"/>
            </a:endParaRPr>
          </a:p>
        </p:txBody>
      </p:sp>
      <p:sp>
        <p:nvSpPr>
          <p:cNvPr id="10" name="Rectangle 13"/>
          <p:cNvSpPr>
            <a:spLocks noChangeArrowheads="1"/>
          </p:cNvSpPr>
          <p:nvPr/>
        </p:nvSpPr>
        <p:spPr bwMode="ltGray">
          <a:xfrm>
            <a:off x="5949950" y="2206625"/>
            <a:ext cx="474663" cy="701675"/>
          </a:xfrm>
          <a:prstGeom prst="rect">
            <a:avLst/>
          </a:prstGeom>
          <a:gradFill rotWithShape="0">
            <a:gsLst>
              <a:gs pos="0">
                <a:srgbClr val="FFFFCC"/>
              </a:gs>
              <a:gs pos="100000">
                <a:srgbClr val="BABA95"/>
              </a:gs>
            </a:gsLst>
            <a:path path="rect">
              <a:fillToRect l="100000" t="100000"/>
            </a:path>
          </a:gradFill>
          <a:ln w="12700">
            <a:solidFill>
              <a:srgbClr val="000000"/>
            </a:solidFill>
            <a:miter lim="800000"/>
            <a:headEnd/>
            <a:tailEnd/>
          </a:ln>
        </p:spPr>
        <p:txBody>
          <a:bodyPr wrap="none" anchor="ctr"/>
          <a:lstStyle/>
          <a:p>
            <a:pPr algn="ctr" eaLnBrk="0" hangingPunct="0"/>
            <a:endParaRPr lang="en-US" altLang="en-US" sz="1400" b="1" baseline="-25000">
              <a:solidFill>
                <a:srgbClr val="000000"/>
              </a:solidFill>
              <a:latin typeface="Times New Roman" pitchFamily="18" charset="0"/>
            </a:endParaRPr>
          </a:p>
        </p:txBody>
      </p:sp>
      <p:graphicFrame>
        <p:nvGraphicFramePr>
          <p:cNvPr id="11" name="Object 319"/>
          <p:cNvGraphicFramePr>
            <a:graphicFrameLocks noChangeAspect="1"/>
          </p:cNvGraphicFramePr>
          <p:nvPr>
            <p:extLst>
              <p:ext uri="{D42A27DB-BD31-4B8C-83A1-F6EECF244321}">
                <p14:modId xmlns:p14="http://schemas.microsoft.com/office/powerpoint/2010/main" val="2916353415"/>
              </p:ext>
            </p:extLst>
          </p:nvPr>
        </p:nvGraphicFramePr>
        <p:xfrm>
          <a:off x="2300288" y="2220913"/>
          <a:ext cx="266700" cy="241300"/>
        </p:xfrm>
        <a:graphic>
          <a:graphicData uri="http://schemas.openxmlformats.org/presentationml/2006/ole">
            <mc:AlternateContent xmlns:mc="http://schemas.openxmlformats.org/markup-compatibility/2006">
              <mc:Choice xmlns:v="urn:schemas-microsoft-com:vml" Requires="v">
                <p:oleObj spid="_x0000_s22702" name="Equation" r:id="rId3" imgW="266469" imgH="241091" progId="Equation.DSMT4">
                  <p:embed/>
                </p:oleObj>
              </mc:Choice>
              <mc:Fallback>
                <p:oleObj name="Equation" r:id="rId3" imgW="266469" imgH="241091" progId="Equation.DSMT4">
                  <p:embed/>
                  <p:pic>
                    <p:nvPicPr>
                      <p:cNvPr id="9226" name="Object 3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288" y="2220913"/>
                        <a:ext cx="2667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328"/>
          <p:cNvGraphicFramePr>
            <a:graphicFrameLocks noChangeAspect="1"/>
          </p:cNvGraphicFramePr>
          <p:nvPr>
            <p:extLst>
              <p:ext uri="{D42A27DB-BD31-4B8C-83A1-F6EECF244321}">
                <p14:modId xmlns:p14="http://schemas.microsoft.com/office/powerpoint/2010/main" val="2622881366"/>
              </p:ext>
            </p:extLst>
          </p:nvPr>
        </p:nvGraphicFramePr>
        <p:xfrm>
          <a:off x="5937250" y="2198688"/>
          <a:ext cx="282575" cy="190500"/>
        </p:xfrm>
        <a:graphic>
          <a:graphicData uri="http://schemas.openxmlformats.org/presentationml/2006/ole">
            <mc:AlternateContent xmlns:mc="http://schemas.openxmlformats.org/markup-compatibility/2006">
              <mc:Choice xmlns:v="urn:schemas-microsoft-com:vml" Requires="v">
                <p:oleObj spid="_x0000_s22703" name="Equation" r:id="rId5" imgW="279400" imgH="190500" progId="Equation.DSMT4">
                  <p:embed/>
                </p:oleObj>
              </mc:Choice>
              <mc:Fallback>
                <p:oleObj name="Equation" r:id="rId5" imgW="279400" imgH="190500" progId="Equation.DSMT4">
                  <p:embed/>
                  <p:pic>
                    <p:nvPicPr>
                      <p:cNvPr id="9228" name="Object 3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7250" y="2198688"/>
                        <a:ext cx="2825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6" name="AutoShape 354"/>
          <p:cNvCxnSpPr>
            <a:cxnSpLocks noChangeShapeType="1"/>
          </p:cNvCxnSpPr>
          <p:nvPr/>
        </p:nvCxnSpPr>
        <p:spPr bwMode="auto">
          <a:xfrm>
            <a:off x="2289938" y="4326763"/>
            <a:ext cx="8270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 name="AutoShape 355"/>
          <p:cNvCxnSpPr>
            <a:cxnSpLocks noChangeShapeType="1"/>
          </p:cNvCxnSpPr>
          <p:nvPr/>
        </p:nvCxnSpPr>
        <p:spPr bwMode="auto">
          <a:xfrm flipV="1">
            <a:off x="2278063" y="3607625"/>
            <a:ext cx="3175" cy="7191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356"/>
          <p:cNvSpPr>
            <a:spLocks noChangeArrowheads="1"/>
          </p:cNvSpPr>
          <p:nvPr/>
        </p:nvSpPr>
        <p:spPr bwMode="auto">
          <a:xfrm>
            <a:off x="2272538" y="3856863"/>
            <a:ext cx="107950" cy="468312"/>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19" name="Rectangle 354"/>
          <p:cNvSpPr>
            <a:spLocks noChangeArrowheads="1"/>
          </p:cNvSpPr>
          <p:nvPr/>
        </p:nvSpPr>
        <p:spPr bwMode="auto">
          <a:xfrm>
            <a:off x="2216150" y="3027363"/>
            <a:ext cx="5927725" cy="5222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just"/>
            <a:r>
              <a:rPr lang="en-US" altLang="en-US" sz="1400" dirty="0">
                <a:solidFill>
                  <a:srgbClr val="000000"/>
                </a:solidFill>
              </a:rPr>
              <a:t>Step-2: Estimate local histograms of each sample at the </a:t>
            </a:r>
            <a:r>
              <a:rPr lang="en-US" altLang="en-US" sz="1400" i="1" dirty="0">
                <a:solidFill>
                  <a:srgbClr val="000000"/>
                </a:solidFill>
              </a:rPr>
              <a:t> j</a:t>
            </a:r>
            <a:r>
              <a:rPr lang="en-US" altLang="en-US" sz="1400" dirty="0">
                <a:solidFill>
                  <a:srgbClr val="000000"/>
                </a:solidFill>
              </a:rPr>
              <a:t>-</a:t>
            </a:r>
            <a:r>
              <a:rPr lang="en-US" altLang="en-US" sz="1400" dirty="0" err="1">
                <a:solidFill>
                  <a:srgbClr val="000000"/>
                </a:solidFill>
              </a:rPr>
              <a:t>th</a:t>
            </a:r>
            <a:r>
              <a:rPr lang="en-US" altLang="en-US" sz="1400" dirty="0">
                <a:solidFill>
                  <a:srgbClr val="000000"/>
                </a:solidFill>
              </a:rPr>
              <a:t> pixel location in images in a </a:t>
            </a:r>
            <a:r>
              <a:rPr lang="en-US" altLang="en-US" sz="1400" i="1" dirty="0" err="1">
                <a:solidFill>
                  <a:srgbClr val="000000"/>
                </a:solidFill>
              </a:rPr>
              <a:t>w</a:t>
            </a:r>
            <a:r>
              <a:rPr lang="en-US" altLang="en-US" sz="1400" dirty="0" err="1">
                <a:solidFill>
                  <a:srgbClr val="000000"/>
                </a:solidFill>
              </a:rPr>
              <a:t>×</a:t>
            </a:r>
            <a:r>
              <a:rPr lang="en-US" altLang="en-US" sz="1400" i="1" dirty="0" err="1">
                <a:solidFill>
                  <a:srgbClr val="000000"/>
                </a:solidFill>
              </a:rPr>
              <a:t>w</a:t>
            </a:r>
            <a:r>
              <a:rPr lang="en-US" altLang="en-US" sz="1400" dirty="0">
                <a:solidFill>
                  <a:srgbClr val="000000"/>
                </a:solidFill>
              </a:rPr>
              <a:t> window</a:t>
            </a:r>
            <a:endParaRPr lang="it-IT" altLang="en-US" sz="1400" dirty="0">
              <a:solidFill>
                <a:srgbClr val="000000"/>
              </a:solidFill>
            </a:endParaRPr>
          </a:p>
        </p:txBody>
      </p:sp>
      <p:sp>
        <p:nvSpPr>
          <p:cNvPr id="20" name="Rectangle 355"/>
          <p:cNvSpPr>
            <a:spLocks noChangeArrowheads="1"/>
          </p:cNvSpPr>
          <p:nvPr/>
        </p:nvSpPr>
        <p:spPr bwMode="auto">
          <a:xfrm>
            <a:off x="2184400" y="1814513"/>
            <a:ext cx="4235450" cy="3063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1400">
                <a:solidFill>
                  <a:srgbClr val="000000"/>
                </a:solidFill>
              </a:rPr>
              <a:t>Step-1: Apply a sequence of filters to the RS image</a:t>
            </a:r>
            <a:endParaRPr lang="it-IT" altLang="en-US" sz="1400">
              <a:solidFill>
                <a:srgbClr val="000000"/>
              </a:solidFill>
            </a:endParaRPr>
          </a:p>
        </p:txBody>
      </p:sp>
      <p:graphicFrame>
        <p:nvGraphicFramePr>
          <p:cNvPr id="25" name="Object 1"/>
          <p:cNvGraphicFramePr>
            <a:graphicFrameLocks noChangeAspect="1"/>
          </p:cNvGraphicFramePr>
          <p:nvPr>
            <p:extLst>
              <p:ext uri="{D42A27DB-BD31-4B8C-83A1-F6EECF244321}">
                <p14:modId xmlns:p14="http://schemas.microsoft.com/office/powerpoint/2010/main" val="1477400422"/>
              </p:ext>
            </p:extLst>
          </p:nvPr>
        </p:nvGraphicFramePr>
        <p:xfrm>
          <a:off x="4124325" y="2192338"/>
          <a:ext cx="279400" cy="241300"/>
        </p:xfrm>
        <a:graphic>
          <a:graphicData uri="http://schemas.openxmlformats.org/presentationml/2006/ole">
            <mc:AlternateContent xmlns:mc="http://schemas.openxmlformats.org/markup-compatibility/2006">
              <mc:Choice xmlns:v="urn:schemas-microsoft-com:vml" Requires="v">
                <p:oleObj spid="_x0000_s22704" name="Equation" r:id="rId7" imgW="279279" imgH="241195" progId="Equation.DSMT4">
                  <p:embed/>
                </p:oleObj>
              </mc:Choice>
              <mc:Fallback>
                <p:oleObj name="Equation" r:id="rId7" imgW="279279" imgH="241195" progId="Equation.DSMT4">
                  <p:embed/>
                  <p:pic>
                    <p:nvPicPr>
                      <p:cNvPr id="9251"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4325" y="2192338"/>
                        <a:ext cx="2794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356"/>
          <p:cNvSpPr>
            <a:spLocks noChangeArrowheads="1"/>
          </p:cNvSpPr>
          <p:nvPr/>
        </p:nvSpPr>
        <p:spPr bwMode="auto">
          <a:xfrm>
            <a:off x="2377313" y="4187825"/>
            <a:ext cx="107950" cy="142875"/>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27" name="Rectangle 356"/>
          <p:cNvSpPr>
            <a:spLocks noChangeArrowheads="1"/>
          </p:cNvSpPr>
          <p:nvPr/>
        </p:nvSpPr>
        <p:spPr bwMode="auto">
          <a:xfrm>
            <a:off x="2482088" y="4006850"/>
            <a:ext cx="107950" cy="32385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28" name="Rectangle 356"/>
          <p:cNvSpPr>
            <a:spLocks noChangeArrowheads="1"/>
          </p:cNvSpPr>
          <p:nvPr/>
        </p:nvSpPr>
        <p:spPr bwMode="auto">
          <a:xfrm>
            <a:off x="2586863" y="3862388"/>
            <a:ext cx="107950" cy="468312"/>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29" name="Rectangle 356"/>
          <p:cNvSpPr>
            <a:spLocks noChangeArrowheads="1"/>
          </p:cNvSpPr>
          <p:nvPr/>
        </p:nvSpPr>
        <p:spPr bwMode="auto">
          <a:xfrm>
            <a:off x="2693225" y="4003675"/>
            <a:ext cx="107950" cy="325438"/>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cxnSp>
        <p:nvCxnSpPr>
          <p:cNvPr id="30" name="AutoShape 354"/>
          <p:cNvCxnSpPr>
            <a:cxnSpLocks noChangeShapeType="1"/>
          </p:cNvCxnSpPr>
          <p:nvPr/>
        </p:nvCxnSpPr>
        <p:spPr bwMode="auto">
          <a:xfrm>
            <a:off x="4187825" y="4313238"/>
            <a:ext cx="8270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1" name="AutoShape 355"/>
          <p:cNvCxnSpPr>
            <a:cxnSpLocks noChangeShapeType="1"/>
          </p:cNvCxnSpPr>
          <p:nvPr/>
        </p:nvCxnSpPr>
        <p:spPr bwMode="auto">
          <a:xfrm flipV="1">
            <a:off x="4187825" y="3592513"/>
            <a:ext cx="3175" cy="7207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2" name="Rectangle 356"/>
          <p:cNvSpPr>
            <a:spLocks noChangeArrowheads="1"/>
          </p:cNvSpPr>
          <p:nvPr/>
        </p:nvSpPr>
        <p:spPr bwMode="auto">
          <a:xfrm>
            <a:off x="4182300" y="4067938"/>
            <a:ext cx="107950" cy="252412"/>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34" name="Rectangle 356"/>
          <p:cNvSpPr>
            <a:spLocks noChangeArrowheads="1"/>
          </p:cNvSpPr>
          <p:nvPr/>
        </p:nvSpPr>
        <p:spPr bwMode="auto">
          <a:xfrm>
            <a:off x="4287075" y="4171950"/>
            <a:ext cx="107950" cy="144463"/>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35" name="Rectangle 356"/>
          <p:cNvSpPr>
            <a:spLocks noChangeArrowheads="1"/>
          </p:cNvSpPr>
          <p:nvPr/>
        </p:nvSpPr>
        <p:spPr bwMode="auto">
          <a:xfrm>
            <a:off x="4391850" y="3991738"/>
            <a:ext cx="107950" cy="325437"/>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36" name="Rectangle 356"/>
          <p:cNvSpPr>
            <a:spLocks noChangeArrowheads="1"/>
          </p:cNvSpPr>
          <p:nvPr/>
        </p:nvSpPr>
        <p:spPr bwMode="auto">
          <a:xfrm>
            <a:off x="4496625" y="4205288"/>
            <a:ext cx="107950" cy="10795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37" name="Rectangle 356"/>
          <p:cNvSpPr>
            <a:spLocks noChangeArrowheads="1"/>
          </p:cNvSpPr>
          <p:nvPr/>
        </p:nvSpPr>
        <p:spPr bwMode="auto">
          <a:xfrm>
            <a:off x="4602988" y="4098925"/>
            <a:ext cx="107950" cy="21590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cxnSp>
        <p:nvCxnSpPr>
          <p:cNvPr id="38" name="AutoShape 354"/>
          <p:cNvCxnSpPr>
            <a:cxnSpLocks noChangeShapeType="1"/>
          </p:cNvCxnSpPr>
          <p:nvPr/>
        </p:nvCxnSpPr>
        <p:spPr bwMode="auto">
          <a:xfrm>
            <a:off x="5949950" y="4291013"/>
            <a:ext cx="8286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9" name="AutoShape 355"/>
          <p:cNvCxnSpPr>
            <a:cxnSpLocks noChangeShapeType="1"/>
          </p:cNvCxnSpPr>
          <p:nvPr/>
        </p:nvCxnSpPr>
        <p:spPr bwMode="auto">
          <a:xfrm flipV="1">
            <a:off x="5949950" y="3570288"/>
            <a:ext cx="3175" cy="7207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40" name="Rectangle 356"/>
          <p:cNvSpPr>
            <a:spLocks noChangeArrowheads="1"/>
          </p:cNvSpPr>
          <p:nvPr/>
        </p:nvSpPr>
        <p:spPr bwMode="auto">
          <a:xfrm>
            <a:off x="5943600" y="3821113"/>
            <a:ext cx="107950" cy="468312"/>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42" name="Rectangle 356"/>
          <p:cNvSpPr>
            <a:spLocks noChangeArrowheads="1"/>
          </p:cNvSpPr>
          <p:nvPr/>
        </p:nvSpPr>
        <p:spPr bwMode="auto">
          <a:xfrm>
            <a:off x="6049200" y="3972688"/>
            <a:ext cx="107950" cy="32385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43" name="Rectangle 356"/>
          <p:cNvSpPr>
            <a:spLocks noChangeArrowheads="1"/>
          </p:cNvSpPr>
          <p:nvPr/>
        </p:nvSpPr>
        <p:spPr bwMode="auto">
          <a:xfrm>
            <a:off x="6153975" y="3971100"/>
            <a:ext cx="107950" cy="32385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44" name="Rectangle 356"/>
          <p:cNvSpPr>
            <a:spLocks noChangeArrowheads="1"/>
          </p:cNvSpPr>
          <p:nvPr/>
        </p:nvSpPr>
        <p:spPr bwMode="auto">
          <a:xfrm>
            <a:off x="6258750" y="4146550"/>
            <a:ext cx="107950" cy="144463"/>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45" name="Rectangle 356"/>
          <p:cNvSpPr>
            <a:spLocks noChangeArrowheads="1"/>
          </p:cNvSpPr>
          <p:nvPr/>
        </p:nvSpPr>
        <p:spPr bwMode="auto">
          <a:xfrm>
            <a:off x="6365113" y="4217988"/>
            <a:ext cx="107950" cy="73025"/>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46" name="Rectangle 355"/>
          <p:cNvSpPr>
            <a:spLocks noChangeArrowheads="1"/>
          </p:cNvSpPr>
          <p:nvPr/>
        </p:nvSpPr>
        <p:spPr bwMode="auto">
          <a:xfrm>
            <a:off x="2216150" y="4448175"/>
            <a:ext cx="5508625" cy="3063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1400">
                <a:solidFill>
                  <a:srgbClr val="000000"/>
                </a:solidFill>
              </a:rPr>
              <a:t>Step-3: Stack the local histograms to obtain the Spectral Histogram</a:t>
            </a:r>
            <a:endParaRPr lang="it-IT" altLang="en-US" sz="1400">
              <a:solidFill>
                <a:srgbClr val="000000"/>
              </a:solidFill>
            </a:endParaRPr>
          </a:p>
        </p:txBody>
      </p:sp>
      <p:cxnSp>
        <p:nvCxnSpPr>
          <p:cNvPr id="47" name="AutoShape 354"/>
          <p:cNvCxnSpPr>
            <a:cxnSpLocks noChangeShapeType="1"/>
          </p:cNvCxnSpPr>
          <p:nvPr/>
        </p:nvCxnSpPr>
        <p:spPr bwMode="auto">
          <a:xfrm>
            <a:off x="2274888" y="5591175"/>
            <a:ext cx="266382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48" name="AutoShape 355"/>
          <p:cNvCxnSpPr>
            <a:cxnSpLocks noChangeShapeType="1"/>
          </p:cNvCxnSpPr>
          <p:nvPr/>
        </p:nvCxnSpPr>
        <p:spPr bwMode="auto">
          <a:xfrm flipV="1">
            <a:off x="2274888" y="4872038"/>
            <a:ext cx="3175" cy="71913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49" name="Rectangle 356"/>
          <p:cNvSpPr>
            <a:spLocks noChangeArrowheads="1"/>
          </p:cNvSpPr>
          <p:nvPr/>
        </p:nvSpPr>
        <p:spPr bwMode="auto">
          <a:xfrm>
            <a:off x="2269363" y="5121275"/>
            <a:ext cx="107950" cy="468313"/>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50" name="Rectangle 356"/>
          <p:cNvSpPr>
            <a:spLocks noChangeArrowheads="1"/>
          </p:cNvSpPr>
          <p:nvPr/>
        </p:nvSpPr>
        <p:spPr bwMode="auto">
          <a:xfrm>
            <a:off x="2374138" y="5451475"/>
            <a:ext cx="107950" cy="144463"/>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51" name="Rectangle 356"/>
          <p:cNvSpPr>
            <a:spLocks noChangeArrowheads="1"/>
          </p:cNvSpPr>
          <p:nvPr/>
        </p:nvSpPr>
        <p:spPr bwMode="auto">
          <a:xfrm>
            <a:off x="2478913" y="5272088"/>
            <a:ext cx="107950" cy="32385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52" name="Rectangle 356"/>
          <p:cNvSpPr>
            <a:spLocks noChangeArrowheads="1"/>
          </p:cNvSpPr>
          <p:nvPr/>
        </p:nvSpPr>
        <p:spPr bwMode="auto">
          <a:xfrm>
            <a:off x="2583688" y="5127625"/>
            <a:ext cx="107950" cy="468313"/>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53" name="Rectangle 356"/>
          <p:cNvSpPr>
            <a:spLocks noChangeArrowheads="1"/>
          </p:cNvSpPr>
          <p:nvPr/>
        </p:nvSpPr>
        <p:spPr bwMode="auto">
          <a:xfrm>
            <a:off x="2690050" y="5270500"/>
            <a:ext cx="107950" cy="32385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54" name="Rectangle 356"/>
          <p:cNvSpPr>
            <a:spLocks noChangeArrowheads="1"/>
          </p:cNvSpPr>
          <p:nvPr/>
        </p:nvSpPr>
        <p:spPr bwMode="auto">
          <a:xfrm>
            <a:off x="2802763" y="5337175"/>
            <a:ext cx="107950" cy="252413"/>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55" name="Rectangle 356"/>
          <p:cNvSpPr>
            <a:spLocks noChangeArrowheads="1"/>
          </p:cNvSpPr>
          <p:nvPr/>
        </p:nvSpPr>
        <p:spPr bwMode="auto">
          <a:xfrm>
            <a:off x="2907538" y="5454650"/>
            <a:ext cx="107950" cy="142875"/>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56" name="Rectangle 356"/>
          <p:cNvSpPr>
            <a:spLocks noChangeArrowheads="1"/>
          </p:cNvSpPr>
          <p:nvPr/>
        </p:nvSpPr>
        <p:spPr bwMode="auto">
          <a:xfrm>
            <a:off x="3012313" y="5273675"/>
            <a:ext cx="107950" cy="32385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57" name="Rectangle 356"/>
          <p:cNvSpPr>
            <a:spLocks noChangeArrowheads="1"/>
          </p:cNvSpPr>
          <p:nvPr/>
        </p:nvSpPr>
        <p:spPr bwMode="auto">
          <a:xfrm>
            <a:off x="3117088" y="5486400"/>
            <a:ext cx="107950" cy="10795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58" name="Rectangle 356"/>
          <p:cNvSpPr>
            <a:spLocks noChangeArrowheads="1"/>
          </p:cNvSpPr>
          <p:nvPr/>
        </p:nvSpPr>
        <p:spPr bwMode="auto">
          <a:xfrm>
            <a:off x="3223450" y="5378450"/>
            <a:ext cx="107950" cy="21590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59" name="Rectangle 356"/>
          <p:cNvSpPr>
            <a:spLocks noChangeArrowheads="1"/>
          </p:cNvSpPr>
          <p:nvPr/>
        </p:nvSpPr>
        <p:spPr bwMode="auto">
          <a:xfrm>
            <a:off x="3334575" y="5124450"/>
            <a:ext cx="107950" cy="468313"/>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60" name="Rectangle 356"/>
          <p:cNvSpPr>
            <a:spLocks noChangeArrowheads="1"/>
          </p:cNvSpPr>
          <p:nvPr/>
        </p:nvSpPr>
        <p:spPr bwMode="auto">
          <a:xfrm>
            <a:off x="3439350" y="5265738"/>
            <a:ext cx="107950" cy="32385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61" name="Rectangle 356"/>
          <p:cNvSpPr>
            <a:spLocks noChangeArrowheads="1"/>
          </p:cNvSpPr>
          <p:nvPr/>
        </p:nvSpPr>
        <p:spPr bwMode="auto">
          <a:xfrm>
            <a:off x="3544125" y="5263388"/>
            <a:ext cx="107950" cy="323850"/>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62" name="Rectangle 356"/>
          <p:cNvSpPr>
            <a:spLocks noChangeArrowheads="1"/>
          </p:cNvSpPr>
          <p:nvPr/>
        </p:nvSpPr>
        <p:spPr bwMode="auto">
          <a:xfrm>
            <a:off x="3649725" y="5451475"/>
            <a:ext cx="107950" cy="144463"/>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63" name="Rectangle 356"/>
          <p:cNvSpPr>
            <a:spLocks noChangeArrowheads="1"/>
          </p:cNvSpPr>
          <p:nvPr/>
        </p:nvSpPr>
        <p:spPr bwMode="auto">
          <a:xfrm>
            <a:off x="3756088" y="5521325"/>
            <a:ext cx="107950" cy="73025"/>
          </a:xfrm>
          <a:prstGeom prst="rect">
            <a:avLst/>
          </a:prstGeom>
          <a:solidFill>
            <a:srgbClr val="FF0000"/>
          </a:solidFill>
          <a:ln w="9525">
            <a:solidFill>
              <a:srgbClr val="000000"/>
            </a:solidFill>
            <a:miter lim="800000"/>
            <a:headEnd/>
            <a:tailEnd/>
          </a:ln>
        </p:spPr>
        <p:txBody>
          <a:bodyPr/>
          <a:lstStyle/>
          <a:p>
            <a:endParaRPr lang="en-US" altLang="en-US">
              <a:solidFill>
                <a:srgbClr val="000000"/>
              </a:solidFill>
            </a:endParaRPr>
          </a:p>
        </p:txBody>
      </p:sp>
      <p:sp>
        <p:nvSpPr>
          <p:cNvPr id="64" name="Rectangle 26"/>
          <p:cNvSpPr>
            <a:spLocks noChangeArrowheads="1"/>
          </p:cNvSpPr>
          <p:nvPr/>
        </p:nvSpPr>
        <p:spPr bwMode="auto">
          <a:xfrm>
            <a:off x="687388" y="2863850"/>
            <a:ext cx="681037" cy="3079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1400">
                <a:solidFill>
                  <a:srgbClr val="000000"/>
                </a:solidFill>
              </a:rPr>
              <a:t>Image</a:t>
            </a:r>
            <a:endParaRPr lang="it-IT" altLang="en-US" sz="1400">
              <a:solidFill>
                <a:srgbClr val="000000"/>
              </a:solidFill>
            </a:endParaRPr>
          </a:p>
        </p:txBody>
      </p:sp>
      <p:sp>
        <p:nvSpPr>
          <p:cNvPr id="65" name="Rectangle 27"/>
          <p:cNvSpPr>
            <a:spLocks noChangeArrowheads="1"/>
          </p:cNvSpPr>
          <p:nvPr/>
        </p:nvSpPr>
        <p:spPr bwMode="auto">
          <a:xfrm>
            <a:off x="593725" y="1814513"/>
            <a:ext cx="7991475" cy="3910012"/>
          </a:xfrm>
          <a:prstGeom prst="rect">
            <a:avLst/>
          </a:prstGeom>
          <a:noFill/>
          <a:ln w="12700" algn="ctr">
            <a:solidFill>
              <a:srgbClr val="000000"/>
            </a:solidFill>
            <a:prstDash val="dash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ltLang="en-US">
              <a:solidFill>
                <a:srgbClr val="000000"/>
              </a:solidFill>
            </a:endParaRPr>
          </a:p>
        </p:txBody>
      </p:sp>
      <p:cxnSp>
        <p:nvCxnSpPr>
          <p:cNvPr id="66" name="Straight Arrow Connector 29"/>
          <p:cNvCxnSpPr>
            <a:cxnSpLocks noChangeShapeType="1"/>
          </p:cNvCxnSpPr>
          <p:nvPr/>
        </p:nvCxnSpPr>
        <p:spPr bwMode="auto">
          <a:xfrm>
            <a:off x="1500188" y="2549525"/>
            <a:ext cx="519112" cy="0"/>
          </a:xfrm>
          <a:prstGeom prst="straightConnector1">
            <a:avLst/>
          </a:prstGeom>
          <a:noFill/>
          <a:ln w="12700" algn="ctr">
            <a:solidFill>
              <a:srgbClr val="000000"/>
            </a:solidFill>
            <a:round/>
            <a:headEnd type="none" w="sm" len="sm"/>
            <a:tailEnd type="arrow" w="med" len="med"/>
          </a:ln>
          <a:extLst>
            <a:ext uri="{909E8E84-426E-40DD-AFC4-6F175D3DCCD1}">
              <a14:hiddenFill xmlns:a14="http://schemas.microsoft.com/office/drawing/2010/main">
                <a:noFill/>
              </a14:hiddenFill>
            </a:ext>
          </a:extLst>
        </p:spPr>
      </p:cxnSp>
      <p:pic>
        <p:nvPicPr>
          <p:cNvPr id="77" name="Picture 7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5800" y="198420"/>
            <a:ext cx="623313" cy="457200"/>
          </a:xfrm>
          <a:prstGeom prst="rect">
            <a:avLst/>
          </a:prstGeom>
        </p:spPr>
      </p:pic>
      <p:sp>
        <p:nvSpPr>
          <p:cNvPr id="78"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79" name="Title 3"/>
          <p:cNvSpPr>
            <a:spLocks noGrp="1"/>
          </p:cNvSpPr>
          <p:nvPr>
            <p:ph type="title"/>
          </p:nvPr>
        </p:nvSpPr>
        <p:spPr>
          <a:xfrm>
            <a:off x="212794" y="328223"/>
            <a:ext cx="8321605" cy="563562"/>
          </a:xfrm>
        </p:spPr>
        <p:txBody>
          <a:bodyPr/>
          <a:lstStyle/>
          <a:p>
            <a:pPr algn="l"/>
            <a:r>
              <a:rPr lang="it-IT" b="1" dirty="0" smtClean="0">
                <a:solidFill>
                  <a:schemeClr val="accent2">
                    <a:lumMod val="50000"/>
                  </a:schemeClr>
                </a:solidFill>
              </a:rPr>
              <a:t>Histogram-based features</a:t>
            </a:r>
            <a:endParaRPr lang="it-IT" sz="3600" b="1" dirty="0">
              <a:solidFill>
                <a:schemeClr val="accent2">
                  <a:lumMod val="50000"/>
                </a:schemeClr>
              </a:solidFill>
            </a:endParaRPr>
          </a:p>
        </p:txBody>
      </p:sp>
    </p:spTree>
    <p:extLst>
      <p:ext uri="{BB962C8B-B14F-4D97-AF65-F5344CB8AC3E}">
        <p14:creationId xmlns:p14="http://schemas.microsoft.com/office/powerpoint/2010/main" val="26350227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539750" y="1196975"/>
            <a:ext cx="8147050" cy="5040313"/>
          </a:xfrm>
          <a:prstGeom prst="rect">
            <a:avLst/>
          </a:prstGeom>
        </p:spPr>
        <p:txBody>
          <a:bodyPr/>
          <a:lstStyle>
            <a:lvl1pPr marL="0" indent="0" algn="l" rtl="0" eaLnBrk="0" fontAlgn="base" hangingPunct="0">
              <a:spcBef>
                <a:spcPct val="20000"/>
              </a:spcBef>
              <a:spcAft>
                <a:spcPct val="0"/>
              </a:spcAft>
              <a:buClr>
                <a:schemeClr val="hlink"/>
              </a:buClr>
              <a:buFont typeface="Arial" panose="020B0604020202020204" pitchFamily="34" charset="0"/>
              <a:buNone/>
              <a:defRPr sz="1800" b="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charset="0"/>
              </a:defRPr>
            </a:lvl4pPr>
            <a:lvl5pPr marL="2057400" indent="-228600" algn="l" rtl="0" eaLnBrk="0" fontAlgn="base" hangingPunct="0">
              <a:spcBef>
                <a:spcPct val="20000"/>
              </a:spcBef>
              <a:spcAft>
                <a:spcPct val="0"/>
              </a:spcAft>
              <a:buChar char="»"/>
              <a:defRPr sz="16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mj-lt"/>
              </a:defRPr>
            </a:lvl6pPr>
            <a:lvl7pPr marL="2971800" indent="-228600" algn="l" rtl="0" fontAlgn="base">
              <a:spcBef>
                <a:spcPct val="20000"/>
              </a:spcBef>
              <a:spcAft>
                <a:spcPct val="0"/>
              </a:spcAft>
              <a:buChar char="»"/>
              <a:defRPr sz="2000">
                <a:solidFill>
                  <a:schemeClr val="tx1"/>
                </a:solidFill>
                <a:latin typeface="+mj-lt"/>
              </a:defRPr>
            </a:lvl7pPr>
            <a:lvl8pPr marL="3429000" indent="-228600" algn="l" rtl="0" fontAlgn="base">
              <a:spcBef>
                <a:spcPct val="20000"/>
              </a:spcBef>
              <a:spcAft>
                <a:spcPct val="0"/>
              </a:spcAft>
              <a:buChar char="»"/>
              <a:defRPr sz="2000">
                <a:solidFill>
                  <a:schemeClr val="tx1"/>
                </a:solidFill>
                <a:latin typeface="+mj-lt"/>
              </a:defRPr>
            </a:lvl8pPr>
            <a:lvl9pPr marL="3886200" indent="-228600" algn="l" rtl="0" fontAlgn="base">
              <a:spcBef>
                <a:spcPct val="20000"/>
              </a:spcBef>
              <a:spcAft>
                <a:spcPct val="0"/>
              </a:spcAft>
              <a:buChar char="»"/>
              <a:defRPr sz="2000">
                <a:solidFill>
                  <a:schemeClr val="tx1"/>
                </a:solidFill>
                <a:latin typeface="+mj-lt"/>
              </a:defRPr>
            </a:lvl9pPr>
          </a:lstStyle>
          <a:p>
            <a:pPr marL="355600" indent="-355600">
              <a:buClr>
                <a:schemeClr val="bg2"/>
              </a:buClr>
              <a:buSzPct val="100000"/>
              <a:buFont typeface="Wingdings" panose="05000000000000000000" pitchFamily="2" charset="2"/>
              <a:buChar char="ü"/>
            </a:pPr>
            <a:r>
              <a:rPr lang="en-US" altLang="zh-TW" kern="0" dirty="0" smtClean="0">
                <a:solidFill>
                  <a:srgbClr val="000000"/>
                </a:solidFill>
                <a:latin typeface="Arial" panose="020B0604020202020204" pitchFamily="34" charset="0"/>
                <a:cs typeface="Arial" panose="020B0604020202020204" pitchFamily="34" charset="0"/>
              </a:rPr>
              <a:t>Scale-invariant feature transform (or SIFT) is an algorithm to detect and describe local features in images.</a:t>
            </a:r>
          </a:p>
          <a:p>
            <a:pPr>
              <a:buFont typeface="Wingdings" panose="05000000000000000000" pitchFamily="2" charset="2"/>
              <a:buChar char="ü"/>
            </a:pPr>
            <a:endParaRPr lang="en-US" altLang="zh-TW" sz="1000" kern="0" dirty="0" smtClean="0">
              <a:solidFill>
                <a:srgbClr val="000000"/>
              </a:solidFill>
              <a:latin typeface="Arial" panose="020B0604020202020204" pitchFamily="34" charset="0"/>
              <a:cs typeface="Arial" panose="020B0604020202020204" pitchFamily="34" charset="0"/>
            </a:endParaRPr>
          </a:p>
          <a:p>
            <a:pPr marL="622300" lvl="1" indent="-266700">
              <a:buClr>
                <a:schemeClr val="bg2"/>
              </a:buClr>
            </a:pPr>
            <a:r>
              <a:rPr lang="en-US" altLang="zh-TW" kern="0" dirty="0" smtClean="0">
                <a:solidFill>
                  <a:srgbClr val="000000"/>
                </a:solidFill>
                <a:latin typeface="Arial" panose="020B0604020202020204" pitchFamily="34" charset="0"/>
                <a:cs typeface="Arial" panose="020B0604020202020204" pitchFamily="34" charset="0"/>
              </a:rPr>
              <a:t>Distinctive features;</a:t>
            </a:r>
          </a:p>
          <a:p>
            <a:pPr marL="622300" lvl="1" indent="-266700">
              <a:buClr>
                <a:schemeClr val="bg2"/>
              </a:buClr>
            </a:pPr>
            <a:r>
              <a:rPr lang="en-US" altLang="zh-TW" kern="0" dirty="0" smtClean="0">
                <a:solidFill>
                  <a:srgbClr val="000000"/>
                </a:solidFill>
                <a:latin typeface="Arial" panose="020B0604020202020204" pitchFamily="34" charset="0"/>
                <a:cs typeface="Arial" panose="020B0604020202020204" pitchFamily="34" charset="0"/>
              </a:rPr>
              <a:t>Invariant to image scale, rotation and affine distortion;</a:t>
            </a:r>
          </a:p>
          <a:p>
            <a:pPr marL="622300" lvl="1" indent="-266700">
              <a:buClr>
                <a:schemeClr val="bg2"/>
              </a:buClr>
            </a:pPr>
            <a:r>
              <a:rPr lang="en-US" altLang="zh-TW" kern="0" dirty="0" smtClean="0">
                <a:solidFill>
                  <a:srgbClr val="000000"/>
                </a:solidFill>
                <a:latin typeface="Arial" panose="020B0604020202020204" pitchFamily="34" charset="0"/>
                <a:cs typeface="Arial" panose="020B0604020202020204" pitchFamily="34" charset="0"/>
              </a:rPr>
              <a:t>Applied locally on key-points;</a:t>
            </a:r>
          </a:p>
          <a:p>
            <a:pPr marL="622300" lvl="1" indent="-266700">
              <a:buClr>
                <a:schemeClr val="bg2"/>
              </a:buClr>
            </a:pPr>
            <a:r>
              <a:rPr lang="en-US" altLang="zh-TW" kern="0" dirty="0" smtClean="0">
                <a:solidFill>
                  <a:srgbClr val="000000"/>
                </a:solidFill>
                <a:latin typeface="Arial" panose="020B0604020202020204" pitchFamily="34" charset="0"/>
                <a:cs typeface="Arial" panose="020B0604020202020204" pitchFamily="34" charset="0"/>
              </a:rPr>
              <a:t>Based upon the image gradients in a local neighborhood.</a:t>
            </a:r>
          </a:p>
          <a:p>
            <a:pPr lvl="1"/>
            <a:endParaRPr lang="en-US" altLang="zh-TW" kern="0" dirty="0" smtClean="0">
              <a:solidFill>
                <a:srgbClr val="000000"/>
              </a:solidFill>
              <a:latin typeface="Arial" panose="020B0604020202020204" pitchFamily="34" charset="0"/>
              <a:cs typeface="Arial" panose="020B0604020202020204" pitchFamily="34" charset="0"/>
            </a:endParaRPr>
          </a:p>
          <a:p>
            <a:pPr marL="355600" indent="-355600">
              <a:buClr>
                <a:schemeClr val="bg2"/>
              </a:buClr>
              <a:buSzPct val="100000"/>
              <a:buFont typeface="Wingdings" panose="05000000000000000000" pitchFamily="2" charset="2"/>
              <a:buChar char="ü"/>
            </a:pPr>
            <a:r>
              <a:rPr lang="en-US" altLang="zh-TW" kern="0" dirty="0" smtClean="0">
                <a:solidFill>
                  <a:srgbClr val="000000"/>
                </a:solidFill>
                <a:latin typeface="Arial" panose="020B0604020202020204" pitchFamily="34" charset="0"/>
                <a:cs typeface="Arial" panose="020B0604020202020204" pitchFamily="34" charset="0"/>
              </a:rPr>
              <a:t>SIFT is in wide use both in academia and industry</a:t>
            </a:r>
          </a:p>
          <a:p>
            <a:pPr>
              <a:buFont typeface="Wingdings" panose="05000000000000000000" pitchFamily="2" charset="2"/>
              <a:buChar char="ü"/>
            </a:pPr>
            <a:endParaRPr lang="en-US" altLang="zh-TW" sz="1000" kern="0" dirty="0" smtClean="0">
              <a:solidFill>
                <a:srgbClr val="000000"/>
              </a:solidFill>
              <a:latin typeface="Arial" panose="020B0604020202020204" pitchFamily="34" charset="0"/>
              <a:cs typeface="Arial" panose="020B0604020202020204" pitchFamily="34" charset="0"/>
            </a:endParaRPr>
          </a:p>
          <a:p>
            <a:pPr marL="355600" indent="-355600">
              <a:buClr>
                <a:schemeClr val="bg2"/>
              </a:buClr>
              <a:buSzPct val="100000"/>
              <a:buFont typeface="Wingdings" panose="05000000000000000000" pitchFamily="2" charset="2"/>
              <a:buChar char="ü"/>
            </a:pPr>
            <a:r>
              <a:rPr lang="en-US" altLang="zh-TW" kern="0" dirty="0" smtClean="0">
                <a:solidFill>
                  <a:srgbClr val="000000"/>
                </a:solidFill>
                <a:latin typeface="Arial" panose="020B0604020202020204" pitchFamily="34" charset="0"/>
                <a:cs typeface="Arial" panose="020B0604020202020204" pitchFamily="34" charset="0"/>
              </a:rPr>
              <a:t>Many available implementations:</a:t>
            </a:r>
          </a:p>
          <a:p>
            <a:pPr marL="622300" lvl="1" indent="-266700">
              <a:buClr>
                <a:schemeClr val="bg2"/>
              </a:buClr>
            </a:pPr>
            <a:r>
              <a:rPr lang="en-US" altLang="zh-TW" kern="0" dirty="0" smtClean="0">
                <a:solidFill>
                  <a:srgbClr val="000000"/>
                </a:solidFill>
                <a:latin typeface="Arial" panose="020B0604020202020204" pitchFamily="34" charset="0"/>
                <a:cs typeface="Arial" panose="020B0604020202020204" pitchFamily="34" charset="0"/>
              </a:rPr>
              <a:t>Binaries available at Lowe’s website;</a:t>
            </a:r>
          </a:p>
          <a:p>
            <a:pPr marL="622300" lvl="1" indent="-266700">
              <a:buClr>
                <a:schemeClr val="bg2"/>
              </a:buClr>
            </a:pPr>
            <a:r>
              <a:rPr lang="en-US" altLang="zh-TW" kern="0" dirty="0" smtClean="0">
                <a:solidFill>
                  <a:srgbClr val="000000"/>
                </a:solidFill>
                <a:latin typeface="Arial" panose="020B0604020202020204" pitchFamily="34" charset="0"/>
                <a:cs typeface="Arial" panose="020B0604020202020204" pitchFamily="34" charset="0"/>
              </a:rPr>
              <a:t>C/C++ open source by A. </a:t>
            </a:r>
            <a:r>
              <a:rPr lang="en-US" altLang="zh-TW" kern="0" dirty="0" err="1" smtClean="0">
                <a:solidFill>
                  <a:srgbClr val="000000"/>
                </a:solidFill>
                <a:latin typeface="Arial" panose="020B0604020202020204" pitchFamily="34" charset="0"/>
                <a:cs typeface="Arial" panose="020B0604020202020204" pitchFamily="34" charset="0"/>
              </a:rPr>
              <a:t>Vedaldi</a:t>
            </a:r>
            <a:r>
              <a:rPr lang="en-US" altLang="zh-TW" kern="0" dirty="0" smtClean="0">
                <a:solidFill>
                  <a:srgbClr val="000000"/>
                </a:solidFill>
                <a:latin typeface="Arial" panose="020B0604020202020204" pitchFamily="34" charset="0"/>
                <a:cs typeface="Arial" panose="020B0604020202020204" pitchFamily="34" charset="0"/>
              </a:rPr>
              <a:t> (UCLA);</a:t>
            </a:r>
          </a:p>
          <a:p>
            <a:pPr marL="622300" lvl="1" indent="-266700">
              <a:buClr>
                <a:schemeClr val="bg2"/>
              </a:buClr>
            </a:pPr>
            <a:r>
              <a:rPr lang="en-US" altLang="zh-TW" kern="0" dirty="0" smtClean="0">
                <a:solidFill>
                  <a:srgbClr val="000000"/>
                </a:solidFill>
                <a:latin typeface="Arial" panose="020B0604020202020204" pitchFamily="34" charset="0"/>
                <a:cs typeface="Arial" panose="020B0604020202020204" pitchFamily="34" charset="0"/>
              </a:rPr>
              <a:t>C# library by S. </a:t>
            </a:r>
            <a:r>
              <a:rPr lang="en-US" altLang="zh-TW" kern="0" dirty="0" err="1" smtClean="0">
                <a:solidFill>
                  <a:srgbClr val="000000"/>
                </a:solidFill>
                <a:latin typeface="Arial" panose="020B0604020202020204" pitchFamily="34" charset="0"/>
                <a:cs typeface="Arial" panose="020B0604020202020204" pitchFamily="34" charset="0"/>
              </a:rPr>
              <a:t>Nowozin</a:t>
            </a:r>
            <a:r>
              <a:rPr lang="en-US" altLang="zh-TW" kern="0" dirty="0" smtClean="0">
                <a:solidFill>
                  <a:srgbClr val="000000"/>
                </a:solidFill>
                <a:latin typeface="Arial" panose="020B0604020202020204" pitchFamily="34" charset="0"/>
                <a:cs typeface="Arial" panose="020B0604020202020204" pitchFamily="34" charset="0"/>
              </a:rPr>
              <a:t> (TU-Berlin).</a:t>
            </a:r>
          </a:p>
          <a:p>
            <a:pPr marL="454025" lvl="1" indent="0">
              <a:buFont typeface="Wingdings" panose="05000000000000000000" pitchFamily="2" charset="2"/>
              <a:buNone/>
            </a:pPr>
            <a:endParaRPr lang="zh-TW" altLang="en-US" kern="0" dirty="0" smtClean="0">
              <a:solidFill>
                <a:srgbClr val="000000"/>
              </a:solidFill>
              <a:latin typeface="Arial" panose="020B0604020202020204" pitchFamily="34" charset="0"/>
              <a:cs typeface="Arial" panose="020B0604020202020204" pitchFamily="34" charset="0"/>
            </a:endParaRPr>
          </a:p>
          <a:p>
            <a:pPr lvl="1"/>
            <a:endParaRPr lang="en-US" altLang="zh-TW" kern="0" dirty="0" smtClean="0">
              <a:solidFill>
                <a:srgbClr val="000000"/>
              </a:solidFill>
            </a:endParaRPr>
          </a:p>
          <a:p>
            <a:endParaRPr lang="zh-TW" altLang="en-US" kern="0" dirty="0">
              <a:solidFill>
                <a:srgbClr val="000000"/>
              </a:solidFill>
            </a:endParaRPr>
          </a:p>
        </p:txBody>
      </p:sp>
      <p:sp>
        <p:nvSpPr>
          <p:cNvPr id="5" name="Rectangle 4"/>
          <p:cNvSpPr/>
          <p:nvPr/>
        </p:nvSpPr>
        <p:spPr>
          <a:xfrm>
            <a:off x="251400" y="5805330"/>
            <a:ext cx="8713210" cy="523220"/>
          </a:xfrm>
          <a:prstGeom prst="rect">
            <a:avLst/>
          </a:prstGeom>
        </p:spPr>
        <p:txBody>
          <a:bodyPr wrap="square">
            <a:spAutoFit/>
          </a:bodyPr>
          <a:lstStyle/>
          <a:p>
            <a:r>
              <a:rPr lang="en-US" sz="1400" dirty="0">
                <a:solidFill>
                  <a:srgbClr val="000000"/>
                </a:solidFill>
              </a:rPr>
              <a:t>Lowe, D. G., “Distinctive Image Features from Scale-Invariant </a:t>
            </a:r>
            <a:r>
              <a:rPr lang="en-US" sz="1400" dirty="0" err="1">
                <a:solidFill>
                  <a:srgbClr val="000000"/>
                </a:solidFill>
              </a:rPr>
              <a:t>Keypoints</a:t>
            </a:r>
            <a:r>
              <a:rPr lang="en-US" sz="1400" dirty="0">
                <a:solidFill>
                  <a:srgbClr val="000000"/>
                </a:solidFill>
              </a:rPr>
              <a:t>”, International Journal of Computer Vision, 60, 2, pp. 91-110, 2004.</a:t>
            </a:r>
            <a:endParaRPr lang="it-IT" sz="1400" dirty="0">
              <a:solidFill>
                <a:srgbClr val="000000"/>
              </a:solidFill>
            </a:endParaRPr>
          </a:p>
        </p:txBody>
      </p:sp>
      <p:sp>
        <p:nvSpPr>
          <p:cNvPr id="6" name="Title 3"/>
          <p:cNvSpPr>
            <a:spLocks noGrp="1"/>
          </p:cNvSpPr>
          <p:nvPr>
            <p:ph type="title"/>
          </p:nvPr>
        </p:nvSpPr>
        <p:spPr>
          <a:xfrm>
            <a:off x="212794" y="328223"/>
            <a:ext cx="8321605" cy="563562"/>
          </a:xfrm>
        </p:spPr>
        <p:txBody>
          <a:bodyPr/>
          <a:lstStyle/>
          <a:p>
            <a:pPr algn="l"/>
            <a:r>
              <a:rPr lang="it-IT" b="1" dirty="0" smtClean="0">
                <a:solidFill>
                  <a:schemeClr val="accent2">
                    <a:lumMod val="50000"/>
                  </a:schemeClr>
                </a:solidFill>
              </a:rPr>
              <a:t>Scale Invariant Feature Transform</a:t>
            </a:r>
            <a:endParaRPr lang="it-IT" sz="3600" b="1" dirty="0">
              <a:solidFill>
                <a:schemeClr val="accent2">
                  <a:lumMod val="50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198420"/>
            <a:ext cx="623313" cy="457200"/>
          </a:xfrm>
          <a:prstGeom prst="rect">
            <a:avLst/>
          </a:prstGeom>
        </p:spPr>
      </p:pic>
      <p:sp>
        <p:nvSpPr>
          <p:cNvPr id="8"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100847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9931" y="1323852"/>
            <a:ext cx="7696200" cy="4247317"/>
          </a:xfrm>
          <a:prstGeom prst="rect">
            <a:avLst/>
          </a:prstGeom>
        </p:spPr>
        <p:txBody>
          <a:bodyPr wrap="square">
            <a:spAutoFit/>
          </a:bodyPr>
          <a:lstStyle/>
          <a:p>
            <a:pPr marL="355600" indent="-355600" algn="just">
              <a:buClr>
                <a:schemeClr val="bg2"/>
              </a:buClr>
              <a:buSzPct val="100000"/>
              <a:buFont typeface="Wingdings" panose="05000000000000000000" pitchFamily="2" charset="2"/>
              <a:buChar char="ü"/>
            </a:pPr>
            <a:r>
              <a:rPr lang="en-US" altLang="zh-TW" dirty="0" smtClean="0">
                <a:solidFill>
                  <a:srgbClr val="000000"/>
                </a:solidFill>
                <a:latin typeface="Arial" panose="020B0604020202020204" pitchFamily="34" charset="0"/>
                <a:cs typeface="Arial" panose="020B0604020202020204" pitchFamily="34" charset="0"/>
              </a:rPr>
              <a:t>SIFT has 4 </a:t>
            </a:r>
            <a:r>
              <a:rPr lang="en-US" altLang="zh-TW" dirty="0">
                <a:solidFill>
                  <a:srgbClr val="000000"/>
                </a:solidFill>
                <a:latin typeface="Arial" panose="020B0604020202020204" pitchFamily="34" charset="0"/>
                <a:cs typeface="Arial" panose="020B0604020202020204" pitchFamily="34" charset="0"/>
              </a:rPr>
              <a:t>main steps: </a:t>
            </a:r>
            <a:endParaRPr lang="en-US" altLang="zh-TW" dirty="0" smtClean="0">
              <a:solidFill>
                <a:srgbClr val="000000"/>
              </a:solidFill>
              <a:latin typeface="Arial" panose="020B0604020202020204" pitchFamily="34" charset="0"/>
              <a:cs typeface="Arial" panose="020B0604020202020204" pitchFamily="34" charset="0"/>
            </a:endParaRPr>
          </a:p>
          <a:p>
            <a:pPr algn="just">
              <a:buClr>
                <a:schemeClr val="bg2"/>
              </a:buClr>
              <a:buSzPct val="100000"/>
            </a:pPr>
            <a:endParaRPr lang="en-US" altLang="zh-TW" dirty="0" smtClean="0">
              <a:solidFill>
                <a:srgbClr val="000000"/>
              </a:solidFill>
              <a:latin typeface="Arial" panose="020B0604020202020204" pitchFamily="34" charset="0"/>
              <a:cs typeface="Arial" panose="020B0604020202020204" pitchFamily="34" charset="0"/>
            </a:endParaRPr>
          </a:p>
          <a:p>
            <a:pPr marL="812800" lvl="1" indent="-355600" algn="just">
              <a:buClr>
                <a:schemeClr val="bg2"/>
              </a:buClr>
              <a:buSzPct val="100000"/>
              <a:buFont typeface="Wingdings" panose="05000000000000000000" pitchFamily="2" charset="2"/>
              <a:buChar char="§"/>
            </a:pPr>
            <a:r>
              <a:rPr lang="en-US" altLang="zh-TW" dirty="0">
                <a:solidFill>
                  <a:srgbClr val="000000"/>
                </a:solidFill>
                <a:latin typeface="Arial" panose="020B0604020202020204" pitchFamily="34" charset="0"/>
                <a:cs typeface="Arial" panose="020B0604020202020204" pitchFamily="34" charset="0"/>
              </a:rPr>
              <a:t>Scale-space extrema detection</a:t>
            </a:r>
          </a:p>
          <a:p>
            <a:pPr marL="812800" lvl="1" indent="-355600" algn="just">
              <a:buClr>
                <a:schemeClr val="bg2"/>
              </a:buClr>
              <a:buSzPct val="100000"/>
              <a:buFont typeface="Wingdings" panose="05000000000000000000" pitchFamily="2" charset="2"/>
              <a:buChar char="§"/>
            </a:pPr>
            <a:r>
              <a:rPr lang="en-US" altLang="zh-TW" dirty="0" err="1">
                <a:solidFill>
                  <a:srgbClr val="000000"/>
                </a:solidFill>
                <a:latin typeface="Arial" panose="020B0604020202020204" pitchFamily="34" charset="0"/>
                <a:cs typeface="Arial" panose="020B0604020202020204" pitchFamily="34" charset="0"/>
              </a:rPr>
              <a:t>Keypoint</a:t>
            </a:r>
            <a:r>
              <a:rPr lang="en-US" altLang="zh-TW" dirty="0">
                <a:solidFill>
                  <a:srgbClr val="000000"/>
                </a:solidFill>
                <a:latin typeface="Arial" panose="020B0604020202020204" pitchFamily="34" charset="0"/>
                <a:cs typeface="Arial" panose="020B0604020202020204" pitchFamily="34" charset="0"/>
              </a:rPr>
              <a:t> localization</a:t>
            </a:r>
          </a:p>
          <a:p>
            <a:pPr marL="812800" lvl="1" indent="-355600" algn="just">
              <a:buClr>
                <a:schemeClr val="bg2"/>
              </a:buClr>
              <a:buSzPct val="100000"/>
              <a:buFont typeface="Wingdings" panose="05000000000000000000" pitchFamily="2" charset="2"/>
              <a:buChar char="§"/>
            </a:pPr>
            <a:r>
              <a:rPr lang="en-US" altLang="zh-TW" dirty="0">
                <a:solidFill>
                  <a:srgbClr val="000000"/>
                </a:solidFill>
                <a:latin typeface="Arial" panose="020B0604020202020204" pitchFamily="34" charset="0"/>
                <a:cs typeface="Arial" panose="020B0604020202020204" pitchFamily="34" charset="0"/>
              </a:rPr>
              <a:t>Orientation assignment</a:t>
            </a:r>
          </a:p>
          <a:p>
            <a:pPr marL="812800" lvl="1" indent="-355600" algn="just">
              <a:buClr>
                <a:schemeClr val="bg2"/>
              </a:buClr>
              <a:buSzPct val="100000"/>
              <a:buFont typeface="Wingdings" panose="05000000000000000000" pitchFamily="2" charset="2"/>
              <a:buChar char="§"/>
            </a:pPr>
            <a:r>
              <a:rPr lang="en-US" altLang="zh-TW" dirty="0" err="1">
                <a:solidFill>
                  <a:srgbClr val="000000"/>
                </a:solidFill>
                <a:latin typeface="Arial" panose="020B0604020202020204" pitchFamily="34" charset="0"/>
                <a:cs typeface="Arial" panose="020B0604020202020204" pitchFamily="34" charset="0"/>
              </a:rPr>
              <a:t>Keypoint</a:t>
            </a:r>
            <a:r>
              <a:rPr lang="en-US" altLang="zh-TW" dirty="0">
                <a:solidFill>
                  <a:srgbClr val="000000"/>
                </a:solidFill>
                <a:latin typeface="Arial" panose="020B0604020202020204" pitchFamily="34" charset="0"/>
                <a:cs typeface="Arial" panose="020B0604020202020204" pitchFamily="34" charset="0"/>
              </a:rPr>
              <a:t> descriptor</a:t>
            </a:r>
          </a:p>
          <a:p>
            <a:pPr marL="355600" indent="-355600" algn="just">
              <a:buClr>
                <a:schemeClr val="bg2"/>
              </a:buClr>
              <a:buSzPct val="100000"/>
              <a:buFont typeface="Wingdings" panose="05000000000000000000" pitchFamily="2" charset="2"/>
              <a:buChar char="ü"/>
            </a:pPr>
            <a:endParaRPr lang="en-US" altLang="zh-TW" dirty="0">
              <a:solidFill>
                <a:srgbClr val="000000"/>
              </a:solidFill>
              <a:latin typeface="Arial" panose="020B0604020202020204" pitchFamily="34" charset="0"/>
              <a:cs typeface="Arial" panose="020B0604020202020204" pitchFamily="34" charset="0"/>
            </a:endParaRPr>
          </a:p>
          <a:p>
            <a:pPr marL="355600" indent="-355600" algn="just">
              <a:buClr>
                <a:schemeClr val="bg2"/>
              </a:buClr>
              <a:buSzPct val="100000"/>
              <a:buFont typeface="Wingdings" panose="05000000000000000000" pitchFamily="2" charset="2"/>
              <a:buChar char="ü"/>
            </a:pPr>
            <a:r>
              <a:rPr lang="en-US" altLang="zh-TW" dirty="0">
                <a:solidFill>
                  <a:srgbClr val="000000"/>
                </a:solidFill>
                <a:latin typeface="Arial" panose="020B0604020202020204" pitchFamily="34" charset="0"/>
                <a:cs typeface="Arial" panose="020B0604020202020204" pitchFamily="34" charset="0"/>
              </a:rPr>
              <a:t> SIFT key locations are defined as maxima and minima of the result of difference of Gaussians function applied in scale space to a series of smoothed and resampled images</a:t>
            </a:r>
            <a:r>
              <a:rPr lang="en-US" altLang="zh-TW" dirty="0" smtClean="0">
                <a:solidFill>
                  <a:srgbClr val="000000"/>
                </a:solidFill>
                <a:latin typeface="Arial" panose="020B0604020202020204" pitchFamily="34" charset="0"/>
                <a:cs typeface="Arial" panose="020B0604020202020204" pitchFamily="34" charset="0"/>
              </a:rPr>
              <a:t>.</a:t>
            </a:r>
          </a:p>
          <a:p>
            <a:pPr algn="just">
              <a:buClr>
                <a:schemeClr val="bg2"/>
              </a:buClr>
              <a:buSzPct val="100000"/>
            </a:pPr>
            <a:endParaRPr lang="en-US" altLang="zh-TW" dirty="0">
              <a:solidFill>
                <a:srgbClr val="000000"/>
              </a:solidFill>
              <a:latin typeface="Arial" panose="020B0604020202020204" pitchFamily="34" charset="0"/>
              <a:cs typeface="Arial" panose="020B0604020202020204" pitchFamily="34" charset="0"/>
            </a:endParaRPr>
          </a:p>
          <a:p>
            <a:pPr algn="just">
              <a:buClr>
                <a:schemeClr val="bg2"/>
              </a:buClr>
              <a:buSzPct val="100000"/>
            </a:pPr>
            <a:endParaRPr lang="en-US" altLang="zh-TW" dirty="0">
              <a:solidFill>
                <a:srgbClr val="000000"/>
              </a:solidFill>
              <a:latin typeface="Arial" panose="020B0604020202020204" pitchFamily="34" charset="0"/>
              <a:cs typeface="Arial" panose="020B0604020202020204" pitchFamily="34" charset="0"/>
            </a:endParaRPr>
          </a:p>
          <a:p>
            <a:pPr marL="355600" indent="-355600" algn="just">
              <a:buClr>
                <a:schemeClr val="bg2"/>
              </a:buClr>
              <a:buSzPct val="100000"/>
              <a:buFont typeface="Wingdings" panose="05000000000000000000" pitchFamily="2" charset="2"/>
              <a:buChar char="ü"/>
            </a:pPr>
            <a:r>
              <a:rPr lang="en-US" altLang="zh-TW" dirty="0">
                <a:solidFill>
                  <a:srgbClr val="000000"/>
                </a:solidFill>
                <a:latin typeface="Arial" panose="020B0604020202020204" pitchFamily="34" charset="0"/>
                <a:cs typeface="Arial" panose="020B0604020202020204" pitchFamily="34" charset="0"/>
              </a:rPr>
              <a:t>Bag-of-visual-words approach is used for </a:t>
            </a:r>
            <a:r>
              <a:rPr lang="en-US" altLang="zh-TW" dirty="0" smtClean="0">
                <a:solidFill>
                  <a:srgbClr val="000000"/>
                </a:solidFill>
                <a:latin typeface="Arial" panose="020B0604020202020204" pitchFamily="34" charset="0"/>
                <a:cs typeface="Arial" panose="020B0604020202020204" pitchFamily="34" charset="0"/>
              </a:rPr>
              <a:t>SIFT to </a:t>
            </a:r>
            <a:r>
              <a:rPr lang="en-US" altLang="zh-TW" dirty="0">
                <a:solidFill>
                  <a:srgbClr val="000000"/>
                </a:solidFill>
                <a:latin typeface="Arial" panose="020B0604020202020204" pitchFamily="34" charset="0"/>
                <a:cs typeface="Arial" panose="020B0604020202020204" pitchFamily="34" charset="0"/>
              </a:rPr>
              <a:t>model the final feature vector of an image. Thus, the final representation is the frequency or histogram of the </a:t>
            </a:r>
            <a:r>
              <a:rPr lang="en-US" altLang="zh-TW" dirty="0" err="1">
                <a:solidFill>
                  <a:srgbClr val="000000"/>
                </a:solidFill>
                <a:latin typeface="Arial" panose="020B0604020202020204" pitchFamily="34" charset="0"/>
                <a:cs typeface="Arial" panose="020B0604020202020204" pitchFamily="34" charset="0"/>
              </a:rPr>
              <a:t>codewords</a:t>
            </a:r>
            <a:r>
              <a:rPr lang="en-US" altLang="zh-TW" dirty="0">
                <a:solidFill>
                  <a:srgbClr val="000000"/>
                </a:solidFill>
                <a:latin typeface="Arial" panose="020B0604020202020204" pitchFamily="34" charset="0"/>
                <a:cs typeface="Arial" panose="020B0604020202020204" pitchFamily="34" charset="0"/>
              </a:rPr>
              <a:t> in an image. </a:t>
            </a:r>
          </a:p>
        </p:txBody>
      </p:sp>
      <p:sp>
        <p:nvSpPr>
          <p:cNvPr id="5" name="Title 3"/>
          <p:cNvSpPr>
            <a:spLocks noGrp="1"/>
          </p:cNvSpPr>
          <p:nvPr>
            <p:ph type="title"/>
          </p:nvPr>
        </p:nvSpPr>
        <p:spPr>
          <a:xfrm>
            <a:off x="212794" y="328223"/>
            <a:ext cx="8321605" cy="563562"/>
          </a:xfrm>
        </p:spPr>
        <p:txBody>
          <a:bodyPr/>
          <a:lstStyle/>
          <a:p>
            <a:pPr algn="l"/>
            <a:r>
              <a:rPr lang="it-IT" b="1" dirty="0" smtClean="0">
                <a:solidFill>
                  <a:schemeClr val="accent2">
                    <a:lumMod val="50000"/>
                  </a:schemeClr>
                </a:solidFill>
              </a:rPr>
              <a:t>Scale Invariant Feature Transform</a:t>
            </a:r>
            <a:endParaRPr lang="it-IT" sz="3600" b="1" dirty="0">
              <a:solidFill>
                <a:schemeClr val="accent2">
                  <a:lumMod val="5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198420"/>
            <a:ext cx="623313" cy="457200"/>
          </a:xfrm>
          <a:prstGeom prst="rect">
            <a:avLst/>
          </a:prstGeom>
        </p:spPr>
      </p:pic>
      <p:sp>
        <p:nvSpPr>
          <p:cNvPr id="7"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3845588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85"/>
          <p:cNvSpPr txBox="1">
            <a:spLocks/>
          </p:cNvSpPr>
          <p:nvPr/>
        </p:nvSpPr>
        <p:spPr bwMode="auto">
          <a:xfrm>
            <a:off x="3092450" y="6519933"/>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6" name="Rectangle 5">
            <a:extLst>
              <a:ext uri="{FF2B5EF4-FFF2-40B4-BE49-F238E27FC236}">
                <a16:creationId xmlns:a16="http://schemas.microsoft.com/office/drawing/2014/main" id="{3C95669D-2153-47C9-9001-6D8118623B79}"/>
              </a:ext>
            </a:extLst>
          </p:cNvPr>
          <p:cNvSpPr/>
          <p:nvPr/>
        </p:nvSpPr>
        <p:spPr>
          <a:xfrm>
            <a:off x="189968" y="1868635"/>
            <a:ext cx="8756125" cy="923330"/>
          </a:xfrm>
          <a:prstGeom prst="rect">
            <a:avLst/>
          </a:prstGeom>
        </p:spPr>
        <p:txBody>
          <a:bodyPr wrap="square">
            <a:spAutoFit/>
          </a:bodyPr>
          <a:lstStyle/>
          <a:p>
            <a:pPr marL="342900" indent="-342900" algn="just">
              <a:buFont typeface="Wingdings" panose="05000000000000000000" pitchFamily="2" charset="2"/>
              <a:buChar char="ü"/>
            </a:pPr>
            <a:endParaRPr lang="en-GB" dirty="0" smtClean="0">
              <a:solidFill>
                <a:srgbClr val="000000"/>
              </a:solidFill>
            </a:endParaRPr>
          </a:p>
          <a:p>
            <a:pPr marL="342900" indent="-342900" algn="just">
              <a:buFont typeface="Wingdings" panose="05000000000000000000" pitchFamily="2" charset="2"/>
              <a:buChar char="ü"/>
            </a:pPr>
            <a:r>
              <a:rPr lang="en-GB" dirty="0" smtClean="0">
                <a:solidFill>
                  <a:srgbClr val="000000"/>
                </a:solidFill>
              </a:rPr>
              <a:t>The </a:t>
            </a:r>
            <a:r>
              <a:rPr lang="en-GB" dirty="0">
                <a:solidFill>
                  <a:srgbClr val="000000"/>
                </a:solidFill>
              </a:rPr>
              <a:t>standard LBP (</a:t>
            </a:r>
            <a:r>
              <a:rPr lang="en-GB" dirty="0" err="1">
                <a:solidFill>
                  <a:srgbClr val="000000"/>
                </a:solidFill>
              </a:rPr>
              <a:t>sLBP</a:t>
            </a:r>
            <a:r>
              <a:rPr lang="en-GB" dirty="0">
                <a:solidFill>
                  <a:srgbClr val="000000"/>
                </a:solidFill>
              </a:rPr>
              <a:t>) is considered among the most computationally efficient RS image descriptors in the framework of CBIR. </a:t>
            </a:r>
          </a:p>
        </p:txBody>
      </p:sp>
      <p:pic>
        <p:nvPicPr>
          <p:cNvPr id="7" name="Picture 6">
            <a:extLst>
              <a:ext uri="{FF2B5EF4-FFF2-40B4-BE49-F238E27FC236}">
                <a16:creationId xmlns:a16="http://schemas.microsoft.com/office/drawing/2014/main" id="{E6303963-69E6-4AFE-B0ED-A9CED474A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20" y="3646096"/>
            <a:ext cx="1648051" cy="1648051"/>
          </a:xfrm>
          <a:prstGeom prst="rect">
            <a:avLst/>
          </a:prstGeom>
        </p:spPr>
      </p:pic>
      <p:pic>
        <p:nvPicPr>
          <p:cNvPr id="8" name="Picture 7">
            <a:extLst>
              <a:ext uri="{FF2B5EF4-FFF2-40B4-BE49-F238E27FC236}">
                <a16:creationId xmlns:a16="http://schemas.microsoft.com/office/drawing/2014/main" id="{A7B8EB1C-AA0B-4186-BECD-ED61CD9F9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172" y="3627225"/>
            <a:ext cx="1673059" cy="1673059"/>
          </a:xfrm>
          <a:prstGeom prst="rect">
            <a:avLst/>
          </a:prstGeom>
        </p:spPr>
      </p:pic>
      <p:pic>
        <p:nvPicPr>
          <p:cNvPr id="9" name="Picture 8">
            <a:extLst>
              <a:ext uri="{FF2B5EF4-FFF2-40B4-BE49-F238E27FC236}">
                <a16:creationId xmlns:a16="http://schemas.microsoft.com/office/drawing/2014/main" id="{136FDE56-C005-4E89-BBD3-FB76317140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4535" y="3657647"/>
            <a:ext cx="1991760" cy="163591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C31E25-C23C-438C-818D-C5DE854ED366}"/>
                  </a:ext>
                </a:extLst>
              </p:cNvPr>
              <p:cNvSpPr txBox="1"/>
              <p:nvPr/>
            </p:nvSpPr>
            <p:spPr>
              <a:xfrm>
                <a:off x="-24581" y="4385350"/>
                <a:ext cx="337574" cy="369332"/>
              </a:xfrm>
              <a:prstGeom prst="rect">
                <a:avLst/>
              </a:prstGeom>
            </p:spPr>
            <p:txBody>
              <a:bodyPr wrap="square">
                <a:spAutoFit/>
              </a:bodyPr>
              <a:lstStyle>
                <a:defPPr>
                  <a:defRPr lang="it-IT"/>
                </a:defPPr>
                <a:lvl1pPr marL="342900" indent="-342900" algn="just">
                  <a:buFont typeface="Wingdings" panose="05000000000000000000" pitchFamily="2" charset="2"/>
                  <a:buChar char="ü"/>
                  <a:defRPr sz="2000">
                    <a:solidFill>
                      <a:schemeClr val="tx2"/>
                    </a:solidFill>
                  </a:defRPr>
                </a:lvl1pPr>
              </a:lstStyle>
              <a:p>
                <a:pPr marL="0" indent="0">
                  <a:buNone/>
                </a:pPr>
                <a14:m>
                  <m:oMathPara xmlns:m="http://schemas.openxmlformats.org/officeDocument/2006/math">
                    <m:oMathParaPr>
                      <m:jc m:val="centerGroup"/>
                    </m:oMathParaPr>
                    <m:oMath xmlns:m="http://schemas.openxmlformats.org/officeDocument/2006/math">
                      <m:r>
                        <a:rPr lang="en-GB" sz="1800" b="1" i="1" smtClean="0">
                          <a:solidFill>
                            <a:srgbClr val="000000"/>
                          </a:solidFill>
                          <a:latin typeface="Cambria Math" panose="02040503050406030204" pitchFamily="18" charset="0"/>
                        </a:rPr>
                        <m:t>𝑴</m:t>
                      </m:r>
                    </m:oMath>
                  </m:oMathPara>
                </a14:m>
                <a:endParaRPr lang="en-GB" sz="1800" b="1" dirty="0">
                  <a:solidFill>
                    <a:srgbClr val="000000"/>
                  </a:solidFill>
                </a:endParaRPr>
              </a:p>
            </p:txBody>
          </p:sp>
        </mc:Choice>
        <mc:Fallback xmlns="">
          <p:sp>
            <p:nvSpPr>
              <p:cNvPr id="11" name="TextBox 10">
                <a:extLst>
                  <a:ext uri="{FF2B5EF4-FFF2-40B4-BE49-F238E27FC236}">
                    <a16:creationId xmlns:a16="http://schemas.microsoft.com/office/drawing/2014/main" id="{9EC31E25-C23C-438C-818D-C5DE854ED366}"/>
                  </a:ext>
                </a:extLst>
              </p:cNvPr>
              <p:cNvSpPr txBox="1">
                <a:spLocks noRot="1" noChangeAspect="1" noMove="1" noResize="1" noEditPoints="1" noAdjustHandles="1" noChangeArrowheads="1" noChangeShapeType="1" noTextEdit="1"/>
              </p:cNvSpPr>
              <p:nvPr/>
            </p:nvSpPr>
            <p:spPr>
              <a:xfrm>
                <a:off x="-24581" y="4385350"/>
                <a:ext cx="337574" cy="369332"/>
              </a:xfrm>
              <a:prstGeom prst="rect">
                <a:avLst/>
              </a:prstGeom>
              <a:blipFill>
                <a:blip r:embed="rId5"/>
                <a:stretch>
                  <a:fillRect r="-1454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A2DFCA0-23AE-4B05-8F0A-F1690AD8B1AB}"/>
              </a:ext>
            </a:extLst>
          </p:cNvPr>
          <p:cNvSpPr txBox="1"/>
          <p:nvPr/>
        </p:nvSpPr>
        <p:spPr>
          <a:xfrm>
            <a:off x="2588048" y="3612843"/>
            <a:ext cx="1131091" cy="1011703"/>
          </a:xfrm>
          <a:custGeom>
            <a:avLst/>
            <a:gdLst>
              <a:gd name="connsiteX0" fmla="*/ 699765 w 1255760"/>
              <a:gd name="connsiteY0" fmla="*/ 1012379 h 1184410"/>
              <a:gd name="connsiteX1" fmla="*/ 699765 w 1255760"/>
              <a:gd name="connsiteY1" fmla="*/ 1040340 h 1184410"/>
              <a:gd name="connsiteX2" fmla="*/ 680957 w 1255760"/>
              <a:gd name="connsiteY2" fmla="*/ 1040340 h 1184410"/>
              <a:gd name="connsiteX3" fmla="*/ 701774 w 1255760"/>
              <a:gd name="connsiteY3" fmla="*/ 988436 h 1184410"/>
              <a:gd name="connsiteX4" fmla="*/ 666279 w 1255760"/>
              <a:gd name="connsiteY4" fmla="*/ 1040396 h 1184410"/>
              <a:gd name="connsiteX5" fmla="*/ 666279 w 1255760"/>
              <a:gd name="connsiteY5" fmla="*/ 1054125 h 1184410"/>
              <a:gd name="connsiteX6" fmla="*/ 699765 w 1255760"/>
              <a:gd name="connsiteY6" fmla="*/ 1054125 h 1184410"/>
              <a:gd name="connsiteX7" fmla="*/ 699765 w 1255760"/>
              <a:gd name="connsiteY7" fmla="*/ 1070589 h 1184410"/>
              <a:gd name="connsiteX8" fmla="*/ 714946 w 1255760"/>
              <a:gd name="connsiteY8" fmla="*/ 1070589 h 1184410"/>
              <a:gd name="connsiteX9" fmla="*/ 714946 w 1255760"/>
              <a:gd name="connsiteY9" fmla="*/ 1054125 h 1184410"/>
              <a:gd name="connsiteX10" fmla="*/ 725103 w 1255760"/>
              <a:gd name="connsiteY10" fmla="*/ 1054125 h 1184410"/>
              <a:gd name="connsiteX11" fmla="*/ 725103 w 1255760"/>
              <a:gd name="connsiteY11" fmla="*/ 1040340 h 1184410"/>
              <a:gd name="connsiteX12" fmla="*/ 714946 w 1255760"/>
              <a:gd name="connsiteY12" fmla="*/ 1040340 h 1184410"/>
              <a:gd name="connsiteX13" fmla="*/ 714946 w 1255760"/>
              <a:gd name="connsiteY13" fmla="*/ 988436 h 1184410"/>
              <a:gd name="connsiteX14" fmla="*/ 629742 w 1255760"/>
              <a:gd name="connsiteY14" fmla="*/ 988436 h 1184410"/>
              <a:gd name="connsiteX15" fmla="*/ 619863 w 1255760"/>
              <a:gd name="connsiteY15" fmla="*/ 1001524 h 1184410"/>
              <a:gd name="connsiteX16" fmla="*/ 606524 w 1255760"/>
              <a:gd name="connsiteY16" fmla="*/ 1009142 h 1184410"/>
              <a:gd name="connsiteX17" fmla="*/ 606524 w 1255760"/>
              <a:gd name="connsiteY17" fmla="*/ 1023374 h 1184410"/>
              <a:gd name="connsiteX18" fmla="*/ 626784 w 1255760"/>
              <a:gd name="connsiteY18" fmla="*/ 1011486 h 1184410"/>
              <a:gd name="connsiteX19" fmla="*/ 626784 w 1255760"/>
              <a:gd name="connsiteY19" fmla="*/ 1070589 h 1184410"/>
              <a:gd name="connsiteX20" fmla="*/ 642466 w 1255760"/>
              <a:gd name="connsiteY20" fmla="*/ 1070589 h 1184410"/>
              <a:gd name="connsiteX21" fmla="*/ 642466 w 1255760"/>
              <a:gd name="connsiteY21" fmla="*/ 988436 h 1184410"/>
              <a:gd name="connsiteX22" fmla="*/ 563067 w 1255760"/>
              <a:gd name="connsiteY22" fmla="*/ 988436 h 1184410"/>
              <a:gd name="connsiteX23" fmla="*/ 553188 w 1255760"/>
              <a:gd name="connsiteY23" fmla="*/ 1001524 h 1184410"/>
              <a:gd name="connsiteX24" fmla="*/ 539849 w 1255760"/>
              <a:gd name="connsiteY24" fmla="*/ 1009142 h 1184410"/>
              <a:gd name="connsiteX25" fmla="*/ 539849 w 1255760"/>
              <a:gd name="connsiteY25" fmla="*/ 1023374 h 1184410"/>
              <a:gd name="connsiteX26" fmla="*/ 560109 w 1255760"/>
              <a:gd name="connsiteY26" fmla="*/ 1011486 h 1184410"/>
              <a:gd name="connsiteX27" fmla="*/ 560109 w 1255760"/>
              <a:gd name="connsiteY27" fmla="*/ 1070589 h 1184410"/>
              <a:gd name="connsiteX28" fmla="*/ 575791 w 1255760"/>
              <a:gd name="connsiteY28" fmla="*/ 1070589 h 1184410"/>
              <a:gd name="connsiteX29" fmla="*/ 575791 w 1255760"/>
              <a:gd name="connsiteY29" fmla="*/ 988436 h 1184410"/>
              <a:gd name="connsiteX30" fmla="*/ 257089 w 1255760"/>
              <a:gd name="connsiteY30" fmla="*/ 946879 h 1184410"/>
              <a:gd name="connsiteX31" fmla="*/ 264903 w 1255760"/>
              <a:gd name="connsiteY31" fmla="*/ 950591 h 1184410"/>
              <a:gd name="connsiteX32" fmla="*/ 268028 w 1255760"/>
              <a:gd name="connsiteY32" fmla="*/ 962283 h 1184410"/>
              <a:gd name="connsiteX33" fmla="*/ 265126 w 1255760"/>
              <a:gd name="connsiteY33" fmla="*/ 973445 h 1184410"/>
              <a:gd name="connsiteX34" fmla="*/ 257871 w 1255760"/>
              <a:gd name="connsiteY34" fmla="*/ 976850 h 1184410"/>
              <a:gd name="connsiteX35" fmla="*/ 249834 w 1255760"/>
              <a:gd name="connsiteY35" fmla="*/ 972692 h 1184410"/>
              <a:gd name="connsiteX36" fmla="*/ 246318 w 1255760"/>
              <a:gd name="connsiteY36" fmla="*/ 960888 h 1184410"/>
              <a:gd name="connsiteX37" fmla="*/ 249443 w 1255760"/>
              <a:gd name="connsiteY37" fmla="*/ 950423 h 1184410"/>
              <a:gd name="connsiteX38" fmla="*/ 257089 w 1255760"/>
              <a:gd name="connsiteY38" fmla="*/ 946879 h 1184410"/>
              <a:gd name="connsiteX39" fmla="*/ 322425 w 1255760"/>
              <a:gd name="connsiteY39" fmla="*/ 906305 h 1184410"/>
              <a:gd name="connsiteX40" fmla="*/ 304007 w 1255760"/>
              <a:gd name="connsiteY40" fmla="*/ 911942 h 1184410"/>
              <a:gd name="connsiteX41" fmla="*/ 295245 w 1255760"/>
              <a:gd name="connsiteY41" fmla="*/ 930527 h 1184410"/>
              <a:gd name="connsiteX42" fmla="*/ 310872 w 1255760"/>
              <a:gd name="connsiteY42" fmla="*/ 932090 h 1184410"/>
              <a:gd name="connsiteX43" fmla="*/ 314221 w 1255760"/>
              <a:gd name="connsiteY43" fmla="*/ 922267 h 1184410"/>
              <a:gd name="connsiteX44" fmla="*/ 322034 w 1255760"/>
              <a:gd name="connsiteY44" fmla="*/ 919309 h 1184410"/>
              <a:gd name="connsiteX45" fmla="*/ 329820 w 1255760"/>
              <a:gd name="connsiteY45" fmla="*/ 922127 h 1184410"/>
              <a:gd name="connsiteX46" fmla="*/ 332638 w 1255760"/>
              <a:gd name="connsiteY46" fmla="*/ 930192 h 1184410"/>
              <a:gd name="connsiteX47" fmla="*/ 329401 w 1255760"/>
              <a:gd name="connsiteY47" fmla="*/ 939791 h 1184410"/>
              <a:gd name="connsiteX48" fmla="*/ 316397 w 1255760"/>
              <a:gd name="connsiteY48" fmla="*/ 953186 h 1184410"/>
              <a:gd name="connsiteX49" fmla="*/ 298761 w 1255760"/>
              <a:gd name="connsiteY49" fmla="*/ 972803 h 1184410"/>
              <a:gd name="connsiteX50" fmla="*/ 293403 w 1255760"/>
              <a:gd name="connsiteY50" fmla="*/ 988458 h 1184410"/>
              <a:gd name="connsiteX51" fmla="*/ 348377 w 1255760"/>
              <a:gd name="connsiteY51" fmla="*/ 988458 h 1184410"/>
              <a:gd name="connsiteX52" fmla="*/ 348377 w 1255760"/>
              <a:gd name="connsiteY52" fmla="*/ 973892 h 1184410"/>
              <a:gd name="connsiteX53" fmla="*/ 317235 w 1255760"/>
              <a:gd name="connsiteY53" fmla="*/ 973892 h 1184410"/>
              <a:gd name="connsiteX54" fmla="*/ 320444 w 1255760"/>
              <a:gd name="connsiteY54" fmla="*/ 969538 h 1184410"/>
              <a:gd name="connsiteX55" fmla="*/ 329848 w 1255760"/>
              <a:gd name="connsiteY55" fmla="*/ 960497 h 1184410"/>
              <a:gd name="connsiteX56" fmla="*/ 340117 w 1255760"/>
              <a:gd name="connsiteY56" fmla="*/ 950061 h 1184410"/>
              <a:gd name="connsiteX57" fmla="*/ 346396 w 1255760"/>
              <a:gd name="connsiteY57" fmla="*/ 939596 h 1184410"/>
              <a:gd name="connsiteX58" fmla="*/ 348377 w 1255760"/>
              <a:gd name="connsiteY58" fmla="*/ 929076 h 1184410"/>
              <a:gd name="connsiteX59" fmla="*/ 341456 w 1255760"/>
              <a:gd name="connsiteY59" fmla="*/ 912835 h 1184410"/>
              <a:gd name="connsiteX60" fmla="*/ 322425 w 1255760"/>
              <a:gd name="connsiteY60" fmla="*/ 906305 h 1184410"/>
              <a:gd name="connsiteX61" fmla="*/ 258652 w 1255760"/>
              <a:gd name="connsiteY61" fmla="*/ 906305 h 1184410"/>
              <a:gd name="connsiteX62" fmla="*/ 237053 w 1255760"/>
              <a:gd name="connsiteY62" fmla="*/ 916239 h 1184410"/>
              <a:gd name="connsiteX63" fmla="*/ 228738 w 1255760"/>
              <a:gd name="connsiteY63" fmla="*/ 948665 h 1184410"/>
              <a:gd name="connsiteX64" fmla="*/ 236718 w 1255760"/>
              <a:gd name="connsiteY64" fmla="*/ 980226 h 1184410"/>
              <a:gd name="connsiteX65" fmla="*/ 257089 w 1255760"/>
              <a:gd name="connsiteY65" fmla="*/ 989853 h 1184410"/>
              <a:gd name="connsiteX66" fmla="*/ 276009 w 1255760"/>
              <a:gd name="connsiteY66" fmla="*/ 982263 h 1184410"/>
              <a:gd name="connsiteX67" fmla="*/ 283376 w 1255760"/>
              <a:gd name="connsiteY67" fmla="*/ 962116 h 1184410"/>
              <a:gd name="connsiteX68" fmla="*/ 276372 w 1255760"/>
              <a:gd name="connsiteY68" fmla="*/ 942805 h 1184410"/>
              <a:gd name="connsiteX69" fmla="*/ 259545 w 1255760"/>
              <a:gd name="connsiteY69" fmla="*/ 935327 h 1184410"/>
              <a:gd name="connsiteX70" fmla="*/ 244978 w 1255760"/>
              <a:gd name="connsiteY70" fmla="*/ 942247 h 1184410"/>
              <a:gd name="connsiteX71" fmla="*/ 249304 w 1255760"/>
              <a:gd name="connsiteY71" fmla="*/ 923662 h 1184410"/>
              <a:gd name="connsiteX72" fmla="*/ 257703 w 1255760"/>
              <a:gd name="connsiteY72" fmla="*/ 919197 h 1184410"/>
              <a:gd name="connsiteX73" fmla="*/ 263787 w 1255760"/>
              <a:gd name="connsiteY73" fmla="*/ 921430 h 1184410"/>
              <a:gd name="connsiteX74" fmla="*/ 266689 w 1255760"/>
              <a:gd name="connsiteY74" fmla="*/ 928350 h 1184410"/>
              <a:gd name="connsiteX75" fmla="*/ 281869 w 1255760"/>
              <a:gd name="connsiteY75" fmla="*/ 926676 h 1184410"/>
              <a:gd name="connsiteX76" fmla="*/ 274084 w 1255760"/>
              <a:gd name="connsiteY76" fmla="*/ 911523 h 1184410"/>
              <a:gd name="connsiteX77" fmla="*/ 258652 w 1255760"/>
              <a:gd name="connsiteY77" fmla="*/ 906305 h 1184410"/>
              <a:gd name="connsiteX78" fmla="*/ 189466 w 1255760"/>
              <a:gd name="connsiteY78" fmla="*/ 906305 h 1184410"/>
              <a:gd name="connsiteX79" fmla="*/ 179587 w 1255760"/>
              <a:gd name="connsiteY79" fmla="*/ 919393 h 1184410"/>
              <a:gd name="connsiteX80" fmla="*/ 166248 w 1255760"/>
              <a:gd name="connsiteY80" fmla="*/ 927011 h 1184410"/>
              <a:gd name="connsiteX81" fmla="*/ 166248 w 1255760"/>
              <a:gd name="connsiteY81" fmla="*/ 941243 h 1184410"/>
              <a:gd name="connsiteX82" fmla="*/ 186508 w 1255760"/>
              <a:gd name="connsiteY82" fmla="*/ 929355 h 1184410"/>
              <a:gd name="connsiteX83" fmla="*/ 186508 w 1255760"/>
              <a:gd name="connsiteY83" fmla="*/ 988458 h 1184410"/>
              <a:gd name="connsiteX84" fmla="*/ 202190 w 1255760"/>
              <a:gd name="connsiteY84" fmla="*/ 988458 h 1184410"/>
              <a:gd name="connsiteX85" fmla="*/ 202190 w 1255760"/>
              <a:gd name="connsiteY85" fmla="*/ 906305 h 1184410"/>
              <a:gd name="connsiteX86" fmla="*/ 633662 w 1255760"/>
              <a:gd name="connsiteY86" fmla="*/ 876521 h 1184410"/>
              <a:gd name="connsiteX87" fmla="*/ 803980 w 1255760"/>
              <a:gd name="connsiteY87" fmla="*/ 1030466 h 1184410"/>
              <a:gd name="connsiteX88" fmla="*/ 633662 w 1255760"/>
              <a:gd name="connsiteY88" fmla="*/ 1184410 h 1184410"/>
              <a:gd name="connsiteX89" fmla="*/ 463344 w 1255760"/>
              <a:gd name="connsiteY89" fmla="*/ 1030466 h 1184410"/>
              <a:gd name="connsiteX90" fmla="*/ 633662 w 1255760"/>
              <a:gd name="connsiteY90" fmla="*/ 876521 h 1184410"/>
              <a:gd name="connsiteX91" fmla="*/ 1074020 w 1255760"/>
              <a:gd name="connsiteY91" fmla="*/ 863744 h 1184410"/>
              <a:gd name="connsiteX92" fmla="*/ 1064141 w 1255760"/>
              <a:gd name="connsiteY92" fmla="*/ 876831 h 1184410"/>
              <a:gd name="connsiteX93" fmla="*/ 1050802 w 1255760"/>
              <a:gd name="connsiteY93" fmla="*/ 884449 h 1184410"/>
              <a:gd name="connsiteX94" fmla="*/ 1050802 w 1255760"/>
              <a:gd name="connsiteY94" fmla="*/ 898681 h 1184410"/>
              <a:gd name="connsiteX95" fmla="*/ 1071062 w 1255760"/>
              <a:gd name="connsiteY95" fmla="*/ 886793 h 1184410"/>
              <a:gd name="connsiteX96" fmla="*/ 1071062 w 1255760"/>
              <a:gd name="connsiteY96" fmla="*/ 945897 h 1184410"/>
              <a:gd name="connsiteX97" fmla="*/ 1086744 w 1255760"/>
              <a:gd name="connsiteY97" fmla="*/ 945897 h 1184410"/>
              <a:gd name="connsiteX98" fmla="*/ 1086744 w 1255760"/>
              <a:gd name="connsiteY98" fmla="*/ 863744 h 1184410"/>
              <a:gd name="connsiteX99" fmla="*/ 1006954 w 1255760"/>
              <a:gd name="connsiteY99" fmla="*/ 863744 h 1184410"/>
              <a:gd name="connsiteX100" fmla="*/ 988536 w 1255760"/>
              <a:gd name="connsiteY100" fmla="*/ 869380 h 1184410"/>
              <a:gd name="connsiteX101" fmla="*/ 979774 w 1255760"/>
              <a:gd name="connsiteY101" fmla="*/ 887965 h 1184410"/>
              <a:gd name="connsiteX102" fmla="*/ 995401 w 1255760"/>
              <a:gd name="connsiteY102" fmla="*/ 889528 h 1184410"/>
              <a:gd name="connsiteX103" fmla="*/ 998750 w 1255760"/>
              <a:gd name="connsiteY103" fmla="*/ 879705 h 1184410"/>
              <a:gd name="connsiteX104" fmla="*/ 1006563 w 1255760"/>
              <a:gd name="connsiteY104" fmla="*/ 876747 h 1184410"/>
              <a:gd name="connsiteX105" fmla="*/ 1014349 w 1255760"/>
              <a:gd name="connsiteY105" fmla="*/ 879566 h 1184410"/>
              <a:gd name="connsiteX106" fmla="*/ 1017167 w 1255760"/>
              <a:gd name="connsiteY106" fmla="*/ 887631 h 1184410"/>
              <a:gd name="connsiteX107" fmla="*/ 1013930 w 1255760"/>
              <a:gd name="connsiteY107" fmla="*/ 897230 h 1184410"/>
              <a:gd name="connsiteX108" fmla="*/ 1000926 w 1255760"/>
              <a:gd name="connsiteY108" fmla="*/ 910625 h 1184410"/>
              <a:gd name="connsiteX109" fmla="*/ 983290 w 1255760"/>
              <a:gd name="connsiteY109" fmla="*/ 930242 h 1184410"/>
              <a:gd name="connsiteX110" fmla="*/ 977932 w 1255760"/>
              <a:gd name="connsiteY110" fmla="*/ 945897 h 1184410"/>
              <a:gd name="connsiteX111" fmla="*/ 1032906 w 1255760"/>
              <a:gd name="connsiteY111" fmla="*/ 945897 h 1184410"/>
              <a:gd name="connsiteX112" fmla="*/ 1032906 w 1255760"/>
              <a:gd name="connsiteY112" fmla="*/ 931331 h 1184410"/>
              <a:gd name="connsiteX113" fmla="*/ 1001763 w 1255760"/>
              <a:gd name="connsiteY113" fmla="*/ 931331 h 1184410"/>
              <a:gd name="connsiteX114" fmla="*/ 1004973 w 1255760"/>
              <a:gd name="connsiteY114" fmla="*/ 926977 h 1184410"/>
              <a:gd name="connsiteX115" fmla="*/ 1014377 w 1255760"/>
              <a:gd name="connsiteY115" fmla="*/ 917936 h 1184410"/>
              <a:gd name="connsiteX116" fmla="*/ 1024646 w 1255760"/>
              <a:gd name="connsiteY116" fmla="*/ 907499 h 1184410"/>
              <a:gd name="connsiteX117" fmla="*/ 1030924 w 1255760"/>
              <a:gd name="connsiteY117" fmla="*/ 897035 h 1184410"/>
              <a:gd name="connsiteX118" fmla="*/ 1032906 w 1255760"/>
              <a:gd name="connsiteY118" fmla="*/ 886514 h 1184410"/>
              <a:gd name="connsiteX119" fmla="*/ 1025985 w 1255760"/>
              <a:gd name="connsiteY119" fmla="*/ 870273 h 1184410"/>
              <a:gd name="connsiteX120" fmla="*/ 1006954 w 1255760"/>
              <a:gd name="connsiteY120" fmla="*/ 863744 h 1184410"/>
              <a:gd name="connsiteX121" fmla="*/ 940279 w 1255760"/>
              <a:gd name="connsiteY121" fmla="*/ 863744 h 1184410"/>
              <a:gd name="connsiteX122" fmla="*/ 921861 w 1255760"/>
              <a:gd name="connsiteY122" fmla="*/ 869380 h 1184410"/>
              <a:gd name="connsiteX123" fmla="*/ 913099 w 1255760"/>
              <a:gd name="connsiteY123" fmla="*/ 887965 h 1184410"/>
              <a:gd name="connsiteX124" fmla="*/ 928726 w 1255760"/>
              <a:gd name="connsiteY124" fmla="*/ 889528 h 1184410"/>
              <a:gd name="connsiteX125" fmla="*/ 932075 w 1255760"/>
              <a:gd name="connsiteY125" fmla="*/ 879705 h 1184410"/>
              <a:gd name="connsiteX126" fmla="*/ 939888 w 1255760"/>
              <a:gd name="connsiteY126" fmla="*/ 876747 h 1184410"/>
              <a:gd name="connsiteX127" fmla="*/ 947674 w 1255760"/>
              <a:gd name="connsiteY127" fmla="*/ 879566 h 1184410"/>
              <a:gd name="connsiteX128" fmla="*/ 950492 w 1255760"/>
              <a:gd name="connsiteY128" fmla="*/ 887631 h 1184410"/>
              <a:gd name="connsiteX129" fmla="*/ 947255 w 1255760"/>
              <a:gd name="connsiteY129" fmla="*/ 897230 h 1184410"/>
              <a:gd name="connsiteX130" fmla="*/ 934251 w 1255760"/>
              <a:gd name="connsiteY130" fmla="*/ 910625 h 1184410"/>
              <a:gd name="connsiteX131" fmla="*/ 916615 w 1255760"/>
              <a:gd name="connsiteY131" fmla="*/ 930242 h 1184410"/>
              <a:gd name="connsiteX132" fmla="*/ 911257 w 1255760"/>
              <a:gd name="connsiteY132" fmla="*/ 945897 h 1184410"/>
              <a:gd name="connsiteX133" fmla="*/ 966231 w 1255760"/>
              <a:gd name="connsiteY133" fmla="*/ 945897 h 1184410"/>
              <a:gd name="connsiteX134" fmla="*/ 966231 w 1255760"/>
              <a:gd name="connsiteY134" fmla="*/ 931331 h 1184410"/>
              <a:gd name="connsiteX135" fmla="*/ 935088 w 1255760"/>
              <a:gd name="connsiteY135" fmla="*/ 931331 h 1184410"/>
              <a:gd name="connsiteX136" fmla="*/ 938298 w 1255760"/>
              <a:gd name="connsiteY136" fmla="*/ 926977 h 1184410"/>
              <a:gd name="connsiteX137" fmla="*/ 947702 w 1255760"/>
              <a:gd name="connsiteY137" fmla="*/ 917936 h 1184410"/>
              <a:gd name="connsiteX138" fmla="*/ 957971 w 1255760"/>
              <a:gd name="connsiteY138" fmla="*/ 907499 h 1184410"/>
              <a:gd name="connsiteX139" fmla="*/ 964249 w 1255760"/>
              <a:gd name="connsiteY139" fmla="*/ 897035 h 1184410"/>
              <a:gd name="connsiteX140" fmla="*/ 966231 w 1255760"/>
              <a:gd name="connsiteY140" fmla="*/ 886514 h 1184410"/>
              <a:gd name="connsiteX141" fmla="*/ 959310 w 1255760"/>
              <a:gd name="connsiteY141" fmla="*/ 870273 h 1184410"/>
              <a:gd name="connsiteX142" fmla="*/ 940279 w 1255760"/>
              <a:gd name="connsiteY142" fmla="*/ 863744 h 1184410"/>
              <a:gd name="connsiteX143" fmla="*/ 248354 w 1255760"/>
              <a:gd name="connsiteY143" fmla="*/ 789803 h 1184410"/>
              <a:gd name="connsiteX144" fmla="*/ 413663 w 1255760"/>
              <a:gd name="connsiteY144" fmla="*/ 946841 h 1184410"/>
              <a:gd name="connsiteX145" fmla="*/ 248354 w 1255760"/>
              <a:gd name="connsiteY145" fmla="*/ 1103880 h 1184410"/>
              <a:gd name="connsiteX146" fmla="*/ 83044 w 1255760"/>
              <a:gd name="connsiteY146" fmla="*/ 946841 h 1184410"/>
              <a:gd name="connsiteX147" fmla="*/ 248354 w 1255760"/>
              <a:gd name="connsiteY147" fmla="*/ 789803 h 1184410"/>
              <a:gd name="connsiteX148" fmla="*/ 998209 w 1255760"/>
              <a:gd name="connsiteY148" fmla="*/ 758212 h 1184410"/>
              <a:gd name="connsiteX149" fmla="*/ 1171950 w 1255760"/>
              <a:gd name="connsiteY149" fmla="*/ 916821 h 1184410"/>
              <a:gd name="connsiteX150" fmla="*/ 998209 w 1255760"/>
              <a:gd name="connsiteY150" fmla="*/ 1075430 h 1184410"/>
              <a:gd name="connsiteX151" fmla="*/ 824467 w 1255760"/>
              <a:gd name="connsiteY151" fmla="*/ 916821 h 1184410"/>
              <a:gd name="connsiteX152" fmla="*/ 998209 w 1255760"/>
              <a:gd name="connsiteY152" fmla="*/ 758212 h 1184410"/>
              <a:gd name="connsiteX153" fmla="*/ 134798 w 1255760"/>
              <a:gd name="connsiteY153" fmla="*/ 605497 h 1184410"/>
              <a:gd name="connsiteX154" fmla="*/ 142612 w 1255760"/>
              <a:gd name="connsiteY154" fmla="*/ 609208 h 1184410"/>
              <a:gd name="connsiteX155" fmla="*/ 145737 w 1255760"/>
              <a:gd name="connsiteY155" fmla="*/ 620901 h 1184410"/>
              <a:gd name="connsiteX156" fmla="*/ 142835 w 1255760"/>
              <a:gd name="connsiteY156" fmla="*/ 632063 h 1184410"/>
              <a:gd name="connsiteX157" fmla="*/ 135580 w 1255760"/>
              <a:gd name="connsiteY157" fmla="*/ 635467 h 1184410"/>
              <a:gd name="connsiteX158" fmla="*/ 127543 w 1255760"/>
              <a:gd name="connsiteY158" fmla="*/ 631309 h 1184410"/>
              <a:gd name="connsiteX159" fmla="*/ 124027 w 1255760"/>
              <a:gd name="connsiteY159" fmla="*/ 619505 h 1184410"/>
              <a:gd name="connsiteX160" fmla="*/ 127152 w 1255760"/>
              <a:gd name="connsiteY160" fmla="*/ 609041 h 1184410"/>
              <a:gd name="connsiteX161" fmla="*/ 134798 w 1255760"/>
              <a:gd name="connsiteY161" fmla="*/ 605497 h 1184410"/>
              <a:gd name="connsiteX162" fmla="*/ 578087 w 1255760"/>
              <a:gd name="connsiteY162" fmla="*/ 581457 h 1184410"/>
              <a:gd name="connsiteX163" fmla="*/ 588343 w 1255760"/>
              <a:gd name="connsiteY163" fmla="*/ 585817 h 1184410"/>
              <a:gd name="connsiteX164" fmla="*/ 592389 w 1255760"/>
              <a:gd name="connsiteY164" fmla="*/ 597363 h 1184410"/>
              <a:gd name="connsiteX165" fmla="*/ 588412 w 1255760"/>
              <a:gd name="connsiteY165" fmla="*/ 609955 h 1184410"/>
              <a:gd name="connsiteX166" fmla="*/ 578367 w 1255760"/>
              <a:gd name="connsiteY166" fmla="*/ 614315 h 1184410"/>
              <a:gd name="connsiteX167" fmla="*/ 568007 w 1255760"/>
              <a:gd name="connsiteY167" fmla="*/ 609781 h 1184410"/>
              <a:gd name="connsiteX168" fmla="*/ 563856 w 1255760"/>
              <a:gd name="connsiteY168" fmla="*/ 597153 h 1184410"/>
              <a:gd name="connsiteX169" fmla="*/ 567379 w 1255760"/>
              <a:gd name="connsiteY169" fmla="*/ 586410 h 1184410"/>
              <a:gd name="connsiteX170" fmla="*/ 578087 w 1255760"/>
              <a:gd name="connsiteY170" fmla="*/ 581457 h 1184410"/>
              <a:gd name="connsiteX171" fmla="*/ 199632 w 1255760"/>
              <a:gd name="connsiteY171" fmla="*/ 577926 h 1184410"/>
              <a:gd name="connsiteX172" fmla="*/ 204682 w 1255760"/>
              <a:gd name="connsiteY172" fmla="*/ 579740 h 1184410"/>
              <a:gd name="connsiteX173" fmla="*/ 208338 w 1255760"/>
              <a:gd name="connsiteY173" fmla="*/ 586940 h 1184410"/>
              <a:gd name="connsiteX174" fmla="*/ 209789 w 1255760"/>
              <a:gd name="connsiteY174" fmla="*/ 606725 h 1184410"/>
              <a:gd name="connsiteX175" fmla="*/ 208171 w 1255760"/>
              <a:gd name="connsiteY175" fmla="*/ 627151 h 1184410"/>
              <a:gd name="connsiteX176" fmla="*/ 204710 w 1255760"/>
              <a:gd name="connsiteY176" fmla="*/ 633653 h 1184410"/>
              <a:gd name="connsiteX177" fmla="*/ 199632 w 1255760"/>
              <a:gd name="connsiteY177" fmla="*/ 635467 h 1184410"/>
              <a:gd name="connsiteX178" fmla="*/ 194581 w 1255760"/>
              <a:gd name="connsiteY178" fmla="*/ 633681 h 1184410"/>
              <a:gd name="connsiteX179" fmla="*/ 190925 w 1255760"/>
              <a:gd name="connsiteY179" fmla="*/ 626510 h 1184410"/>
              <a:gd name="connsiteX180" fmla="*/ 189474 w 1255760"/>
              <a:gd name="connsiteY180" fmla="*/ 606725 h 1184410"/>
              <a:gd name="connsiteX181" fmla="*/ 191093 w 1255760"/>
              <a:gd name="connsiteY181" fmla="*/ 586242 h 1184410"/>
              <a:gd name="connsiteX182" fmla="*/ 194553 w 1255760"/>
              <a:gd name="connsiteY182" fmla="*/ 579740 h 1184410"/>
              <a:gd name="connsiteX183" fmla="*/ 199632 w 1255760"/>
              <a:gd name="connsiteY183" fmla="*/ 577926 h 1184410"/>
              <a:gd name="connsiteX184" fmla="*/ 656450 w 1255760"/>
              <a:gd name="connsiteY184" fmla="*/ 576294 h 1184410"/>
              <a:gd name="connsiteX185" fmla="*/ 666217 w 1255760"/>
              <a:gd name="connsiteY185" fmla="*/ 580933 h 1184410"/>
              <a:gd name="connsiteX186" fmla="*/ 670124 w 1255760"/>
              <a:gd name="connsiteY186" fmla="*/ 595549 h 1184410"/>
              <a:gd name="connsiteX187" fmla="*/ 666496 w 1255760"/>
              <a:gd name="connsiteY187" fmla="*/ 609501 h 1184410"/>
              <a:gd name="connsiteX188" fmla="*/ 657427 w 1255760"/>
              <a:gd name="connsiteY188" fmla="*/ 613757 h 1184410"/>
              <a:gd name="connsiteX189" fmla="*/ 647381 w 1255760"/>
              <a:gd name="connsiteY189" fmla="*/ 608560 h 1184410"/>
              <a:gd name="connsiteX190" fmla="*/ 642986 w 1255760"/>
              <a:gd name="connsiteY190" fmla="*/ 593805 h 1184410"/>
              <a:gd name="connsiteX191" fmla="*/ 646893 w 1255760"/>
              <a:gd name="connsiteY191" fmla="*/ 580724 h 1184410"/>
              <a:gd name="connsiteX192" fmla="*/ 656450 w 1255760"/>
              <a:gd name="connsiteY192" fmla="*/ 576294 h 1184410"/>
              <a:gd name="connsiteX193" fmla="*/ 199632 w 1255760"/>
              <a:gd name="connsiteY193" fmla="*/ 564923 h 1184410"/>
              <a:gd name="connsiteX194" fmla="*/ 181102 w 1255760"/>
              <a:gd name="connsiteY194" fmla="*/ 573294 h 1184410"/>
              <a:gd name="connsiteX195" fmla="*/ 173066 w 1255760"/>
              <a:gd name="connsiteY195" fmla="*/ 606557 h 1184410"/>
              <a:gd name="connsiteX196" fmla="*/ 180377 w 1255760"/>
              <a:gd name="connsiteY196" fmla="*/ 639290 h 1184410"/>
              <a:gd name="connsiteX197" fmla="*/ 199632 w 1255760"/>
              <a:gd name="connsiteY197" fmla="*/ 648471 h 1184410"/>
              <a:gd name="connsiteX198" fmla="*/ 218161 w 1255760"/>
              <a:gd name="connsiteY198" fmla="*/ 640099 h 1184410"/>
              <a:gd name="connsiteX199" fmla="*/ 226197 w 1255760"/>
              <a:gd name="connsiteY199" fmla="*/ 606725 h 1184410"/>
              <a:gd name="connsiteX200" fmla="*/ 218216 w 1255760"/>
              <a:gd name="connsiteY200" fmla="*/ 573406 h 1184410"/>
              <a:gd name="connsiteX201" fmla="*/ 199632 w 1255760"/>
              <a:gd name="connsiteY201" fmla="*/ 564923 h 1184410"/>
              <a:gd name="connsiteX202" fmla="*/ 136361 w 1255760"/>
              <a:gd name="connsiteY202" fmla="*/ 564923 h 1184410"/>
              <a:gd name="connsiteX203" fmla="*/ 114762 w 1255760"/>
              <a:gd name="connsiteY203" fmla="*/ 574857 h 1184410"/>
              <a:gd name="connsiteX204" fmla="*/ 106447 w 1255760"/>
              <a:gd name="connsiteY204" fmla="*/ 607283 h 1184410"/>
              <a:gd name="connsiteX205" fmla="*/ 114427 w 1255760"/>
              <a:gd name="connsiteY205" fmla="*/ 638844 h 1184410"/>
              <a:gd name="connsiteX206" fmla="*/ 134798 w 1255760"/>
              <a:gd name="connsiteY206" fmla="*/ 648471 h 1184410"/>
              <a:gd name="connsiteX207" fmla="*/ 153718 w 1255760"/>
              <a:gd name="connsiteY207" fmla="*/ 640881 h 1184410"/>
              <a:gd name="connsiteX208" fmla="*/ 161085 w 1255760"/>
              <a:gd name="connsiteY208" fmla="*/ 620733 h 1184410"/>
              <a:gd name="connsiteX209" fmla="*/ 154081 w 1255760"/>
              <a:gd name="connsiteY209" fmla="*/ 601423 h 1184410"/>
              <a:gd name="connsiteX210" fmla="*/ 137254 w 1255760"/>
              <a:gd name="connsiteY210" fmla="*/ 593944 h 1184410"/>
              <a:gd name="connsiteX211" fmla="*/ 122687 w 1255760"/>
              <a:gd name="connsiteY211" fmla="*/ 600865 h 1184410"/>
              <a:gd name="connsiteX212" fmla="*/ 127013 w 1255760"/>
              <a:gd name="connsiteY212" fmla="*/ 582280 h 1184410"/>
              <a:gd name="connsiteX213" fmla="*/ 135412 w 1255760"/>
              <a:gd name="connsiteY213" fmla="*/ 577815 h 1184410"/>
              <a:gd name="connsiteX214" fmla="*/ 141496 w 1255760"/>
              <a:gd name="connsiteY214" fmla="*/ 580047 h 1184410"/>
              <a:gd name="connsiteX215" fmla="*/ 144398 w 1255760"/>
              <a:gd name="connsiteY215" fmla="*/ 586968 h 1184410"/>
              <a:gd name="connsiteX216" fmla="*/ 159578 w 1255760"/>
              <a:gd name="connsiteY216" fmla="*/ 585293 h 1184410"/>
              <a:gd name="connsiteX217" fmla="*/ 151793 w 1255760"/>
              <a:gd name="connsiteY217" fmla="*/ 570141 h 1184410"/>
              <a:gd name="connsiteX218" fmla="*/ 136361 w 1255760"/>
              <a:gd name="connsiteY218" fmla="*/ 564923 h 1184410"/>
              <a:gd name="connsiteX219" fmla="*/ 1094196 w 1255760"/>
              <a:gd name="connsiteY219" fmla="*/ 557709 h 1184410"/>
              <a:gd name="connsiteX220" fmla="*/ 1094196 w 1255760"/>
              <a:gd name="connsiteY220" fmla="*/ 585670 h 1184410"/>
              <a:gd name="connsiteX221" fmla="*/ 1075388 w 1255760"/>
              <a:gd name="connsiteY221" fmla="*/ 585670 h 1184410"/>
              <a:gd name="connsiteX222" fmla="*/ 578018 w 1255760"/>
              <a:gd name="connsiteY222" fmla="*/ 541134 h 1184410"/>
              <a:gd name="connsiteX223" fmla="*/ 586773 w 1255760"/>
              <a:gd name="connsiteY223" fmla="*/ 544447 h 1184410"/>
              <a:gd name="connsiteX224" fmla="*/ 590087 w 1255760"/>
              <a:gd name="connsiteY224" fmla="*/ 553272 h 1184410"/>
              <a:gd name="connsiteX225" fmla="*/ 586738 w 1255760"/>
              <a:gd name="connsiteY225" fmla="*/ 562446 h 1184410"/>
              <a:gd name="connsiteX226" fmla="*/ 577808 w 1255760"/>
              <a:gd name="connsiteY226" fmla="*/ 565760 h 1184410"/>
              <a:gd name="connsiteX227" fmla="*/ 568983 w 1255760"/>
              <a:gd name="connsiteY227" fmla="*/ 562481 h 1184410"/>
              <a:gd name="connsiteX228" fmla="*/ 565670 w 1255760"/>
              <a:gd name="connsiteY228" fmla="*/ 553342 h 1184410"/>
              <a:gd name="connsiteX229" fmla="*/ 569018 w 1255760"/>
              <a:gd name="connsiteY229" fmla="*/ 544482 h 1184410"/>
              <a:gd name="connsiteX230" fmla="*/ 578018 w 1255760"/>
              <a:gd name="connsiteY230" fmla="*/ 541134 h 1184410"/>
              <a:gd name="connsiteX231" fmla="*/ 1157523 w 1255760"/>
              <a:gd name="connsiteY231" fmla="*/ 533767 h 1184410"/>
              <a:gd name="connsiteX232" fmla="*/ 1147644 w 1255760"/>
              <a:gd name="connsiteY232" fmla="*/ 546854 h 1184410"/>
              <a:gd name="connsiteX233" fmla="*/ 1134305 w 1255760"/>
              <a:gd name="connsiteY233" fmla="*/ 554472 h 1184410"/>
              <a:gd name="connsiteX234" fmla="*/ 1134305 w 1255760"/>
              <a:gd name="connsiteY234" fmla="*/ 568704 h 1184410"/>
              <a:gd name="connsiteX235" fmla="*/ 1154565 w 1255760"/>
              <a:gd name="connsiteY235" fmla="*/ 556816 h 1184410"/>
              <a:gd name="connsiteX236" fmla="*/ 1154565 w 1255760"/>
              <a:gd name="connsiteY236" fmla="*/ 615920 h 1184410"/>
              <a:gd name="connsiteX237" fmla="*/ 1170247 w 1255760"/>
              <a:gd name="connsiteY237" fmla="*/ 615920 h 1184410"/>
              <a:gd name="connsiteX238" fmla="*/ 1170247 w 1255760"/>
              <a:gd name="connsiteY238" fmla="*/ 533767 h 1184410"/>
              <a:gd name="connsiteX239" fmla="*/ 1096205 w 1255760"/>
              <a:gd name="connsiteY239" fmla="*/ 533767 h 1184410"/>
              <a:gd name="connsiteX240" fmla="*/ 1060710 w 1255760"/>
              <a:gd name="connsiteY240" fmla="*/ 585726 h 1184410"/>
              <a:gd name="connsiteX241" fmla="*/ 1060710 w 1255760"/>
              <a:gd name="connsiteY241" fmla="*/ 599456 h 1184410"/>
              <a:gd name="connsiteX242" fmla="*/ 1094196 w 1255760"/>
              <a:gd name="connsiteY242" fmla="*/ 599456 h 1184410"/>
              <a:gd name="connsiteX243" fmla="*/ 1094196 w 1255760"/>
              <a:gd name="connsiteY243" fmla="*/ 615920 h 1184410"/>
              <a:gd name="connsiteX244" fmla="*/ 1109377 w 1255760"/>
              <a:gd name="connsiteY244" fmla="*/ 615920 h 1184410"/>
              <a:gd name="connsiteX245" fmla="*/ 1109377 w 1255760"/>
              <a:gd name="connsiteY245" fmla="*/ 599456 h 1184410"/>
              <a:gd name="connsiteX246" fmla="*/ 1119534 w 1255760"/>
              <a:gd name="connsiteY246" fmla="*/ 599456 h 1184410"/>
              <a:gd name="connsiteX247" fmla="*/ 1119534 w 1255760"/>
              <a:gd name="connsiteY247" fmla="*/ 585670 h 1184410"/>
              <a:gd name="connsiteX248" fmla="*/ 1109377 w 1255760"/>
              <a:gd name="connsiteY248" fmla="*/ 585670 h 1184410"/>
              <a:gd name="connsiteX249" fmla="*/ 1109377 w 1255760"/>
              <a:gd name="connsiteY249" fmla="*/ 533767 h 1184410"/>
              <a:gd name="connsiteX250" fmla="*/ 1023782 w 1255760"/>
              <a:gd name="connsiteY250" fmla="*/ 533767 h 1184410"/>
              <a:gd name="connsiteX251" fmla="*/ 1005364 w 1255760"/>
              <a:gd name="connsiteY251" fmla="*/ 539403 h 1184410"/>
              <a:gd name="connsiteX252" fmla="*/ 996602 w 1255760"/>
              <a:gd name="connsiteY252" fmla="*/ 557988 h 1184410"/>
              <a:gd name="connsiteX253" fmla="*/ 1012229 w 1255760"/>
              <a:gd name="connsiteY253" fmla="*/ 559551 h 1184410"/>
              <a:gd name="connsiteX254" fmla="*/ 1015578 w 1255760"/>
              <a:gd name="connsiteY254" fmla="*/ 549728 h 1184410"/>
              <a:gd name="connsiteX255" fmla="*/ 1023391 w 1255760"/>
              <a:gd name="connsiteY255" fmla="*/ 546770 h 1184410"/>
              <a:gd name="connsiteX256" fmla="*/ 1031177 w 1255760"/>
              <a:gd name="connsiteY256" fmla="*/ 549589 h 1184410"/>
              <a:gd name="connsiteX257" fmla="*/ 1033995 w 1255760"/>
              <a:gd name="connsiteY257" fmla="*/ 557654 h 1184410"/>
              <a:gd name="connsiteX258" fmla="*/ 1030758 w 1255760"/>
              <a:gd name="connsiteY258" fmla="*/ 567253 h 1184410"/>
              <a:gd name="connsiteX259" fmla="*/ 1017754 w 1255760"/>
              <a:gd name="connsiteY259" fmla="*/ 580647 h 1184410"/>
              <a:gd name="connsiteX260" fmla="*/ 1000118 w 1255760"/>
              <a:gd name="connsiteY260" fmla="*/ 600265 h 1184410"/>
              <a:gd name="connsiteX261" fmla="*/ 994760 w 1255760"/>
              <a:gd name="connsiteY261" fmla="*/ 615920 h 1184410"/>
              <a:gd name="connsiteX262" fmla="*/ 1049734 w 1255760"/>
              <a:gd name="connsiteY262" fmla="*/ 615920 h 1184410"/>
              <a:gd name="connsiteX263" fmla="*/ 1049734 w 1255760"/>
              <a:gd name="connsiteY263" fmla="*/ 601353 h 1184410"/>
              <a:gd name="connsiteX264" fmla="*/ 1018591 w 1255760"/>
              <a:gd name="connsiteY264" fmla="*/ 601353 h 1184410"/>
              <a:gd name="connsiteX265" fmla="*/ 1021801 w 1255760"/>
              <a:gd name="connsiteY265" fmla="*/ 597000 h 1184410"/>
              <a:gd name="connsiteX266" fmla="*/ 1031205 w 1255760"/>
              <a:gd name="connsiteY266" fmla="*/ 587959 h 1184410"/>
              <a:gd name="connsiteX267" fmla="*/ 1041474 w 1255760"/>
              <a:gd name="connsiteY267" fmla="*/ 577522 h 1184410"/>
              <a:gd name="connsiteX268" fmla="*/ 1047752 w 1255760"/>
              <a:gd name="connsiteY268" fmla="*/ 567058 h 1184410"/>
              <a:gd name="connsiteX269" fmla="*/ 1049734 w 1255760"/>
              <a:gd name="connsiteY269" fmla="*/ 556537 h 1184410"/>
              <a:gd name="connsiteX270" fmla="*/ 1042813 w 1255760"/>
              <a:gd name="connsiteY270" fmla="*/ 540296 h 1184410"/>
              <a:gd name="connsiteX271" fmla="*/ 1023782 w 1255760"/>
              <a:gd name="connsiteY271" fmla="*/ 533767 h 1184410"/>
              <a:gd name="connsiteX272" fmla="*/ 658404 w 1255760"/>
              <a:gd name="connsiteY272" fmla="*/ 525576 h 1184410"/>
              <a:gd name="connsiteX273" fmla="*/ 631405 w 1255760"/>
              <a:gd name="connsiteY273" fmla="*/ 537994 h 1184410"/>
              <a:gd name="connsiteX274" fmla="*/ 621010 w 1255760"/>
              <a:gd name="connsiteY274" fmla="*/ 578527 h 1184410"/>
              <a:gd name="connsiteX275" fmla="*/ 630987 w 1255760"/>
              <a:gd name="connsiteY275" fmla="*/ 617978 h 1184410"/>
              <a:gd name="connsiteX276" fmla="*/ 656450 w 1255760"/>
              <a:gd name="connsiteY276" fmla="*/ 630012 h 1184410"/>
              <a:gd name="connsiteX277" fmla="*/ 680100 w 1255760"/>
              <a:gd name="connsiteY277" fmla="*/ 620524 h 1184410"/>
              <a:gd name="connsiteX278" fmla="*/ 689309 w 1255760"/>
              <a:gd name="connsiteY278" fmla="*/ 595340 h 1184410"/>
              <a:gd name="connsiteX279" fmla="*/ 680553 w 1255760"/>
              <a:gd name="connsiteY279" fmla="*/ 571201 h 1184410"/>
              <a:gd name="connsiteX280" fmla="*/ 659520 w 1255760"/>
              <a:gd name="connsiteY280" fmla="*/ 561853 h 1184410"/>
              <a:gd name="connsiteX281" fmla="*/ 641312 w 1255760"/>
              <a:gd name="connsiteY281" fmla="*/ 570504 h 1184410"/>
              <a:gd name="connsiteX282" fmla="*/ 646718 w 1255760"/>
              <a:gd name="connsiteY282" fmla="*/ 547273 h 1184410"/>
              <a:gd name="connsiteX283" fmla="*/ 657218 w 1255760"/>
              <a:gd name="connsiteY283" fmla="*/ 541692 h 1184410"/>
              <a:gd name="connsiteX284" fmla="*/ 664822 w 1255760"/>
              <a:gd name="connsiteY284" fmla="*/ 544482 h 1184410"/>
              <a:gd name="connsiteX285" fmla="*/ 668449 w 1255760"/>
              <a:gd name="connsiteY285" fmla="*/ 553133 h 1184410"/>
              <a:gd name="connsiteX286" fmla="*/ 687425 w 1255760"/>
              <a:gd name="connsiteY286" fmla="*/ 551040 h 1184410"/>
              <a:gd name="connsiteX287" fmla="*/ 677693 w 1255760"/>
              <a:gd name="connsiteY287" fmla="*/ 532099 h 1184410"/>
              <a:gd name="connsiteX288" fmla="*/ 658404 w 1255760"/>
              <a:gd name="connsiteY288" fmla="*/ 525576 h 1184410"/>
              <a:gd name="connsiteX289" fmla="*/ 577808 w 1255760"/>
              <a:gd name="connsiteY289" fmla="*/ 525576 h 1184410"/>
              <a:gd name="connsiteX290" fmla="*/ 555101 w 1255760"/>
              <a:gd name="connsiteY290" fmla="*/ 533041 h 1184410"/>
              <a:gd name="connsiteX291" fmla="*/ 547113 w 1255760"/>
              <a:gd name="connsiteY291" fmla="*/ 551947 h 1184410"/>
              <a:gd name="connsiteX292" fmla="*/ 550566 w 1255760"/>
              <a:gd name="connsiteY292" fmla="*/ 564260 h 1184410"/>
              <a:gd name="connsiteX293" fmla="*/ 561623 w 1255760"/>
              <a:gd name="connsiteY293" fmla="*/ 573085 h 1184410"/>
              <a:gd name="connsiteX294" fmla="*/ 548647 w 1255760"/>
              <a:gd name="connsiteY294" fmla="*/ 583794 h 1184410"/>
              <a:gd name="connsiteX295" fmla="*/ 544531 w 1255760"/>
              <a:gd name="connsiteY295" fmla="*/ 599037 h 1184410"/>
              <a:gd name="connsiteX296" fmla="*/ 555484 w 1255760"/>
              <a:gd name="connsiteY296" fmla="*/ 622756 h 1184410"/>
              <a:gd name="connsiteX297" fmla="*/ 578715 w 1255760"/>
              <a:gd name="connsiteY297" fmla="*/ 630082 h 1184410"/>
              <a:gd name="connsiteX298" fmla="*/ 602749 w 1255760"/>
              <a:gd name="connsiteY298" fmla="*/ 621222 h 1184410"/>
              <a:gd name="connsiteX299" fmla="*/ 611783 w 1255760"/>
              <a:gd name="connsiteY299" fmla="*/ 598200 h 1184410"/>
              <a:gd name="connsiteX300" fmla="*/ 607353 w 1255760"/>
              <a:gd name="connsiteY300" fmla="*/ 583061 h 1184410"/>
              <a:gd name="connsiteX301" fmla="*/ 594412 w 1255760"/>
              <a:gd name="connsiteY301" fmla="*/ 573085 h 1184410"/>
              <a:gd name="connsiteX302" fmla="*/ 604807 w 1255760"/>
              <a:gd name="connsiteY302" fmla="*/ 564609 h 1184410"/>
              <a:gd name="connsiteX303" fmla="*/ 608504 w 1255760"/>
              <a:gd name="connsiteY303" fmla="*/ 551947 h 1184410"/>
              <a:gd name="connsiteX304" fmla="*/ 600447 w 1255760"/>
              <a:gd name="connsiteY304" fmla="*/ 533041 h 1184410"/>
              <a:gd name="connsiteX305" fmla="*/ 577808 w 1255760"/>
              <a:gd name="connsiteY305" fmla="*/ 525576 h 1184410"/>
              <a:gd name="connsiteX306" fmla="*/ 613476 w 1255760"/>
              <a:gd name="connsiteY306" fmla="*/ 457921 h 1184410"/>
              <a:gd name="connsiteX307" fmla="*/ 736441 w 1255760"/>
              <a:gd name="connsiteY307" fmla="*/ 597394 h 1184410"/>
              <a:gd name="connsiteX308" fmla="*/ 613476 w 1255760"/>
              <a:gd name="connsiteY308" fmla="*/ 736867 h 1184410"/>
              <a:gd name="connsiteX309" fmla="*/ 490511 w 1255760"/>
              <a:gd name="connsiteY309" fmla="*/ 597394 h 1184410"/>
              <a:gd name="connsiteX310" fmla="*/ 613476 w 1255760"/>
              <a:gd name="connsiteY310" fmla="*/ 457921 h 1184410"/>
              <a:gd name="connsiteX311" fmla="*/ 173741 w 1255760"/>
              <a:gd name="connsiteY311" fmla="*/ 447164 h 1184410"/>
              <a:gd name="connsiteX312" fmla="*/ 347483 w 1255760"/>
              <a:gd name="connsiteY312" fmla="*/ 605774 h 1184410"/>
              <a:gd name="connsiteX313" fmla="*/ 173741 w 1255760"/>
              <a:gd name="connsiteY313" fmla="*/ 764383 h 1184410"/>
              <a:gd name="connsiteX314" fmla="*/ 0 w 1255760"/>
              <a:gd name="connsiteY314" fmla="*/ 605774 h 1184410"/>
              <a:gd name="connsiteX315" fmla="*/ 173741 w 1255760"/>
              <a:gd name="connsiteY315" fmla="*/ 447164 h 1184410"/>
              <a:gd name="connsiteX316" fmla="*/ 1082019 w 1255760"/>
              <a:gd name="connsiteY316" fmla="*/ 426045 h 1184410"/>
              <a:gd name="connsiteX317" fmla="*/ 1255760 w 1255760"/>
              <a:gd name="connsiteY317" fmla="*/ 584655 h 1184410"/>
              <a:gd name="connsiteX318" fmla="*/ 1082019 w 1255760"/>
              <a:gd name="connsiteY318" fmla="*/ 743264 h 1184410"/>
              <a:gd name="connsiteX319" fmla="*/ 908277 w 1255760"/>
              <a:gd name="connsiteY319" fmla="*/ 584655 h 1184410"/>
              <a:gd name="connsiteX320" fmla="*/ 1082019 w 1255760"/>
              <a:gd name="connsiteY320" fmla="*/ 426045 h 1184410"/>
              <a:gd name="connsiteX321" fmla="*/ 188684 w 1255760"/>
              <a:gd name="connsiteY321" fmla="*/ 255670 h 1184410"/>
              <a:gd name="connsiteX322" fmla="*/ 196888 w 1255760"/>
              <a:gd name="connsiteY322" fmla="*/ 259158 h 1184410"/>
              <a:gd name="connsiteX323" fmla="*/ 200125 w 1255760"/>
              <a:gd name="connsiteY323" fmla="*/ 268395 h 1184410"/>
              <a:gd name="connsiteX324" fmla="*/ 196944 w 1255760"/>
              <a:gd name="connsiteY324" fmla="*/ 278469 h 1184410"/>
              <a:gd name="connsiteX325" fmla="*/ 188907 w 1255760"/>
              <a:gd name="connsiteY325" fmla="*/ 281957 h 1184410"/>
              <a:gd name="connsiteX326" fmla="*/ 180620 w 1255760"/>
              <a:gd name="connsiteY326" fmla="*/ 278329 h 1184410"/>
              <a:gd name="connsiteX327" fmla="*/ 177299 w 1255760"/>
              <a:gd name="connsiteY327" fmla="*/ 268227 h 1184410"/>
              <a:gd name="connsiteX328" fmla="*/ 180117 w 1255760"/>
              <a:gd name="connsiteY328" fmla="*/ 259633 h 1184410"/>
              <a:gd name="connsiteX329" fmla="*/ 188684 w 1255760"/>
              <a:gd name="connsiteY329" fmla="*/ 255670 h 1184410"/>
              <a:gd name="connsiteX330" fmla="*/ 259489 w 1255760"/>
              <a:gd name="connsiteY330" fmla="*/ 234908 h 1184410"/>
              <a:gd name="connsiteX331" fmla="*/ 259489 w 1255760"/>
              <a:gd name="connsiteY331" fmla="*/ 262870 h 1184410"/>
              <a:gd name="connsiteX332" fmla="*/ 240681 w 1255760"/>
              <a:gd name="connsiteY332" fmla="*/ 262870 h 1184410"/>
              <a:gd name="connsiteX333" fmla="*/ 188628 w 1255760"/>
              <a:gd name="connsiteY333" fmla="*/ 223411 h 1184410"/>
              <a:gd name="connsiteX334" fmla="*/ 195633 w 1255760"/>
              <a:gd name="connsiteY334" fmla="*/ 226063 h 1184410"/>
              <a:gd name="connsiteX335" fmla="*/ 198284 w 1255760"/>
              <a:gd name="connsiteY335" fmla="*/ 233123 h 1184410"/>
              <a:gd name="connsiteX336" fmla="*/ 195605 w 1255760"/>
              <a:gd name="connsiteY336" fmla="*/ 240462 h 1184410"/>
              <a:gd name="connsiteX337" fmla="*/ 188461 w 1255760"/>
              <a:gd name="connsiteY337" fmla="*/ 243113 h 1184410"/>
              <a:gd name="connsiteX338" fmla="*/ 181401 w 1255760"/>
              <a:gd name="connsiteY338" fmla="*/ 240490 h 1184410"/>
              <a:gd name="connsiteX339" fmla="*/ 178750 w 1255760"/>
              <a:gd name="connsiteY339" fmla="*/ 233178 h 1184410"/>
              <a:gd name="connsiteX340" fmla="*/ 181429 w 1255760"/>
              <a:gd name="connsiteY340" fmla="*/ 226090 h 1184410"/>
              <a:gd name="connsiteX341" fmla="*/ 188628 w 1255760"/>
              <a:gd name="connsiteY341" fmla="*/ 223411 h 1184410"/>
              <a:gd name="connsiteX342" fmla="*/ 261498 w 1255760"/>
              <a:gd name="connsiteY342" fmla="*/ 210966 h 1184410"/>
              <a:gd name="connsiteX343" fmla="*/ 226003 w 1255760"/>
              <a:gd name="connsiteY343" fmla="*/ 262925 h 1184410"/>
              <a:gd name="connsiteX344" fmla="*/ 226003 w 1255760"/>
              <a:gd name="connsiteY344" fmla="*/ 276655 h 1184410"/>
              <a:gd name="connsiteX345" fmla="*/ 259489 w 1255760"/>
              <a:gd name="connsiteY345" fmla="*/ 276655 h 1184410"/>
              <a:gd name="connsiteX346" fmla="*/ 259489 w 1255760"/>
              <a:gd name="connsiteY346" fmla="*/ 293119 h 1184410"/>
              <a:gd name="connsiteX347" fmla="*/ 274670 w 1255760"/>
              <a:gd name="connsiteY347" fmla="*/ 293119 h 1184410"/>
              <a:gd name="connsiteX348" fmla="*/ 274670 w 1255760"/>
              <a:gd name="connsiteY348" fmla="*/ 276655 h 1184410"/>
              <a:gd name="connsiteX349" fmla="*/ 284827 w 1255760"/>
              <a:gd name="connsiteY349" fmla="*/ 276655 h 1184410"/>
              <a:gd name="connsiteX350" fmla="*/ 284827 w 1255760"/>
              <a:gd name="connsiteY350" fmla="*/ 262870 h 1184410"/>
              <a:gd name="connsiteX351" fmla="*/ 274670 w 1255760"/>
              <a:gd name="connsiteY351" fmla="*/ 262870 h 1184410"/>
              <a:gd name="connsiteX352" fmla="*/ 274670 w 1255760"/>
              <a:gd name="connsiteY352" fmla="*/ 210966 h 1184410"/>
              <a:gd name="connsiteX353" fmla="*/ 188461 w 1255760"/>
              <a:gd name="connsiteY353" fmla="*/ 210966 h 1184410"/>
              <a:gd name="connsiteX354" fmla="*/ 170295 w 1255760"/>
              <a:gd name="connsiteY354" fmla="*/ 216937 h 1184410"/>
              <a:gd name="connsiteX355" fmla="*/ 163904 w 1255760"/>
              <a:gd name="connsiteY355" fmla="*/ 232062 h 1184410"/>
              <a:gd name="connsiteX356" fmla="*/ 166667 w 1255760"/>
              <a:gd name="connsiteY356" fmla="*/ 241913 h 1184410"/>
              <a:gd name="connsiteX357" fmla="*/ 175513 w 1255760"/>
              <a:gd name="connsiteY357" fmla="*/ 248973 h 1184410"/>
              <a:gd name="connsiteX358" fmla="*/ 165132 w 1255760"/>
              <a:gd name="connsiteY358" fmla="*/ 257540 h 1184410"/>
              <a:gd name="connsiteX359" fmla="*/ 161839 w 1255760"/>
              <a:gd name="connsiteY359" fmla="*/ 269734 h 1184410"/>
              <a:gd name="connsiteX360" fmla="*/ 170602 w 1255760"/>
              <a:gd name="connsiteY360" fmla="*/ 288710 h 1184410"/>
              <a:gd name="connsiteX361" fmla="*/ 189186 w 1255760"/>
              <a:gd name="connsiteY361" fmla="*/ 294570 h 1184410"/>
              <a:gd name="connsiteX362" fmla="*/ 208413 w 1255760"/>
              <a:gd name="connsiteY362" fmla="*/ 287482 h 1184410"/>
              <a:gd name="connsiteX363" fmla="*/ 215641 w 1255760"/>
              <a:gd name="connsiteY363" fmla="*/ 269065 h 1184410"/>
              <a:gd name="connsiteX364" fmla="*/ 212097 w 1255760"/>
              <a:gd name="connsiteY364" fmla="*/ 256954 h 1184410"/>
              <a:gd name="connsiteX365" fmla="*/ 201744 w 1255760"/>
              <a:gd name="connsiteY365" fmla="*/ 248973 h 1184410"/>
              <a:gd name="connsiteX366" fmla="*/ 210060 w 1255760"/>
              <a:gd name="connsiteY366" fmla="*/ 242192 h 1184410"/>
              <a:gd name="connsiteX367" fmla="*/ 213018 w 1255760"/>
              <a:gd name="connsiteY367" fmla="*/ 232062 h 1184410"/>
              <a:gd name="connsiteX368" fmla="*/ 206571 w 1255760"/>
              <a:gd name="connsiteY368" fmla="*/ 216937 h 1184410"/>
              <a:gd name="connsiteX369" fmla="*/ 188461 w 1255760"/>
              <a:gd name="connsiteY369" fmla="*/ 210966 h 1184410"/>
              <a:gd name="connsiteX370" fmla="*/ 919514 w 1255760"/>
              <a:gd name="connsiteY370" fmla="*/ 194616 h 1184410"/>
              <a:gd name="connsiteX371" fmla="*/ 911477 w 1255760"/>
              <a:gd name="connsiteY371" fmla="*/ 237199 h 1184410"/>
              <a:gd name="connsiteX372" fmla="*/ 924202 w 1255760"/>
              <a:gd name="connsiteY372" fmla="*/ 239041 h 1184410"/>
              <a:gd name="connsiteX373" fmla="*/ 936313 w 1255760"/>
              <a:gd name="connsiteY373" fmla="*/ 233069 h 1184410"/>
              <a:gd name="connsiteX374" fmla="*/ 945103 w 1255760"/>
              <a:gd name="connsiteY374" fmla="*/ 236837 h 1184410"/>
              <a:gd name="connsiteX375" fmla="*/ 948480 w 1255760"/>
              <a:gd name="connsiteY375" fmla="*/ 248138 h 1184410"/>
              <a:gd name="connsiteX376" fmla="*/ 945075 w 1255760"/>
              <a:gd name="connsiteY376" fmla="*/ 260165 h 1184410"/>
              <a:gd name="connsiteX377" fmla="*/ 936760 w 1255760"/>
              <a:gd name="connsiteY377" fmla="*/ 264156 h 1184410"/>
              <a:gd name="connsiteX378" fmla="*/ 929169 w 1255760"/>
              <a:gd name="connsiteY378" fmla="*/ 261058 h 1184410"/>
              <a:gd name="connsiteX379" fmla="*/ 925207 w 1255760"/>
              <a:gd name="connsiteY379" fmla="*/ 252659 h 1184410"/>
              <a:gd name="connsiteX380" fmla="*/ 909580 w 1255760"/>
              <a:gd name="connsiteY380" fmla="*/ 254277 h 1184410"/>
              <a:gd name="connsiteX381" fmla="*/ 918119 w 1255760"/>
              <a:gd name="connsiteY381" fmla="*/ 270630 h 1184410"/>
              <a:gd name="connsiteX382" fmla="*/ 936592 w 1255760"/>
              <a:gd name="connsiteY382" fmla="*/ 276713 h 1184410"/>
              <a:gd name="connsiteX383" fmla="*/ 958749 w 1255760"/>
              <a:gd name="connsiteY383" fmla="*/ 265886 h 1184410"/>
              <a:gd name="connsiteX384" fmla="*/ 964609 w 1255760"/>
              <a:gd name="connsiteY384" fmla="*/ 247859 h 1184410"/>
              <a:gd name="connsiteX385" fmla="*/ 957354 w 1255760"/>
              <a:gd name="connsiteY385" fmla="*/ 228158 h 1184410"/>
              <a:gd name="connsiteX386" fmla="*/ 939662 w 1255760"/>
              <a:gd name="connsiteY386" fmla="*/ 220568 h 1184410"/>
              <a:gd name="connsiteX387" fmla="*/ 928946 w 1255760"/>
              <a:gd name="connsiteY387" fmla="*/ 223191 h 1184410"/>
              <a:gd name="connsiteX388" fmla="*/ 931402 w 1255760"/>
              <a:gd name="connsiteY388" fmla="*/ 209294 h 1184410"/>
              <a:gd name="connsiteX389" fmla="*/ 960981 w 1255760"/>
              <a:gd name="connsiteY389" fmla="*/ 209294 h 1184410"/>
              <a:gd name="connsiteX390" fmla="*/ 960981 w 1255760"/>
              <a:gd name="connsiteY390" fmla="*/ 194616 h 1184410"/>
              <a:gd name="connsiteX391" fmla="*/ 1001872 w 1255760"/>
              <a:gd name="connsiteY391" fmla="*/ 193165 h 1184410"/>
              <a:gd name="connsiteX392" fmla="*/ 989677 w 1255760"/>
              <a:gd name="connsiteY392" fmla="*/ 195704 h 1184410"/>
              <a:gd name="connsiteX393" fmla="*/ 981194 w 1255760"/>
              <a:gd name="connsiteY393" fmla="*/ 202680 h 1184410"/>
              <a:gd name="connsiteX394" fmla="*/ 976645 w 1255760"/>
              <a:gd name="connsiteY394" fmla="*/ 214540 h 1184410"/>
              <a:gd name="connsiteX395" fmla="*/ 991100 w 1255760"/>
              <a:gd name="connsiteY395" fmla="*/ 216996 h 1184410"/>
              <a:gd name="connsiteX396" fmla="*/ 994561 w 1255760"/>
              <a:gd name="connsiteY396" fmla="*/ 208848 h 1184410"/>
              <a:gd name="connsiteX397" fmla="*/ 1001425 w 1255760"/>
              <a:gd name="connsiteY397" fmla="*/ 206057 h 1184410"/>
              <a:gd name="connsiteX398" fmla="*/ 1007955 w 1255760"/>
              <a:gd name="connsiteY398" fmla="*/ 208513 h 1184410"/>
              <a:gd name="connsiteX399" fmla="*/ 1010411 w 1255760"/>
              <a:gd name="connsiteY399" fmla="*/ 215098 h 1184410"/>
              <a:gd name="connsiteX400" fmla="*/ 1007062 w 1255760"/>
              <a:gd name="connsiteY400" fmla="*/ 222884 h 1184410"/>
              <a:gd name="connsiteX401" fmla="*/ 997351 w 1255760"/>
              <a:gd name="connsiteY401" fmla="*/ 225646 h 1184410"/>
              <a:gd name="connsiteX402" fmla="*/ 995621 w 1255760"/>
              <a:gd name="connsiteY402" fmla="*/ 238427 h 1184410"/>
              <a:gd name="connsiteX403" fmla="*/ 1002821 w 1255760"/>
              <a:gd name="connsiteY403" fmla="*/ 237255 h 1184410"/>
              <a:gd name="connsiteX404" fmla="*/ 1010578 w 1255760"/>
              <a:gd name="connsiteY404" fmla="*/ 240715 h 1184410"/>
              <a:gd name="connsiteX405" fmla="*/ 1013759 w 1255760"/>
              <a:gd name="connsiteY405" fmla="*/ 250092 h 1184410"/>
              <a:gd name="connsiteX406" fmla="*/ 1010439 w 1255760"/>
              <a:gd name="connsiteY406" fmla="*/ 260026 h 1184410"/>
              <a:gd name="connsiteX407" fmla="*/ 1002263 w 1255760"/>
              <a:gd name="connsiteY407" fmla="*/ 263709 h 1184410"/>
              <a:gd name="connsiteX408" fmla="*/ 994561 w 1255760"/>
              <a:gd name="connsiteY408" fmla="*/ 260640 h 1184410"/>
              <a:gd name="connsiteX409" fmla="*/ 990654 w 1255760"/>
              <a:gd name="connsiteY409" fmla="*/ 251766 h 1184410"/>
              <a:gd name="connsiteX410" fmla="*/ 975473 w 1255760"/>
              <a:gd name="connsiteY410" fmla="*/ 253608 h 1184410"/>
              <a:gd name="connsiteX411" fmla="*/ 983957 w 1255760"/>
              <a:gd name="connsiteY411" fmla="*/ 270323 h 1184410"/>
              <a:gd name="connsiteX412" fmla="*/ 1002374 w 1255760"/>
              <a:gd name="connsiteY412" fmla="*/ 276713 h 1184410"/>
              <a:gd name="connsiteX413" fmla="*/ 1021964 w 1255760"/>
              <a:gd name="connsiteY413" fmla="*/ 269123 h 1184410"/>
              <a:gd name="connsiteX414" fmla="*/ 1029833 w 1255760"/>
              <a:gd name="connsiteY414" fmla="*/ 250761 h 1184410"/>
              <a:gd name="connsiteX415" fmla="*/ 1025619 w 1255760"/>
              <a:gd name="connsiteY415" fmla="*/ 238092 h 1184410"/>
              <a:gd name="connsiteX416" fmla="*/ 1014373 w 1255760"/>
              <a:gd name="connsiteY416" fmla="*/ 231339 h 1184410"/>
              <a:gd name="connsiteX417" fmla="*/ 1026149 w 1255760"/>
              <a:gd name="connsiteY417" fmla="*/ 214150 h 1184410"/>
              <a:gd name="connsiteX418" fmla="*/ 1020401 w 1255760"/>
              <a:gd name="connsiteY418" fmla="*/ 200532 h 1184410"/>
              <a:gd name="connsiteX419" fmla="*/ 1001872 w 1255760"/>
              <a:gd name="connsiteY419" fmla="*/ 193165 h 1184410"/>
              <a:gd name="connsiteX420" fmla="*/ 620416 w 1255760"/>
              <a:gd name="connsiteY420" fmla="*/ 127892 h 1184410"/>
              <a:gd name="connsiteX421" fmla="*/ 628230 w 1255760"/>
              <a:gd name="connsiteY421" fmla="*/ 131603 h 1184410"/>
              <a:gd name="connsiteX422" fmla="*/ 631355 w 1255760"/>
              <a:gd name="connsiteY422" fmla="*/ 143296 h 1184410"/>
              <a:gd name="connsiteX423" fmla="*/ 628453 w 1255760"/>
              <a:gd name="connsiteY423" fmla="*/ 154458 h 1184410"/>
              <a:gd name="connsiteX424" fmla="*/ 621198 w 1255760"/>
              <a:gd name="connsiteY424" fmla="*/ 157862 h 1184410"/>
              <a:gd name="connsiteX425" fmla="*/ 613161 w 1255760"/>
              <a:gd name="connsiteY425" fmla="*/ 153704 h 1184410"/>
              <a:gd name="connsiteX426" fmla="*/ 609645 w 1255760"/>
              <a:gd name="connsiteY426" fmla="*/ 141900 h 1184410"/>
              <a:gd name="connsiteX427" fmla="*/ 612770 w 1255760"/>
              <a:gd name="connsiteY427" fmla="*/ 131436 h 1184410"/>
              <a:gd name="connsiteX428" fmla="*/ 620416 w 1255760"/>
              <a:gd name="connsiteY428" fmla="*/ 127892 h 1184410"/>
              <a:gd name="connsiteX429" fmla="*/ 556141 w 1255760"/>
              <a:gd name="connsiteY429" fmla="*/ 111260 h 1184410"/>
              <a:gd name="connsiteX430" fmla="*/ 556141 w 1255760"/>
              <a:gd name="connsiteY430" fmla="*/ 139222 h 1184410"/>
              <a:gd name="connsiteX431" fmla="*/ 537333 w 1255760"/>
              <a:gd name="connsiteY431" fmla="*/ 139222 h 1184410"/>
              <a:gd name="connsiteX432" fmla="*/ 242884 w 1255760"/>
              <a:gd name="connsiteY432" fmla="*/ 94990 h 1184410"/>
              <a:gd name="connsiteX433" fmla="*/ 416625 w 1255760"/>
              <a:gd name="connsiteY433" fmla="*/ 253599 h 1184410"/>
              <a:gd name="connsiteX434" fmla="*/ 242884 w 1255760"/>
              <a:gd name="connsiteY434" fmla="*/ 412209 h 1184410"/>
              <a:gd name="connsiteX435" fmla="*/ 69142 w 1255760"/>
              <a:gd name="connsiteY435" fmla="*/ 253599 h 1184410"/>
              <a:gd name="connsiteX436" fmla="*/ 242884 w 1255760"/>
              <a:gd name="connsiteY436" fmla="*/ 94990 h 1184410"/>
              <a:gd name="connsiteX437" fmla="*/ 972809 w 1255760"/>
              <a:gd name="connsiteY437" fmla="*/ 88843 h 1184410"/>
              <a:gd name="connsiteX438" fmla="*/ 1146551 w 1255760"/>
              <a:gd name="connsiteY438" fmla="*/ 247452 h 1184410"/>
              <a:gd name="connsiteX439" fmla="*/ 972809 w 1255760"/>
              <a:gd name="connsiteY439" fmla="*/ 406061 h 1184410"/>
              <a:gd name="connsiteX440" fmla="*/ 799067 w 1255760"/>
              <a:gd name="connsiteY440" fmla="*/ 247452 h 1184410"/>
              <a:gd name="connsiteX441" fmla="*/ 972809 w 1255760"/>
              <a:gd name="connsiteY441" fmla="*/ 88843 h 1184410"/>
              <a:gd name="connsiteX442" fmla="*/ 621979 w 1255760"/>
              <a:gd name="connsiteY442" fmla="*/ 87318 h 1184410"/>
              <a:gd name="connsiteX443" fmla="*/ 600380 w 1255760"/>
              <a:gd name="connsiteY443" fmla="*/ 97252 h 1184410"/>
              <a:gd name="connsiteX444" fmla="*/ 592065 w 1255760"/>
              <a:gd name="connsiteY444" fmla="*/ 129678 h 1184410"/>
              <a:gd name="connsiteX445" fmla="*/ 600045 w 1255760"/>
              <a:gd name="connsiteY445" fmla="*/ 161239 h 1184410"/>
              <a:gd name="connsiteX446" fmla="*/ 620416 w 1255760"/>
              <a:gd name="connsiteY446" fmla="*/ 170866 h 1184410"/>
              <a:gd name="connsiteX447" fmla="*/ 639336 w 1255760"/>
              <a:gd name="connsiteY447" fmla="*/ 163276 h 1184410"/>
              <a:gd name="connsiteX448" fmla="*/ 646703 w 1255760"/>
              <a:gd name="connsiteY448" fmla="*/ 143128 h 1184410"/>
              <a:gd name="connsiteX449" fmla="*/ 639699 w 1255760"/>
              <a:gd name="connsiteY449" fmla="*/ 123818 h 1184410"/>
              <a:gd name="connsiteX450" fmla="*/ 622872 w 1255760"/>
              <a:gd name="connsiteY450" fmla="*/ 116339 h 1184410"/>
              <a:gd name="connsiteX451" fmla="*/ 608305 w 1255760"/>
              <a:gd name="connsiteY451" fmla="*/ 123260 h 1184410"/>
              <a:gd name="connsiteX452" fmla="*/ 612631 w 1255760"/>
              <a:gd name="connsiteY452" fmla="*/ 104675 h 1184410"/>
              <a:gd name="connsiteX453" fmla="*/ 621030 w 1255760"/>
              <a:gd name="connsiteY453" fmla="*/ 100210 h 1184410"/>
              <a:gd name="connsiteX454" fmla="*/ 627114 w 1255760"/>
              <a:gd name="connsiteY454" fmla="*/ 102442 h 1184410"/>
              <a:gd name="connsiteX455" fmla="*/ 630016 w 1255760"/>
              <a:gd name="connsiteY455" fmla="*/ 109363 h 1184410"/>
              <a:gd name="connsiteX456" fmla="*/ 645196 w 1255760"/>
              <a:gd name="connsiteY456" fmla="*/ 107689 h 1184410"/>
              <a:gd name="connsiteX457" fmla="*/ 637411 w 1255760"/>
              <a:gd name="connsiteY457" fmla="*/ 92536 h 1184410"/>
              <a:gd name="connsiteX458" fmla="*/ 621979 w 1255760"/>
              <a:gd name="connsiteY458" fmla="*/ 87318 h 1184410"/>
              <a:gd name="connsiteX459" fmla="*/ 558150 w 1255760"/>
              <a:gd name="connsiteY459" fmla="*/ 87318 h 1184410"/>
              <a:gd name="connsiteX460" fmla="*/ 522655 w 1255760"/>
              <a:gd name="connsiteY460" fmla="*/ 139277 h 1184410"/>
              <a:gd name="connsiteX461" fmla="*/ 522655 w 1255760"/>
              <a:gd name="connsiteY461" fmla="*/ 153007 h 1184410"/>
              <a:gd name="connsiteX462" fmla="*/ 556141 w 1255760"/>
              <a:gd name="connsiteY462" fmla="*/ 153007 h 1184410"/>
              <a:gd name="connsiteX463" fmla="*/ 556141 w 1255760"/>
              <a:gd name="connsiteY463" fmla="*/ 169471 h 1184410"/>
              <a:gd name="connsiteX464" fmla="*/ 571322 w 1255760"/>
              <a:gd name="connsiteY464" fmla="*/ 169471 h 1184410"/>
              <a:gd name="connsiteX465" fmla="*/ 571322 w 1255760"/>
              <a:gd name="connsiteY465" fmla="*/ 153007 h 1184410"/>
              <a:gd name="connsiteX466" fmla="*/ 581479 w 1255760"/>
              <a:gd name="connsiteY466" fmla="*/ 153007 h 1184410"/>
              <a:gd name="connsiteX467" fmla="*/ 581479 w 1255760"/>
              <a:gd name="connsiteY467" fmla="*/ 139222 h 1184410"/>
              <a:gd name="connsiteX468" fmla="*/ 571322 w 1255760"/>
              <a:gd name="connsiteY468" fmla="*/ 139222 h 1184410"/>
              <a:gd name="connsiteX469" fmla="*/ 571322 w 1255760"/>
              <a:gd name="connsiteY469" fmla="*/ 87318 h 1184410"/>
              <a:gd name="connsiteX470" fmla="*/ 593544 w 1255760"/>
              <a:gd name="connsiteY470" fmla="*/ 0 h 1184410"/>
              <a:gd name="connsiteX471" fmla="*/ 767286 w 1255760"/>
              <a:gd name="connsiteY471" fmla="*/ 158609 h 1184410"/>
              <a:gd name="connsiteX472" fmla="*/ 593544 w 1255760"/>
              <a:gd name="connsiteY472" fmla="*/ 317218 h 1184410"/>
              <a:gd name="connsiteX473" fmla="*/ 419802 w 1255760"/>
              <a:gd name="connsiteY473" fmla="*/ 158609 h 1184410"/>
              <a:gd name="connsiteX474" fmla="*/ 593544 w 1255760"/>
              <a:gd name="connsiteY474" fmla="*/ 0 h 118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Lst>
            <a:rect l="l" t="t" r="r" b="b"/>
            <a:pathLst>
              <a:path w="1255760" h="1184410">
                <a:moveTo>
                  <a:pt x="699765" y="1012379"/>
                </a:moveTo>
                <a:lnTo>
                  <a:pt x="699765" y="1040340"/>
                </a:lnTo>
                <a:lnTo>
                  <a:pt x="680957" y="1040340"/>
                </a:lnTo>
                <a:close/>
                <a:moveTo>
                  <a:pt x="701774" y="988436"/>
                </a:moveTo>
                <a:lnTo>
                  <a:pt x="666279" y="1040396"/>
                </a:lnTo>
                <a:lnTo>
                  <a:pt x="666279" y="1054125"/>
                </a:lnTo>
                <a:lnTo>
                  <a:pt x="699765" y="1054125"/>
                </a:lnTo>
                <a:lnTo>
                  <a:pt x="699765" y="1070589"/>
                </a:lnTo>
                <a:lnTo>
                  <a:pt x="714946" y="1070589"/>
                </a:lnTo>
                <a:lnTo>
                  <a:pt x="714946" y="1054125"/>
                </a:lnTo>
                <a:lnTo>
                  <a:pt x="725103" y="1054125"/>
                </a:lnTo>
                <a:lnTo>
                  <a:pt x="725103" y="1040340"/>
                </a:lnTo>
                <a:lnTo>
                  <a:pt x="714946" y="1040340"/>
                </a:lnTo>
                <a:lnTo>
                  <a:pt x="714946" y="988436"/>
                </a:lnTo>
                <a:close/>
                <a:moveTo>
                  <a:pt x="629742" y="988436"/>
                </a:moveTo>
                <a:cubicBezTo>
                  <a:pt x="627956" y="993422"/>
                  <a:pt x="624663" y="997784"/>
                  <a:pt x="619863" y="1001524"/>
                </a:cubicBezTo>
                <a:cubicBezTo>
                  <a:pt x="615063" y="1005263"/>
                  <a:pt x="610617" y="1007802"/>
                  <a:pt x="606524" y="1009142"/>
                </a:cubicBezTo>
                <a:lnTo>
                  <a:pt x="606524" y="1023374"/>
                </a:lnTo>
                <a:cubicBezTo>
                  <a:pt x="614301" y="1020806"/>
                  <a:pt x="621054" y="1016844"/>
                  <a:pt x="626784" y="1011486"/>
                </a:cubicBezTo>
                <a:lnTo>
                  <a:pt x="626784" y="1070589"/>
                </a:lnTo>
                <a:lnTo>
                  <a:pt x="642466" y="1070589"/>
                </a:lnTo>
                <a:lnTo>
                  <a:pt x="642466" y="988436"/>
                </a:lnTo>
                <a:close/>
                <a:moveTo>
                  <a:pt x="563067" y="988436"/>
                </a:moveTo>
                <a:cubicBezTo>
                  <a:pt x="561281" y="993422"/>
                  <a:pt x="557988" y="997784"/>
                  <a:pt x="553188" y="1001524"/>
                </a:cubicBezTo>
                <a:cubicBezTo>
                  <a:pt x="548388" y="1005263"/>
                  <a:pt x="543942" y="1007802"/>
                  <a:pt x="539849" y="1009142"/>
                </a:cubicBezTo>
                <a:lnTo>
                  <a:pt x="539849" y="1023374"/>
                </a:lnTo>
                <a:cubicBezTo>
                  <a:pt x="547626" y="1020806"/>
                  <a:pt x="554379" y="1016844"/>
                  <a:pt x="560109" y="1011486"/>
                </a:cubicBezTo>
                <a:lnTo>
                  <a:pt x="560109" y="1070589"/>
                </a:lnTo>
                <a:lnTo>
                  <a:pt x="575791" y="1070589"/>
                </a:lnTo>
                <a:lnTo>
                  <a:pt x="575791" y="988436"/>
                </a:lnTo>
                <a:close/>
                <a:moveTo>
                  <a:pt x="257089" y="946879"/>
                </a:moveTo>
                <a:cubicBezTo>
                  <a:pt x="260215" y="946879"/>
                  <a:pt x="262819" y="948117"/>
                  <a:pt x="264903" y="950591"/>
                </a:cubicBezTo>
                <a:cubicBezTo>
                  <a:pt x="266986" y="953065"/>
                  <a:pt x="268028" y="956962"/>
                  <a:pt x="268028" y="962283"/>
                </a:cubicBezTo>
                <a:cubicBezTo>
                  <a:pt x="268028" y="967455"/>
                  <a:pt x="267061" y="971176"/>
                  <a:pt x="265126" y="973445"/>
                </a:cubicBezTo>
                <a:cubicBezTo>
                  <a:pt x="263191" y="975715"/>
                  <a:pt x="260773" y="976850"/>
                  <a:pt x="257871" y="976850"/>
                </a:cubicBezTo>
                <a:cubicBezTo>
                  <a:pt x="254857" y="976850"/>
                  <a:pt x="252178" y="975464"/>
                  <a:pt x="249834" y="972692"/>
                </a:cubicBezTo>
                <a:cubicBezTo>
                  <a:pt x="247490" y="969920"/>
                  <a:pt x="246318" y="965985"/>
                  <a:pt x="246318" y="960888"/>
                </a:cubicBezTo>
                <a:cubicBezTo>
                  <a:pt x="246318" y="956274"/>
                  <a:pt x="247360" y="952786"/>
                  <a:pt x="249443" y="950423"/>
                </a:cubicBezTo>
                <a:cubicBezTo>
                  <a:pt x="251527" y="948061"/>
                  <a:pt x="254076" y="946879"/>
                  <a:pt x="257089" y="946879"/>
                </a:cubicBezTo>
                <a:close/>
                <a:moveTo>
                  <a:pt x="322425" y="906305"/>
                </a:moveTo>
                <a:cubicBezTo>
                  <a:pt x="315058" y="906305"/>
                  <a:pt x="308919" y="908184"/>
                  <a:pt x="304007" y="911942"/>
                </a:cubicBezTo>
                <a:cubicBezTo>
                  <a:pt x="299096" y="915700"/>
                  <a:pt x="296175" y="921895"/>
                  <a:pt x="295245" y="930527"/>
                </a:cubicBezTo>
                <a:lnTo>
                  <a:pt x="310872" y="932090"/>
                </a:lnTo>
                <a:cubicBezTo>
                  <a:pt x="311170" y="927513"/>
                  <a:pt x="312286" y="924239"/>
                  <a:pt x="314221" y="922267"/>
                </a:cubicBezTo>
                <a:cubicBezTo>
                  <a:pt x="316156" y="920295"/>
                  <a:pt x="318760" y="919309"/>
                  <a:pt x="322034" y="919309"/>
                </a:cubicBezTo>
                <a:cubicBezTo>
                  <a:pt x="325346" y="919309"/>
                  <a:pt x="327941" y="920248"/>
                  <a:pt x="329820" y="922127"/>
                </a:cubicBezTo>
                <a:cubicBezTo>
                  <a:pt x="331699" y="924006"/>
                  <a:pt x="332638" y="926695"/>
                  <a:pt x="332638" y="930192"/>
                </a:cubicBezTo>
                <a:cubicBezTo>
                  <a:pt x="332638" y="933355"/>
                  <a:pt x="331559" y="936554"/>
                  <a:pt x="329401" y="939791"/>
                </a:cubicBezTo>
                <a:cubicBezTo>
                  <a:pt x="327801" y="942135"/>
                  <a:pt x="323467" y="946600"/>
                  <a:pt x="316397" y="953186"/>
                </a:cubicBezTo>
                <a:cubicBezTo>
                  <a:pt x="307617" y="961334"/>
                  <a:pt x="301738" y="967873"/>
                  <a:pt x="298761" y="972803"/>
                </a:cubicBezTo>
                <a:cubicBezTo>
                  <a:pt x="295785" y="977733"/>
                  <a:pt x="293999" y="982952"/>
                  <a:pt x="293403" y="988458"/>
                </a:cubicBezTo>
                <a:lnTo>
                  <a:pt x="348377" y="988458"/>
                </a:lnTo>
                <a:lnTo>
                  <a:pt x="348377" y="973892"/>
                </a:lnTo>
                <a:lnTo>
                  <a:pt x="317235" y="973892"/>
                </a:lnTo>
                <a:cubicBezTo>
                  <a:pt x="318053" y="972478"/>
                  <a:pt x="319123" y="971027"/>
                  <a:pt x="320444" y="969538"/>
                </a:cubicBezTo>
                <a:cubicBezTo>
                  <a:pt x="321764" y="968050"/>
                  <a:pt x="324899" y="965036"/>
                  <a:pt x="329848" y="960497"/>
                </a:cubicBezTo>
                <a:cubicBezTo>
                  <a:pt x="334796" y="955958"/>
                  <a:pt x="338219" y="952479"/>
                  <a:pt x="340117" y="950061"/>
                </a:cubicBezTo>
                <a:cubicBezTo>
                  <a:pt x="342982" y="946414"/>
                  <a:pt x="345075" y="942926"/>
                  <a:pt x="346396" y="939596"/>
                </a:cubicBezTo>
                <a:cubicBezTo>
                  <a:pt x="347716" y="936266"/>
                  <a:pt x="348377" y="932759"/>
                  <a:pt x="348377" y="929076"/>
                </a:cubicBezTo>
                <a:cubicBezTo>
                  <a:pt x="348377" y="922602"/>
                  <a:pt x="346070" y="917188"/>
                  <a:pt x="341456" y="912835"/>
                </a:cubicBezTo>
                <a:cubicBezTo>
                  <a:pt x="336843" y="908481"/>
                  <a:pt x="330499" y="906305"/>
                  <a:pt x="322425" y="906305"/>
                </a:cubicBezTo>
                <a:close/>
                <a:moveTo>
                  <a:pt x="258652" y="906305"/>
                </a:moveTo>
                <a:cubicBezTo>
                  <a:pt x="249797" y="906305"/>
                  <a:pt x="242597" y="909616"/>
                  <a:pt x="237053" y="916239"/>
                </a:cubicBezTo>
                <a:cubicBezTo>
                  <a:pt x="231510" y="922862"/>
                  <a:pt x="228738" y="933671"/>
                  <a:pt x="228738" y="948665"/>
                </a:cubicBezTo>
                <a:cubicBezTo>
                  <a:pt x="228738" y="963288"/>
                  <a:pt x="231398" y="973808"/>
                  <a:pt x="236718" y="980226"/>
                </a:cubicBezTo>
                <a:cubicBezTo>
                  <a:pt x="242039" y="986644"/>
                  <a:pt x="248829" y="989853"/>
                  <a:pt x="257089" y="989853"/>
                </a:cubicBezTo>
                <a:cubicBezTo>
                  <a:pt x="264791" y="989853"/>
                  <a:pt x="271098" y="987323"/>
                  <a:pt x="276009" y="982263"/>
                </a:cubicBezTo>
                <a:cubicBezTo>
                  <a:pt x="280920" y="977203"/>
                  <a:pt x="283376" y="970487"/>
                  <a:pt x="283376" y="962116"/>
                </a:cubicBezTo>
                <a:cubicBezTo>
                  <a:pt x="283376" y="954228"/>
                  <a:pt x="281041" y="947791"/>
                  <a:pt x="276372" y="942805"/>
                </a:cubicBezTo>
                <a:cubicBezTo>
                  <a:pt x="271702" y="937819"/>
                  <a:pt x="266093" y="935327"/>
                  <a:pt x="259545" y="935327"/>
                </a:cubicBezTo>
                <a:cubicBezTo>
                  <a:pt x="253741" y="935327"/>
                  <a:pt x="248885" y="937633"/>
                  <a:pt x="244978" y="942247"/>
                </a:cubicBezTo>
                <a:cubicBezTo>
                  <a:pt x="245574" y="932834"/>
                  <a:pt x="247016" y="926639"/>
                  <a:pt x="249304" y="923662"/>
                </a:cubicBezTo>
                <a:cubicBezTo>
                  <a:pt x="251592" y="920686"/>
                  <a:pt x="254392" y="919197"/>
                  <a:pt x="257703" y="919197"/>
                </a:cubicBezTo>
                <a:cubicBezTo>
                  <a:pt x="260196" y="919197"/>
                  <a:pt x="262224" y="919941"/>
                  <a:pt x="263787" y="921430"/>
                </a:cubicBezTo>
                <a:cubicBezTo>
                  <a:pt x="265349" y="922918"/>
                  <a:pt x="266317" y="925225"/>
                  <a:pt x="266689" y="928350"/>
                </a:cubicBezTo>
                <a:lnTo>
                  <a:pt x="281869" y="926676"/>
                </a:lnTo>
                <a:cubicBezTo>
                  <a:pt x="280753" y="920053"/>
                  <a:pt x="278158" y="915002"/>
                  <a:pt x="274084" y="911523"/>
                </a:cubicBezTo>
                <a:cubicBezTo>
                  <a:pt x="270009" y="908044"/>
                  <a:pt x="264866" y="906305"/>
                  <a:pt x="258652" y="906305"/>
                </a:cubicBezTo>
                <a:close/>
                <a:moveTo>
                  <a:pt x="189466" y="906305"/>
                </a:moveTo>
                <a:cubicBezTo>
                  <a:pt x="187680" y="911291"/>
                  <a:pt x="184387" y="915653"/>
                  <a:pt x="179587" y="919393"/>
                </a:cubicBezTo>
                <a:cubicBezTo>
                  <a:pt x="174787" y="923132"/>
                  <a:pt x="170341" y="925671"/>
                  <a:pt x="166248" y="927011"/>
                </a:cubicBezTo>
                <a:lnTo>
                  <a:pt x="166248" y="941243"/>
                </a:lnTo>
                <a:cubicBezTo>
                  <a:pt x="174025" y="938675"/>
                  <a:pt x="180778" y="934713"/>
                  <a:pt x="186508" y="929355"/>
                </a:cubicBezTo>
                <a:lnTo>
                  <a:pt x="186508" y="988458"/>
                </a:lnTo>
                <a:lnTo>
                  <a:pt x="202190" y="988458"/>
                </a:lnTo>
                <a:lnTo>
                  <a:pt x="202190" y="906305"/>
                </a:lnTo>
                <a:close/>
                <a:moveTo>
                  <a:pt x="633662" y="876521"/>
                </a:moveTo>
                <a:cubicBezTo>
                  <a:pt x="727727" y="876521"/>
                  <a:pt x="803980" y="945444"/>
                  <a:pt x="803980" y="1030466"/>
                </a:cubicBezTo>
                <a:cubicBezTo>
                  <a:pt x="803980" y="1115487"/>
                  <a:pt x="727727" y="1184410"/>
                  <a:pt x="633662" y="1184410"/>
                </a:cubicBezTo>
                <a:cubicBezTo>
                  <a:pt x="539598" y="1184410"/>
                  <a:pt x="463344" y="1115487"/>
                  <a:pt x="463344" y="1030466"/>
                </a:cubicBezTo>
                <a:cubicBezTo>
                  <a:pt x="463344" y="945444"/>
                  <a:pt x="539598" y="876521"/>
                  <a:pt x="633662" y="876521"/>
                </a:cubicBezTo>
                <a:close/>
                <a:moveTo>
                  <a:pt x="1074020" y="863744"/>
                </a:moveTo>
                <a:cubicBezTo>
                  <a:pt x="1072234" y="868729"/>
                  <a:pt x="1068941" y="873092"/>
                  <a:pt x="1064141" y="876831"/>
                </a:cubicBezTo>
                <a:cubicBezTo>
                  <a:pt x="1059341" y="880571"/>
                  <a:pt x="1054895" y="883110"/>
                  <a:pt x="1050802" y="884449"/>
                </a:cubicBezTo>
                <a:lnTo>
                  <a:pt x="1050802" y="898681"/>
                </a:lnTo>
                <a:cubicBezTo>
                  <a:pt x="1058579" y="896114"/>
                  <a:pt x="1065332" y="892151"/>
                  <a:pt x="1071062" y="886793"/>
                </a:cubicBezTo>
                <a:lnTo>
                  <a:pt x="1071062" y="945897"/>
                </a:lnTo>
                <a:lnTo>
                  <a:pt x="1086744" y="945897"/>
                </a:lnTo>
                <a:lnTo>
                  <a:pt x="1086744" y="863744"/>
                </a:lnTo>
                <a:close/>
                <a:moveTo>
                  <a:pt x="1006954" y="863744"/>
                </a:moveTo>
                <a:cubicBezTo>
                  <a:pt x="999587" y="863744"/>
                  <a:pt x="993448" y="865623"/>
                  <a:pt x="988536" y="869380"/>
                </a:cubicBezTo>
                <a:cubicBezTo>
                  <a:pt x="983625" y="873138"/>
                  <a:pt x="980704" y="879333"/>
                  <a:pt x="979774" y="887965"/>
                </a:cubicBezTo>
                <a:lnTo>
                  <a:pt x="995401" y="889528"/>
                </a:lnTo>
                <a:cubicBezTo>
                  <a:pt x="995699" y="884952"/>
                  <a:pt x="996815" y="881677"/>
                  <a:pt x="998750" y="879705"/>
                </a:cubicBezTo>
                <a:cubicBezTo>
                  <a:pt x="1000684" y="877733"/>
                  <a:pt x="1003289" y="876747"/>
                  <a:pt x="1006563" y="876747"/>
                </a:cubicBezTo>
                <a:cubicBezTo>
                  <a:pt x="1009875" y="876747"/>
                  <a:pt x="1012470" y="877687"/>
                  <a:pt x="1014349" y="879566"/>
                </a:cubicBezTo>
                <a:cubicBezTo>
                  <a:pt x="1016228" y="881445"/>
                  <a:pt x="1017167" y="884133"/>
                  <a:pt x="1017167" y="887631"/>
                </a:cubicBezTo>
                <a:cubicBezTo>
                  <a:pt x="1017167" y="890793"/>
                  <a:pt x="1016088" y="893993"/>
                  <a:pt x="1013930" y="897230"/>
                </a:cubicBezTo>
                <a:cubicBezTo>
                  <a:pt x="1012330" y="899574"/>
                  <a:pt x="1007996" y="904039"/>
                  <a:pt x="1000926" y="910625"/>
                </a:cubicBezTo>
                <a:cubicBezTo>
                  <a:pt x="992145" y="918773"/>
                  <a:pt x="986267" y="925312"/>
                  <a:pt x="983290" y="930242"/>
                </a:cubicBezTo>
                <a:cubicBezTo>
                  <a:pt x="980314" y="935172"/>
                  <a:pt x="978528" y="940391"/>
                  <a:pt x="977932" y="945897"/>
                </a:cubicBezTo>
                <a:lnTo>
                  <a:pt x="1032906" y="945897"/>
                </a:lnTo>
                <a:lnTo>
                  <a:pt x="1032906" y="931331"/>
                </a:lnTo>
                <a:lnTo>
                  <a:pt x="1001763" y="931331"/>
                </a:lnTo>
                <a:cubicBezTo>
                  <a:pt x="1002582" y="929917"/>
                  <a:pt x="1003652" y="928466"/>
                  <a:pt x="1004973" y="926977"/>
                </a:cubicBezTo>
                <a:cubicBezTo>
                  <a:pt x="1006293" y="925489"/>
                  <a:pt x="1009428" y="922475"/>
                  <a:pt x="1014377" y="917936"/>
                </a:cubicBezTo>
                <a:cubicBezTo>
                  <a:pt x="1019325" y="913397"/>
                  <a:pt x="1022748" y="909918"/>
                  <a:pt x="1024646" y="907499"/>
                </a:cubicBezTo>
                <a:cubicBezTo>
                  <a:pt x="1027511" y="903853"/>
                  <a:pt x="1029604" y="900365"/>
                  <a:pt x="1030924" y="897035"/>
                </a:cubicBezTo>
                <a:cubicBezTo>
                  <a:pt x="1032245" y="893705"/>
                  <a:pt x="1032906" y="890198"/>
                  <a:pt x="1032906" y="886514"/>
                </a:cubicBezTo>
                <a:cubicBezTo>
                  <a:pt x="1032906" y="880040"/>
                  <a:pt x="1030599" y="874627"/>
                  <a:pt x="1025985" y="870273"/>
                </a:cubicBezTo>
                <a:cubicBezTo>
                  <a:pt x="1021372" y="865920"/>
                  <a:pt x="1015028" y="863744"/>
                  <a:pt x="1006954" y="863744"/>
                </a:cubicBezTo>
                <a:close/>
                <a:moveTo>
                  <a:pt x="940279" y="863744"/>
                </a:moveTo>
                <a:cubicBezTo>
                  <a:pt x="932912" y="863744"/>
                  <a:pt x="926773" y="865623"/>
                  <a:pt x="921861" y="869380"/>
                </a:cubicBezTo>
                <a:cubicBezTo>
                  <a:pt x="916950" y="873138"/>
                  <a:pt x="914029" y="879333"/>
                  <a:pt x="913099" y="887965"/>
                </a:cubicBezTo>
                <a:lnTo>
                  <a:pt x="928726" y="889528"/>
                </a:lnTo>
                <a:cubicBezTo>
                  <a:pt x="929024" y="884952"/>
                  <a:pt x="930140" y="881677"/>
                  <a:pt x="932075" y="879705"/>
                </a:cubicBezTo>
                <a:cubicBezTo>
                  <a:pt x="934009" y="877733"/>
                  <a:pt x="936614" y="876747"/>
                  <a:pt x="939888" y="876747"/>
                </a:cubicBezTo>
                <a:cubicBezTo>
                  <a:pt x="943200" y="876747"/>
                  <a:pt x="945795" y="877687"/>
                  <a:pt x="947674" y="879566"/>
                </a:cubicBezTo>
                <a:cubicBezTo>
                  <a:pt x="949553" y="881445"/>
                  <a:pt x="950492" y="884133"/>
                  <a:pt x="950492" y="887631"/>
                </a:cubicBezTo>
                <a:cubicBezTo>
                  <a:pt x="950492" y="890793"/>
                  <a:pt x="949413" y="893993"/>
                  <a:pt x="947255" y="897230"/>
                </a:cubicBezTo>
                <a:cubicBezTo>
                  <a:pt x="945655" y="899574"/>
                  <a:pt x="941321" y="904039"/>
                  <a:pt x="934251" y="910625"/>
                </a:cubicBezTo>
                <a:cubicBezTo>
                  <a:pt x="925470" y="918773"/>
                  <a:pt x="919592" y="925312"/>
                  <a:pt x="916615" y="930242"/>
                </a:cubicBezTo>
                <a:cubicBezTo>
                  <a:pt x="913639" y="935172"/>
                  <a:pt x="911853" y="940391"/>
                  <a:pt x="911257" y="945897"/>
                </a:cubicBezTo>
                <a:lnTo>
                  <a:pt x="966231" y="945897"/>
                </a:lnTo>
                <a:lnTo>
                  <a:pt x="966231" y="931331"/>
                </a:lnTo>
                <a:lnTo>
                  <a:pt x="935088" y="931331"/>
                </a:lnTo>
                <a:cubicBezTo>
                  <a:pt x="935907" y="929917"/>
                  <a:pt x="936977" y="928466"/>
                  <a:pt x="938298" y="926977"/>
                </a:cubicBezTo>
                <a:cubicBezTo>
                  <a:pt x="939618" y="925489"/>
                  <a:pt x="942753" y="922475"/>
                  <a:pt x="947702" y="917936"/>
                </a:cubicBezTo>
                <a:cubicBezTo>
                  <a:pt x="952650" y="913397"/>
                  <a:pt x="956073" y="909918"/>
                  <a:pt x="957971" y="907499"/>
                </a:cubicBezTo>
                <a:cubicBezTo>
                  <a:pt x="960836" y="903853"/>
                  <a:pt x="962929" y="900365"/>
                  <a:pt x="964249" y="897035"/>
                </a:cubicBezTo>
                <a:cubicBezTo>
                  <a:pt x="965570" y="893705"/>
                  <a:pt x="966231" y="890198"/>
                  <a:pt x="966231" y="886514"/>
                </a:cubicBezTo>
                <a:cubicBezTo>
                  <a:pt x="966231" y="880040"/>
                  <a:pt x="963924" y="874627"/>
                  <a:pt x="959310" y="870273"/>
                </a:cubicBezTo>
                <a:cubicBezTo>
                  <a:pt x="954697" y="865920"/>
                  <a:pt x="948353" y="863744"/>
                  <a:pt x="940279" y="863744"/>
                </a:cubicBezTo>
                <a:close/>
                <a:moveTo>
                  <a:pt x="248354" y="789803"/>
                </a:moveTo>
                <a:cubicBezTo>
                  <a:pt x="339651" y="789803"/>
                  <a:pt x="413663" y="860111"/>
                  <a:pt x="413663" y="946841"/>
                </a:cubicBezTo>
                <a:cubicBezTo>
                  <a:pt x="413663" y="1033572"/>
                  <a:pt x="339651" y="1103880"/>
                  <a:pt x="248354" y="1103880"/>
                </a:cubicBezTo>
                <a:cubicBezTo>
                  <a:pt x="157056" y="1103880"/>
                  <a:pt x="83044" y="1033572"/>
                  <a:pt x="83044" y="946841"/>
                </a:cubicBezTo>
                <a:cubicBezTo>
                  <a:pt x="83044" y="860111"/>
                  <a:pt x="157056" y="789803"/>
                  <a:pt x="248354" y="789803"/>
                </a:cubicBezTo>
                <a:close/>
                <a:moveTo>
                  <a:pt x="998209" y="758212"/>
                </a:moveTo>
                <a:cubicBezTo>
                  <a:pt x="1094164" y="758212"/>
                  <a:pt x="1171950" y="829224"/>
                  <a:pt x="1171950" y="916821"/>
                </a:cubicBezTo>
                <a:cubicBezTo>
                  <a:pt x="1171950" y="1004419"/>
                  <a:pt x="1094164" y="1075430"/>
                  <a:pt x="998209" y="1075430"/>
                </a:cubicBezTo>
                <a:cubicBezTo>
                  <a:pt x="902254" y="1075430"/>
                  <a:pt x="824467" y="1004419"/>
                  <a:pt x="824467" y="916821"/>
                </a:cubicBezTo>
                <a:cubicBezTo>
                  <a:pt x="824467" y="829224"/>
                  <a:pt x="902254" y="758212"/>
                  <a:pt x="998209" y="758212"/>
                </a:cubicBezTo>
                <a:close/>
                <a:moveTo>
                  <a:pt x="134798" y="605497"/>
                </a:moveTo>
                <a:cubicBezTo>
                  <a:pt x="137924" y="605497"/>
                  <a:pt x="140528" y="606734"/>
                  <a:pt x="142612" y="609208"/>
                </a:cubicBezTo>
                <a:cubicBezTo>
                  <a:pt x="144695" y="611683"/>
                  <a:pt x="145737" y="615580"/>
                  <a:pt x="145737" y="620901"/>
                </a:cubicBezTo>
                <a:cubicBezTo>
                  <a:pt x="145737" y="626072"/>
                  <a:pt x="144770" y="629793"/>
                  <a:pt x="142835" y="632063"/>
                </a:cubicBezTo>
                <a:cubicBezTo>
                  <a:pt x="140900" y="634332"/>
                  <a:pt x="138482" y="635467"/>
                  <a:pt x="135580" y="635467"/>
                </a:cubicBezTo>
                <a:cubicBezTo>
                  <a:pt x="132566" y="635467"/>
                  <a:pt x="129887" y="634081"/>
                  <a:pt x="127543" y="631309"/>
                </a:cubicBezTo>
                <a:cubicBezTo>
                  <a:pt x="125199" y="628537"/>
                  <a:pt x="124027" y="624603"/>
                  <a:pt x="124027" y="619505"/>
                </a:cubicBezTo>
                <a:cubicBezTo>
                  <a:pt x="124027" y="614892"/>
                  <a:pt x="125069" y="611404"/>
                  <a:pt x="127152" y="609041"/>
                </a:cubicBezTo>
                <a:cubicBezTo>
                  <a:pt x="129236" y="606678"/>
                  <a:pt x="131785" y="605497"/>
                  <a:pt x="134798" y="605497"/>
                </a:cubicBezTo>
                <a:close/>
                <a:moveTo>
                  <a:pt x="578087" y="581457"/>
                </a:moveTo>
                <a:cubicBezTo>
                  <a:pt x="582227" y="581457"/>
                  <a:pt x="585645" y="582910"/>
                  <a:pt x="588343" y="585817"/>
                </a:cubicBezTo>
                <a:cubicBezTo>
                  <a:pt x="591040" y="588724"/>
                  <a:pt x="592389" y="592572"/>
                  <a:pt x="592389" y="597363"/>
                </a:cubicBezTo>
                <a:cubicBezTo>
                  <a:pt x="592389" y="602851"/>
                  <a:pt x="591063" y="607048"/>
                  <a:pt x="588412" y="609955"/>
                </a:cubicBezTo>
                <a:cubicBezTo>
                  <a:pt x="585761" y="612862"/>
                  <a:pt x="582413" y="614315"/>
                  <a:pt x="578367" y="614315"/>
                </a:cubicBezTo>
                <a:cubicBezTo>
                  <a:pt x="574227" y="614315"/>
                  <a:pt x="570774" y="612804"/>
                  <a:pt x="568007" y="609781"/>
                </a:cubicBezTo>
                <a:cubicBezTo>
                  <a:pt x="565239" y="606757"/>
                  <a:pt x="563856" y="602548"/>
                  <a:pt x="563856" y="597153"/>
                </a:cubicBezTo>
                <a:cubicBezTo>
                  <a:pt x="563856" y="593293"/>
                  <a:pt x="565030" y="589712"/>
                  <a:pt x="567379" y="586410"/>
                </a:cubicBezTo>
                <a:cubicBezTo>
                  <a:pt x="569728" y="583108"/>
                  <a:pt x="573297" y="581457"/>
                  <a:pt x="578087" y="581457"/>
                </a:cubicBezTo>
                <a:close/>
                <a:moveTo>
                  <a:pt x="199632" y="577926"/>
                </a:moveTo>
                <a:cubicBezTo>
                  <a:pt x="201529" y="577926"/>
                  <a:pt x="203213" y="578531"/>
                  <a:pt x="204682" y="579740"/>
                </a:cubicBezTo>
                <a:cubicBezTo>
                  <a:pt x="206152" y="580950"/>
                  <a:pt x="207371" y="583349"/>
                  <a:pt x="208338" y="586940"/>
                </a:cubicBezTo>
                <a:cubicBezTo>
                  <a:pt x="209305" y="590530"/>
                  <a:pt x="209789" y="597125"/>
                  <a:pt x="209789" y="606725"/>
                </a:cubicBezTo>
                <a:cubicBezTo>
                  <a:pt x="209789" y="616324"/>
                  <a:pt x="209250" y="623133"/>
                  <a:pt x="208171" y="627151"/>
                </a:cubicBezTo>
                <a:cubicBezTo>
                  <a:pt x="207352" y="630277"/>
                  <a:pt x="206199" y="632444"/>
                  <a:pt x="204710" y="633653"/>
                </a:cubicBezTo>
                <a:cubicBezTo>
                  <a:pt x="203222" y="634863"/>
                  <a:pt x="201529" y="635467"/>
                  <a:pt x="199632" y="635467"/>
                </a:cubicBezTo>
                <a:cubicBezTo>
                  <a:pt x="197734" y="635467"/>
                  <a:pt x="196050" y="634872"/>
                  <a:pt x="194581" y="633681"/>
                </a:cubicBezTo>
                <a:cubicBezTo>
                  <a:pt x="193111" y="632491"/>
                  <a:pt x="191893" y="630100"/>
                  <a:pt x="190925" y="626510"/>
                </a:cubicBezTo>
                <a:cubicBezTo>
                  <a:pt x="189958" y="622919"/>
                  <a:pt x="189474" y="616324"/>
                  <a:pt x="189474" y="606725"/>
                </a:cubicBezTo>
                <a:cubicBezTo>
                  <a:pt x="189474" y="597125"/>
                  <a:pt x="190014" y="590298"/>
                  <a:pt x="191093" y="586242"/>
                </a:cubicBezTo>
                <a:cubicBezTo>
                  <a:pt x="191911" y="583117"/>
                  <a:pt x="193065" y="580950"/>
                  <a:pt x="194553" y="579740"/>
                </a:cubicBezTo>
                <a:cubicBezTo>
                  <a:pt x="196041" y="578531"/>
                  <a:pt x="197734" y="577926"/>
                  <a:pt x="199632" y="577926"/>
                </a:cubicBezTo>
                <a:close/>
                <a:moveTo>
                  <a:pt x="656450" y="576294"/>
                </a:moveTo>
                <a:cubicBezTo>
                  <a:pt x="660357" y="576294"/>
                  <a:pt x="663612" y="577841"/>
                  <a:pt x="666217" y="580933"/>
                </a:cubicBezTo>
                <a:cubicBezTo>
                  <a:pt x="668821" y="584026"/>
                  <a:pt x="670124" y="588898"/>
                  <a:pt x="670124" y="595549"/>
                </a:cubicBezTo>
                <a:cubicBezTo>
                  <a:pt x="670124" y="602014"/>
                  <a:pt x="668914" y="606664"/>
                  <a:pt x="666496" y="609501"/>
                </a:cubicBezTo>
                <a:cubicBezTo>
                  <a:pt x="664078" y="612338"/>
                  <a:pt x="661055" y="613757"/>
                  <a:pt x="657427" y="613757"/>
                </a:cubicBezTo>
                <a:cubicBezTo>
                  <a:pt x="653660" y="613757"/>
                  <a:pt x="650311" y="612025"/>
                  <a:pt x="647381" y="608560"/>
                </a:cubicBezTo>
                <a:cubicBezTo>
                  <a:pt x="644451" y="605095"/>
                  <a:pt x="642986" y="600176"/>
                  <a:pt x="642986" y="593805"/>
                </a:cubicBezTo>
                <a:cubicBezTo>
                  <a:pt x="642986" y="588038"/>
                  <a:pt x="644288" y="583677"/>
                  <a:pt x="646893" y="580724"/>
                </a:cubicBezTo>
                <a:cubicBezTo>
                  <a:pt x="649497" y="577771"/>
                  <a:pt x="652683" y="576294"/>
                  <a:pt x="656450" y="576294"/>
                </a:cubicBezTo>
                <a:close/>
                <a:moveTo>
                  <a:pt x="199632" y="564923"/>
                </a:moveTo>
                <a:cubicBezTo>
                  <a:pt x="191707" y="564923"/>
                  <a:pt x="185530" y="567713"/>
                  <a:pt x="181102" y="573294"/>
                </a:cubicBezTo>
                <a:cubicBezTo>
                  <a:pt x="175745" y="580066"/>
                  <a:pt x="173066" y="591154"/>
                  <a:pt x="173066" y="606557"/>
                </a:cubicBezTo>
                <a:cubicBezTo>
                  <a:pt x="173066" y="622259"/>
                  <a:pt x="175503" y="633170"/>
                  <a:pt x="180377" y="639290"/>
                </a:cubicBezTo>
                <a:cubicBezTo>
                  <a:pt x="185251" y="645411"/>
                  <a:pt x="191669" y="648471"/>
                  <a:pt x="199632" y="648471"/>
                </a:cubicBezTo>
                <a:cubicBezTo>
                  <a:pt x="207557" y="648471"/>
                  <a:pt x="213733" y="645680"/>
                  <a:pt x="218161" y="640099"/>
                </a:cubicBezTo>
                <a:cubicBezTo>
                  <a:pt x="223518" y="633328"/>
                  <a:pt x="226197" y="622203"/>
                  <a:pt x="226197" y="606725"/>
                </a:cubicBezTo>
                <a:cubicBezTo>
                  <a:pt x="226197" y="591209"/>
                  <a:pt x="223537" y="580103"/>
                  <a:pt x="218216" y="573406"/>
                </a:cubicBezTo>
                <a:cubicBezTo>
                  <a:pt x="213752" y="567750"/>
                  <a:pt x="207557" y="564923"/>
                  <a:pt x="199632" y="564923"/>
                </a:cubicBezTo>
                <a:close/>
                <a:moveTo>
                  <a:pt x="136361" y="564923"/>
                </a:moveTo>
                <a:cubicBezTo>
                  <a:pt x="127506" y="564923"/>
                  <a:pt x="120306" y="568234"/>
                  <a:pt x="114762" y="574857"/>
                </a:cubicBezTo>
                <a:cubicBezTo>
                  <a:pt x="109218" y="581480"/>
                  <a:pt x="106447" y="592288"/>
                  <a:pt x="106447" y="607283"/>
                </a:cubicBezTo>
                <a:cubicBezTo>
                  <a:pt x="106447" y="621905"/>
                  <a:pt x="109107" y="632425"/>
                  <a:pt x="114427" y="638844"/>
                </a:cubicBezTo>
                <a:cubicBezTo>
                  <a:pt x="119748" y="645262"/>
                  <a:pt x="126538" y="648471"/>
                  <a:pt x="134798" y="648471"/>
                </a:cubicBezTo>
                <a:cubicBezTo>
                  <a:pt x="142500" y="648471"/>
                  <a:pt x="148807" y="645941"/>
                  <a:pt x="153718" y="640881"/>
                </a:cubicBezTo>
                <a:cubicBezTo>
                  <a:pt x="158629" y="635821"/>
                  <a:pt x="161085" y="629105"/>
                  <a:pt x="161085" y="620733"/>
                </a:cubicBezTo>
                <a:cubicBezTo>
                  <a:pt x="161085" y="612845"/>
                  <a:pt x="158750" y="606408"/>
                  <a:pt x="154081" y="601423"/>
                </a:cubicBezTo>
                <a:cubicBezTo>
                  <a:pt x="149411" y="596437"/>
                  <a:pt x="143802" y="593944"/>
                  <a:pt x="137254" y="593944"/>
                </a:cubicBezTo>
                <a:cubicBezTo>
                  <a:pt x="131450" y="593944"/>
                  <a:pt x="126594" y="596251"/>
                  <a:pt x="122687" y="600865"/>
                </a:cubicBezTo>
                <a:cubicBezTo>
                  <a:pt x="123283" y="591451"/>
                  <a:pt x="124725" y="585256"/>
                  <a:pt x="127013" y="582280"/>
                </a:cubicBezTo>
                <a:cubicBezTo>
                  <a:pt x="129301" y="579303"/>
                  <a:pt x="132101" y="577815"/>
                  <a:pt x="135412" y="577815"/>
                </a:cubicBezTo>
                <a:cubicBezTo>
                  <a:pt x="137905" y="577815"/>
                  <a:pt x="139933" y="578559"/>
                  <a:pt x="141496" y="580047"/>
                </a:cubicBezTo>
                <a:cubicBezTo>
                  <a:pt x="143058" y="581536"/>
                  <a:pt x="144026" y="583842"/>
                  <a:pt x="144398" y="586968"/>
                </a:cubicBezTo>
                <a:lnTo>
                  <a:pt x="159578" y="585293"/>
                </a:lnTo>
                <a:cubicBezTo>
                  <a:pt x="158462" y="578671"/>
                  <a:pt x="155867" y="573620"/>
                  <a:pt x="151793" y="570141"/>
                </a:cubicBezTo>
                <a:cubicBezTo>
                  <a:pt x="147718" y="566662"/>
                  <a:pt x="142575" y="564923"/>
                  <a:pt x="136361" y="564923"/>
                </a:cubicBezTo>
                <a:close/>
                <a:moveTo>
                  <a:pt x="1094196" y="557709"/>
                </a:moveTo>
                <a:lnTo>
                  <a:pt x="1094196" y="585670"/>
                </a:lnTo>
                <a:lnTo>
                  <a:pt x="1075388" y="585670"/>
                </a:lnTo>
                <a:close/>
                <a:moveTo>
                  <a:pt x="578018" y="541134"/>
                </a:moveTo>
                <a:cubicBezTo>
                  <a:pt x="581645" y="541134"/>
                  <a:pt x="584564" y="542238"/>
                  <a:pt x="586773" y="544447"/>
                </a:cubicBezTo>
                <a:cubicBezTo>
                  <a:pt x="588982" y="546656"/>
                  <a:pt x="590087" y="549598"/>
                  <a:pt x="590087" y="553272"/>
                </a:cubicBezTo>
                <a:cubicBezTo>
                  <a:pt x="590087" y="557179"/>
                  <a:pt x="588971" y="560237"/>
                  <a:pt x="586738" y="562446"/>
                </a:cubicBezTo>
                <a:cubicBezTo>
                  <a:pt x="584506" y="564655"/>
                  <a:pt x="581529" y="565760"/>
                  <a:pt x="577808" y="565760"/>
                </a:cubicBezTo>
                <a:cubicBezTo>
                  <a:pt x="574134" y="565760"/>
                  <a:pt x="571193" y="564667"/>
                  <a:pt x="568983" y="562481"/>
                </a:cubicBezTo>
                <a:cubicBezTo>
                  <a:pt x="566774" y="560295"/>
                  <a:pt x="565670" y="557249"/>
                  <a:pt x="565670" y="553342"/>
                </a:cubicBezTo>
                <a:cubicBezTo>
                  <a:pt x="565670" y="549668"/>
                  <a:pt x="566786" y="546715"/>
                  <a:pt x="569018" y="544482"/>
                </a:cubicBezTo>
                <a:cubicBezTo>
                  <a:pt x="571251" y="542250"/>
                  <a:pt x="574250" y="541134"/>
                  <a:pt x="578018" y="541134"/>
                </a:cubicBezTo>
                <a:close/>
                <a:moveTo>
                  <a:pt x="1157523" y="533767"/>
                </a:moveTo>
                <a:cubicBezTo>
                  <a:pt x="1155737" y="538752"/>
                  <a:pt x="1152444" y="543115"/>
                  <a:pt x="1147644" y="546854"/>
                </a:cubicBezTo>
                <a:cubicBezTo>
                  <a:pt x="1142844" y="550594"/>
                  <a:pt x="1138398" y="553133"/>
                  <a:pt x="1134305" y="554472"/>
                </a:cubicBezTo>
                <a:lnTo>
                  <a:pt x="1134305" y="568704"/>
                </a:lnTo>
                <a:cubicBezTo>
                  <a:pt x="1142082" y="566137"/>
                  <a:pt x="1148835" y="562174"/>
                  <a:pt x="1154565" y="556816"/>
                </a:cubicBezTo>
                <a:lnTo>
                  <a:pt x="1154565" y="615920"/>
                </a:lnTo>
                <a:lnTo>
                  <a:pt x="1170247" y="615920"/>
                </a:lnTo>
                <a:lnTo>
                  <a:pt x="1170247" y="533767"/>
                </a:lnTo>
                <a:close/>
                <a:moveTo>
                  <a:pt x="1096205" y="533767"/>
                </a:moveTo>
                <a:lnTo>
                  <a:pt x="1060710" y="585726"/>
                </a:lnTo>
                <a:lnTo>
                  <a:pt x="1060710" y="599456"/>
                </a:lnTo>
                <a:lnTo>
                  <a:pt x="1094196" y="599456"/>
                </a:lnTo>
                <a:lnTo>
                  <a:pt x="1094196" y="615920"/>
                </a:lnTo>
                <a:lnTo>
                  <a:pt x="1109377" y="615920"/>
                </a:lnTo>
                <a:lnTo>
                  <a:pt x="1109377" y="599456"/>
                </a:lnTo>
                <a:lnTo>
                  <a:pt x="1119534" y="599456"/>
                </a:lnTo>
                <a:lnTo>
                  <a:pt x="1119534" y="585670"/>
                </a:lnTo>
                <a:lnTo>
                  <a:pt x="1109377" y="585670"/>
                </a:lnTo>
                <a:lnTo>
                  <a:pt x="1109377" y="533767"/>
                </a:lnTo>
                <a:close/>
                <a:moveTo>
                  <a:pt x="1023782" y="533767"/>
                </a:moveTo>
                <a:cubicBezTo>
                  <a:pt x="1016415" y="533767"/>
                  <a:pt x="1010276" y="535646"/>
                  <a:pt x="1005364" y="539403"/>
                </a:cubicBezTo>
                <a:cubicBezTo>
                  <a:pt x="1000453" y="543161"/>
                  <a:pt x="997532" y="549356"/>
                  <a:pt x="996602" y="557988"/>
                </a:cubicBezTo>
                <a:lnTo>
                  <a:pt x="1012229" y="559551"/>
                </a:lnTo>
                <a:cubicBezTo>
                  <a:pt x="1012527" y="554975"/>
                  <a:pt x="1013643" y="551700"/>
                  <a:pt x="1015578" y="549728"/>
                </a:cubicBezTo>
                <a:cubicBezTo>
                  <a:pt x="1017512" y="547756"/>
                  <a:pt x="1020117" y="546770"/>
                  <a:pt x="1023391" y="546770"/>
                </a:cubicBezTo>
                <a:cubicBezTo>
                  <a:pt x="1026703" y="546770"/>
                  <a:pt x="1029298" y="547710"/>
                  <a:pt x="1031177" y="549589"/>
                </a:cubicBezTo>
                <a:cubicBezTo>
                  <a:pt x="1033056" y="551468"/>
                  <a:pt x="1033995" y="554156"/>
                  <a:pt x="1033995" y="557654"/>
                </a:cubicBezTo>
                <a:cubicBezTo>
                  <a:pt x="1033995" y="560816"/>
                  <a:pt x="1032916" y="564016"/>
                  <a:pt x="1030758" y="567253"/>
                </a:cubicBezTo>
                <a:cubicBezTo>
                  <a:pt x="1029158" y="569597"/>
                  <a:pt x="1024824" y="574062"/>
                  <a:pt x="1017754" y="580647"/>
                </a:cubicBezTo>
                <a:cubicBezTo>
                  <a:pt x="1008973" y="588796"/>
                  <a:pt x="1003095" y="595335"/>
                  <a:pt x="1000118" y="600265"/>
                </a:cubicBezTo>
                <a:cubicBezTo>
                  <a:pt x="997142" y="605195"/>
                  <a:pt x="995356" y="610413"/>
                  <a:pt x="994760" y="615920"/>
                </a:cubicBezTo>
                <a:lnTo>
                  <a:pt x="1049734" y="615920"/>
                </a:lnTo>
                <a:lnTo>
                  <a:pt x="1049734" y="601353"/>
                </a:lnTo>
                <a:lnTo>
                  <a:pt x="1018591" y="601353"/>
                </a:lnTo>
                <a:cubicBezTo>
                  <a:pt x="1019410" y="599939"/>
                  <a:pt x="1020480" y="598488"/>
                  <a:pt x="1021801" y="597000"/>
                </a:cubicBezTo>
                <a:cubicBezTo>
                  <a:pt x="1023121" y="595512"/>
                  <a:pt x="1026256" y="592498"/>
                  <a:pt x="1031205" y="587959"/>
                </a:cubicBezTo>
                <a:cubicBezTo>
                  <a:pt x="1036153" y="583419"/>
                  <a:pt x="1039576" y="579941"/>
                  <a:pt x="1041474" y="577522"/>
                </a:cubicBezTo>
                <a:cubicBezTo>
                  <a:pt x="1044339" y="573876"/>
                  <a:pt x="1046432" y="570388"/>
                  <a:pt x="1047752" y="567058"/>
                </a:cubicBezTo>
                <a:cubicBezTo>
                  <a:pt x="1049073" y="563728"/>
                  <a:pt x="1049734" y="560221"/>
                  <a:pt x="1049734" y="556537"/>
                </a:cubicBezTo>
                <a:cubicBezTo>
                  <a:pt x="1049734" y="550063"/>
                  <a:pt x="1047427" y="544650"/>
                  <a:pt x="1042813" y="540296"/>
                </a:cubicBezTo>
                <a:cubicBezTo>
                  <a:pt x="1038200" y="535943"/>
                  <a:pt x="1031856" y="533767"/>
                  <a:pt x="1023782" y="533767"/>
                </a:cubicBezTo>
                <a:close/>
                <a:moveTo>
                  <a:pt x="658404" y="525576"/>
                </a:moveTo>
                <a:cubicBezTo>
                  <a:pt x="647334" y="525576"/>
                  <a:pt x="638335" y="529716"/>
                  <a:pt x="631405" y="537994"/>
                </a:cubicBezTo>
                <a:cubicBezTo>
                  <a:pt x="624475" y="546273"/>
                  <a:pt x="621010" y="559784"/>
                  <a:pt x="621010" y="578527"/>
                </a:cubicBezTo>
                <a:cubicBezTo>
                  <a:pt x="621010" y="596805"/>
                  <a:pt x="624336" y="609955"/>
                  <a:pt x="630987" y="617978"/>
                </a:cubicBezTo>
                <a:cubicBezTo>
                  <a:pt x="637637" y="626000"/>
                  <a:pt x="646125" y="630012"/>
                  <a:pt x="656450" y="630012"/>
                </a:cubicBezTo>
                <a:cubicBezTo>
                  <a:pt x="666077" y="630012"/>
                  <a:pt x="673961" y="626849"/>
                  <a:pt x="680100" y="620524"/>
                </a:cubicBezTo>
                <a:cubicBezTo>
                  <a:pt x="686239" y="614199"/>
                  <a:pt x="689309" y="605804"/>
                  <a:pt x="689309" y="595340"/>
                </a:cubicBezTo>
                <a:cubicBezTo>
                  <a:pt x="689309" y="585480"/>
                  <a:pt x="686390" y="577434"/>
                  <a:pt x="680553" y="571201"/>
                </a:cubicBezTo>
                <a:cubicBezTo>
                  <a:pt x="674716" y="564969"/>
                  <a:pt x="667705" y="561853"/>
                  <a:pt x="659520" y="561853"/>
                </a:cubicBezTo>
                <a:cubicBezTo>
                  <a:pt x="652264" y="561853"/>
                  <a:pt x="646195" y="564737"/>
                  <a:pt x="641312" y="570504"/>
                </a:cubicBezTo>
                <a:cubicBezTo>
                  <a:pt x="642056" y="558737"/>
                  <a:pt x="643858" y="550993"/>
                  <a:pt x="646718" y="547273"/>
                </a:cubicBezTo>
                <a:cubicBezTo>
                  <a:pt x="649578" y="543552"/>
                  <a:pt x="653078" y="541692"/>
                  <a:pt x="657218" y="541692"/>
                </a:cubicBezTo>
                <a:cubicBezTo>
                  <a:pt x="660334" y="541692"/>
                  <a:pt x="662868" y="542622"/>
                  <a:pt x="664822" y="544482"/>
                </a:cubicBezTo>
                <a:cubicBezTo>
                  <a:pt x="666775" y="546343"/>
                  <a:pt x="667984" y="549226"/>
                  <a:pt x="668449" y="553133"/>
                </a:cubicBezTo>
                <a:lnTo>
                  <a:pt x="687425" y="551040"/>
                </a:lnTo>
                <a:cubicBezTo>
                  <a:pt x="686030" y="542761"/>
                  <a:pt x="682786" y="536448"/>
                  <a:pt x="677693" y="532099"/>
                </a:cubicBezTo>
                <a:cubicBezTo>
                  <a:pt x="672600" y="527751"/>
                  <a:pt x="666170" y="525576"/>
                  <a:pt x="658404" y="525576"/>
                </a:cubicBezTo>
                <a:close/>
                <a:moveTo>
                  <a:pt x="577808" y="525576"/>
                </a:moveTo>
                <a:cubicBezTo>
                  <a:pt x="567995" y="525576"/>
                  <a:pt x="560426" y="528065"/>
                  <a:pt x="555101" y="533041"/>
                </a:cubicBezTo>
                <a:cubicBezTo>
                  <a:pt x="549775" y="538017"/>
                  <a:pt x="547113" y="544319"/>
                  <a:pt x="547113" y="551947"/>
                </a:cubicBezTo>
                <a:cubicBezTo>
                  <a:pt x="547113" y="556412"/>
                  <a:pt x="548264" y="560516"/>
                  <a:pt x="550566" y="564260"/>
                </a:cubicBezTo>
                <a:cubicBezTo>
                  <a:pt x="552868" y="568004"/>
                  <a:pt x="556554" y="570946"/>
                  <a:pt x="561623" y="573085"/>
                </a:cubicBezTo>
                <a:cubicBezTo>
                  <a:pt x="555717" y="575597"/>
                  <a:pt x="551391" y="579166"/>
                  <a:pt x="548647" y="583794"/>
                </a:cubicBezTo>
                <a:cubicBezTo>
                  <a:pt x="545903" y="588421"/>
                  <a:pt x="544531" y="593502"/>
                  <a:pt x="544531" y="599037"/>
                </a:cubicBezTo>
                <a:cubicBezTo>
                  <a:pt x="544531" y="609083"/>
                  <a:pt x="548182" y="616989"/>
                  <a:pt x="555484" y="622756"/>
                </a:cubicBezTo>
                <a:cubicBezTo>
                  <a:pt x="561670" y="627640"/>
                  <a:pt x="569414" y="630082"/>
                  <a:pt x="578715" y="630082"/>
                </a:cubicBezTo>
                <a:cubicBezTo>
                  <a:pt x="588715" y="630082"/>
                  <a:pt x="596726" y="627128"/>
                  <a:pt x="602749" y="621222"/>
                </a:cubicBezTo>
                <a:cubicBezTo>
                  <a:pt x="608772" y="615315"/>
                  <a:pt x="611783" y="607641"/>
                  <a:pt x="611783" y="598200"/>
                </a:cubicBezTo>
                <a:cubicBezTo>
                  <a:pt x="611783" y="592479"/>
                  <a:pt x="610306" y="587433"/>
                  <a:pt x="607353" y="583061"/>
                </a:cubicBezTo>
                <a:cubicBezTo>
                  <a:pt x="604400" y="578689"/>
                  <a:pt x="600086" y="575364"/>
                  <a:pt x="594412" y="573085"/>
                </a:cubicBezTo>
                <a:cubicBezTo>
                  <a:pt x="598877" y="571132"/>
                  <a:pt x="602342" y="568306"/>
                  <a:pt x="604807" y="564609"/>
                </a:cubicBezTo>
                <a:cubicBezTo>
                  <a:pt x="607272" y="560911"/>
                  <a:pt x="608504" y="556691"/>
                  <a:pt x="608504" y="551947"/>
                </a:cubicBezTo>
                <a:cubicBezTo>
                  <a:pt x="608504" y="544319"/>
                  <a:pt x="605818" y="538017"/>
                  <a:pt x="600447" y="533041"/>
                </a:cubicBezTo>
                <a:cubicBezTo>
                  <a:pt x="595075" y="528065"/>
                  <a:pt x="587529" y="525576"/>
                  <a:pt x="577808" y="525576"/>
                </a:cubicBezTo>
                <a:close/>
                <a:moveTo>
                  <a:pt x="613476" y="457921"/>
                </a:moveTo>
                <a:cubicBezTo>
                  <a:pt x="681388" y="457921"/>
                  <a:pt x="736441" y="520365"/>
                  <a:pt x="736441" y="597394"/>
                </a:cubicBezTo>
                <a:cubicBezTo>
                  <a:pt x="736441" y="674423"/>
                  <a:pt x="681388" y="736867"/>
                  <a:pt x="613476" y="736867"/>
                </a:cubicBezTo>
                <a:cubicBezTo>
                  <a:pt x="545564" y="736867"/>
                  <a:pt x="490511" y="674423"/>
                  <a:pt x="490511" y="597394"/>
                </a:cubicBezTo>
                <a:cubicBezTo>
                  <a:pt x="490511" y="520365"/>
                  <a:pt x="545564" y="457921"/>
                  <a:pt x="613476" y="457921"/>
                </a:cubicBezTo>
                <a:close/>
                <a:moveTo>
                  <a:pt x="173741" y="447164"/>
                </a:moveTo>
                <a:cubicBezTo>
                  <a:pt x="269696" y="447164"/>
                  <a:pt x="347483" y="518177"/>
                  <a:pt x="347483" y="605774"/>
                </a:cubicBezTo>
                <a:cubicBezTo>
                  <a:pt x="347483" y="693372"/>
                  <a:pt x="269696" y="764383"/>
                  <a:pt x="173741" y="764383"/>
                </a:cubicBezTo>
                <a:cubicBezTo>
                  <a:pt x="77786" y="764383"/>
                  <a:pt x="0" y="693372"/>
                  <a:pt x="0" y="605774"/>
                </a:cubicBezTo>
                <a:cubicBezTo>
                  <a:pt x="0" y="518177"/>
                  <a:pt x="77786" y="447164"/>
                  <a:pt x="173741" y="447164"/>
                </a:cubicBezTo>
                <a:close/>
                <a:moveTo>
                  <a:pt x="1082019" y="426045"/>
                </a:moveTo>
                <a:cubicBezTo>
                  <a:pt x="1177974" y="426045"/>
                  <a:pt x="1255760" y="497057"/>
                  <a:pt x="1255760" y="584655"/>
                </a:cubicBezTo>
                <a:cubicBezTo>
                  <a:pt x="1255760" y="672252"/>
                  <a:pt x="1177974" y="743264"/>
                  <a:pt x="1082019" y="743264"/>
                </a:cubicBezTo>
                <a:cubicBezTo>
                  <a:pt x="986064" y="743264"/>
                  <a:pt x="908277" y="672252"/>
                  <a:pt x="908277" y="584655"/>
                </a:cubicBezTo>
                <a:cubicBezTo>
                  <a:pt x="908277" y="497057"/>
                  <a:pt x="986064" y="426045"/>
                  <a:pt x="1082019" y="426045"/>
                </a:cubicBezTo>
                <a:close/>
                <a:moveTo>
                  <a:pt x="188684" y="255670"/>
                </a:moveTo>
                <a:cubicBezTo>
                  <a:pt x="191996" y="255670"/>
                  <a:pt x="194730" y="256833"/>
                  <a:pt x="196888" y="259158"/>
                </a:cubicBezTo>
                <a:cubicBezTo>
                  <a:pt x="199046" y="261484"/>
                  <a:pt x="200125" y="264562"/>
                  <a:pt x="200125" y="268395"/>
                </a:cubicBezTo>
                <a:cubicBezTo>
                  <a:pt x="200125" y="272785"/>
                  <a:pt x="199065" y="276143"/>
                  <a:pt x="196944" y="278469"/>
                </a:cubicBezTo>
                <a:cubicBezTo>
                  <a:pt x="194823" y="280794"/>
                  <a:pt x="192144" y="281957"/>
                  <a:pt x="188907" y="281957"/>
                </a:cubicBezTo>
                <a:cubicBezTo>
                  <a:pt x="185596" y="281957"/>
                  <a:pt x="182833" y="280748"/>
                  <a:pt x="180620" y="278329"/>
                </a:cubicBezTo>
                <a:cubicBezTo>
                  <a:pt x="178406" y="275911"/>
                  <a:pt x="177299" y="272543"/>
                  <a:pt x="177299" y="268227"/>
                </a:cubicBezTo>
                <a:cubicBezTo>
                  <a:pt x="177299" y="265139"/>
                  <a:pt x="178238" y="262274"/>
                  <a:pt x="180117" y="259633"/>
                </a:cubicBezTo>
                <a:cubicBezTo>
                  <a:pt x="181996" y="256991"/>
                  <a:pt x="184852" y="255670"/>
                  <a:pt x="188684" y="255670"/>
                </a:cubicBezTo>
                <a:close/>
                <a:moveTo>
                  <a:pt x="259489" y="234908"/>
                </a:moveTo>
                <a:lnTo>
                  <a:pt x="259489" y="262870"/>
                </a:lnTo>
                <a:lnTo>
                  <a:pt x="240681" y="262870"/>
                </a:lnTo>
                <a:close/>
                <a:moveTo>
                  <a:pt x="188628" y="223411"/>
                </a:moveTo>
                <a:cubicBezTo>
                  <a:pt x="191531" y="223411"/>
                  <a:pt x="193865" y="224295"/>
                  <a:pt x="195633" y="226063"/>
                </a:cubicBezTo>
                <a:cubicBezTo>
                  <a:pt x="197400" y="227830"/>
                  <a:pt x="198284" y="230183"/>
                  <a:pt x="198284" y="233123"/>
                </a:cubicBezTo>
                <a:cubicBezTo>
                  <a:pt x="198284" y="236248"/>
                  <a:pt x="197391" y="238694"/>
                  <a:pt x="195605" y="240462"/>
                </a:cubicBezTo>
                <a:cubicBezTo>
                  <a:pt x="193819" y="242229"/>
                  <a:pt x="191438" y="243113"/>
                  <a:pt x="188461" y="243113"/>
                </a:cubicBezTo>
                <a:cubicBezTo>
                  <a:pt x="185522" y="243113"/>
                  <a:pt x="183168" y="242238"/>
                  <a:pt x="181401" y="240490"/>
                </a:cubicBezTo>
                <a:cubicBezTo>
                  <a:pt x="179634" y="238741"/>
                  <a:pt x="178750" y="236304"/>
                  <a:pt x="178750" y="233178"/>
                </a:cubicBezTo>
                <a:cubicBezTo>
                  <a:pt x="178750" y="230239"/>
                  <a:pt x="179643" y="227876"/>
                  <a:pt x="181429" y="226090"/>
                </a:cubicBezTo>
                <a:cubicBezTo>
                  <a:pt x="183215" y="224304"/>
                  <a:pt x="185615" y="223411"/>
                  <a:pt x="188628" y="223411"/>
                </a:cubicBezTo>
                <a:close/>
                <a:moveTo>
                  <a:pt x="261498" y="210966"/>
                </a:moveTo>
                <a:lnTo>
                  <a:pt x="226003" y="262925"/>
                </a:lnTo>
                <a:lnTo>
                  <a:pt x="226003" y="276655"/>
                </a:lnTo>
                <a:lnTo>
                  <a:pt x="259489" y="276655"/>
                </a:lnTo>
                <a:lnTo>
                  <a:pt x="259489" y="293119"/>
                </a:lnTo>
                <a:lnTo>
                  <a:pt x="274670" y="293119"/>
                </a:lnTo>
                <a:lnTo>
                  <a:pt x="274670" y="276655"/>
                </a:lnTo>
                <a:lnTo>
                  <a:pt x="284827" y="276655"/>
                </a:lnTo>
                <a:lnTo>
                  <a:pt x="284827" y="262870"/>
                </a:lnTo>
                <a:lnTo>
                  <a:pt x="274670" y="262870"/>
                </a:lnTo>
                <a:lnTo>
                  <a:pt x="274670" y="210966"/>
                </a:lnTo>
                <a:close/>
                <a:moveTo>
                  <a:pt x="188461" y="210966"/>
                </a:moveTo>
                <a:cubicBezTo>
                  <a:pt x="180610" y="210966"/>
                  <a:pt x="174555" y="212956"/>
                  <a:pt x="170295" y="216937"/>
                </a:cubicBezTo>
                <a:cubicBezTo>
                  <a:pt x="166034" y="220919"/>
                  <a:pt x="163904" y="225960"/>
                  <a:pt x="163904" y="232062"/>
                </a:cubicBezTo>
                <a:cubicBezTo>
                  <a:pt x="163904" y="235634"/>
                  <a:pt x="164825" y="238918"/>
                  <a:pt x="166667" y="241913"/>
                </a:cubicBezTo>
                <a:cubicBezTo>
                  <a:pt x="168509" y="244908"/>
                  <a:pt x="171457" y="247261"/>
                  <a:pt x="175513" y="248973"/>
                </a:cubicBezTo>
                <a:cubicBezTo>
                  <a:pt x="170788" y="250982"/>
                  <a:pt x="167327" y="253838"/>
                  <a:pt x="165132" y="257540"/>
                </a:cubicBezTo>
                <a:cubicBezTo>
                  <a:pt x="162937" y="261242"/>
                  <a:pt x="161839" y="265307"/>
                  <a:pt x="161839" y="269734"/>
                </a:cubicBezTo>
                <a:cubicBezTo>
                  <a:pt x="161839" y="277771"/>
                  <a:pt x="164760" y="284096"/>
                  <a:pt x="170602" y="288710"/>
                </a:cubicBezTo>
                <a:cubicBezTo>
                  <a:pt x="175550" y="292617"/>
                  <a:pt x="181745" y="294570"/>
                  <a:pt x="189186" y="294570"/>
                </a:cubicBezTo>
                <a:cubicBezTo>
                  <a:pt x="197186" y="294570"/>
                  <a:pt x="203595" y="292207"/>
                  <a:pt x="208413" y="287482"/>
                </a:cubicBezTo>
                <a:cubicBezTo>
                  <a:pt x="213232" y="282757"/>
                  <a:pt x="215641" y="276618"/>
                  <a:pt x="215641" y="269065"/>
                </a:cubicBezTo>
                <a:cubicBezTo>
                  <a:pt x="215641" y="264488"/>
                  <a:pt x="214459" y="260451"/>
                  <a:pt x="212097" y="256954"/>
                </a:cubicBezTo>
                <a:cubicBezTo>
                  <a:pt x="209734" y="253456"/>
                  <a:pt x="206283" y="250796"/>
                  <a:pt x="201744" y="248973"/>
                </a:cubicBezTo>
                <a:cubicBezTo>
                  <a:pt x="205316" y="247410"/>
                  <a:pt x="208088" y="245150"/>
                  <a:pt x="210060" y="242192"/>
                </a:cubicBezTo>
                <a:cubicBezTo>
                  <a:pt x="212032" y="239234"/>
                  <a:pt x="213018" y="235857"/>
                  <a:pt x="213018" y="232062"/>
                </a:cubicBezTo>
                <a:cubicBezTo>
                  <a:pt x="213018" y="225960"/>
                  <a:pt x="210869" y="220919"/>
                  <a:pt x="206571" y="216937"/>
                </a:cubicBezTo>
                <a:cubicBezTo>
                  <a:pt x="202274" y="212956"/>
                  <a:pt x="196237" y="210966"/>
                  <a:pt x="188461" y="210966"/>
                </a:cubicBezTo>
                <a:close/>
                <a:moveTo>
                  <a:pt x="919514" y="194616"/>
                </a:moveTo>
                <a:lnTo>
                  <a:pt x="911477" y="237199"/>
                </a:lnTo>
                <a:lnTo>
                  <a:pt x="924202" y="239041"/>
                </a:lnTo>
                <a:cubicBezTo>
                  <a:pt x="927774" y="235060"/>
                  <a:pt x="931811" y="233069"/>
                  <a:pt x="936313" y="233069"/>
                </a:cubicBezTo>
                <a:cubicBezTo>
                  <a:pt x="939922" y="233069"/>
                  <a:pt x="942852" y="234325"/>
                  <a:pt x="945103" y="236837"/>
                </a:cubicBezTo>
                <a:cubicBezTo>
                  <a:pt x="947354" y="239348"/>
                  <a:pt x="948480" y="243115"/>
                  <a:pt x="948480" y="248138"/>
                </a:cubicBezTo>
                <a:cubicBezTo>
                  <a:pt x="948480" y="253496"/>
                  <a:pt x="947345" y="257505"/>
                  <a:pt x="945075" y="260165"/>
                </a:cubicBezTo>
                <a:cubicBezTo>
                  <a:pt x="942806" y="262826"/>
                  <a:pt x="940034" y="264156"/>
                  <a:pt x="936760" y="264156"/>
                </a:cubicBezTo>
                <a:cubicBezTo>
                  <a:pt x="933895" y="264156"/>
                  <a:pt x="931365" y="263123"/>
                  <a:pt x="929169" y="261058"/>
                </a:cubicBezTo>
                <a:cubicBezTo>
                  <a:pt x="926974" y="258993"/>
                  <a:pt x="925653" y="256193"/>
                  <a:pt x="925207" y="252659"/>
                </a:cubicBezTo>
                <a:lnTo>
                  <a:pt x="909580" y="254277"/>
                </a:lnTo>
                <a:cubicBezTo>
                  <a:pt x="910510" y="261123"/>
                  <a:pt x="913356" y="266574"/>
                  <a:pt x="918119" y="270630"/>
                </a:cubicBezTo>
                <a:cubicBezTo>
                  <a:pt x="922881" y="274685"/>
                  <a:pt x="929039" y="276713"/>
                  <a:pt x="936592" y="276713"/>
                </a:cubicBezTo>
                <a:cubicBezTo>
                  <a:pt x="946043" y="276713"/>
                  <a:pt x="953428" y="273104"/>
                  <a:pt x="958749" y="265886"/>
                </a:cubicBezTo>
                <a:cubicBezTo>
                  <a:pt x="962656" y="260602"/>
                  <a:pt x="964609" y="254594"/>
                  <a:pt x="964609" y="247859"/>
                </a:cubicBezTo>
                <a:cubicBezTo>
                  <a:pt x="964609" y="239785"/>
                  <a:pt x="962191" y="233218"/>
                  <a:pt x="957354" y="228158"/>
                </a:cubicBezTo>
                <a:cubicBezTo>
                  <a:pt x="952517" y="223098"/>
                  <a:pt x="946619" y="220568"/>
                  <a:pt x="939662" y="220568"/>
                </a:cubicBezTo>
                <a:cubicBezTo>
                  <a:pt x="936015" y="220568"/>
                  <a:pt x="932444" y="221442"/>
                  <a:pt x="928946" y="223191"/>
                </a:cubicBezTo>
                <a:lnTo>
                  <a:pt x="931402" y="209294"/>
                </a:lnTo>
                <a:lnTo>
                  <a:pt x="960981" y="209294"/>
                </a:lnTo>
                <a:lnTo>
                  <a:pt x="960981" y="194616"/>
                </a:lnTo>
                <a:close/>
                <a:moveTo>
                  <a:pt x="1001872" y="193165"/>
                </a:moveTo>
                <a:cubicBezTo>
                  <a:pt x="997370" y="193165"/>
                  <a:pt x="993305" y="194011"/>
                  <a:pt x="989677" y="195704"/>
                </a:cubicBezTo>
                <a:cubicBezTo>
                  <a:pt x="986050" y="197397"/>
                  <a:pt x="983222" y="199722"/>
                  <a:pt x="981194" y="202680"/>
                </a:cubicBezTo>
                <a:cubicBezTo>
                  <a:pt x="979166" y="205638"/>
                  <a:pt x="977650" y="209592"/>
                  <a:pt x="976645" y="214540"/>
                </a:cubicBezTo>
                <a:lnTo>
                  <a:pt x="991100" y="216996"/>
                </a:lnTo>
                <a:cubicBezTo>
                  <a:pt x="991510" y="213424"/>
                  <a:pt x="992663" y="210708"/>
                  <a:pt x="994561" y="208848"/>
                </a:cubicBezTo>
                <a:cubicBezTo>
                  <a:pt x="996458" y="206987"/>
                  <a:pt x="998746" y="206057"/>
                  <a:pt x="1001425" y="206057"/>
                </a:cubicBezTo>
                <a:cubicBezTo>
                  <a:pt x="1004141" y="206057"/>
                  <a:pt x="1006318" y="206876"/>
                  <a:pt x="1007955" y="208513"/>
                </a:cubicBezTo>
                <a:cubicBezTo>
                  <a:pt x="1009592" y="210150"/>
                  <a:pt x="1010411" y="212345"/>
                  <a:pt x="1010411" y="215098"/>
                </a:cubicBezTo>
                <a:cubicBezTo>
                  <a:pt x="1010411" y="218335"/>
                  <a:pt x="1009295" y="220930"/>
                  <a:pt x="1007062" y="222884"/>
                </a:cubicBezTo>
                <a:cubicBezTo>
                  <a:pt x="1004830" y="224837"/>
                  <a:pt x="1001593" y="225758"/>
                  <a:pt x="997351" y="225646"/>
                </a:cubicBezTo>
                <a:lnTo>
                  <a:pt x="995621" y="238427"/>
                </a:lnTo>
                <a:cubicBezTo>
                  <a:pt x="998412" y="237646"/>
                  <a:pt x="1000811" y="237255"/>
                  <a:pt x="1002821" y="237255"/>
                </a:cubicBezTo>
                <a:cubicBezTo>
                  <a:pt x="1005872" y="237255"/>
                  <a:pt x="1008457" y="238408"/>
                  <a:pt x="1010578" y="240715"/>
                </a:cubicBezTo>
                <a:cubicBezTo>
                  <a:pt x="1012699" y="243022"/>
                  <a:pt x="1013759" y="246148"/>
                  <a:pt x="1013759" y="250092"/>
                </a:cubicBezTo>
                <a:cubicBezTo>
                  <a:pt x="1013759" y="254259"/>
                  <a:pt x="1012653" y="257570"/>
                  <a:pt x="1010439" y="260026"/>
                </a:cubicBezTo>
                <a:cubicBezTo>
                  <a:pt x="1008225" y="262481"/>
                  <a:pt x="1005500" y="263709"/>
                  <a:pt x="1002263" y="263709"/>
                </a:cubicBezTo>
                <a:cubicBezTo>
                  <a:pt x="999249" y="263709"/>
                  <a:pt x="996681" y="262686"/>
                  <a:pt x="994561" y="260640"/>
                </a:cubicBezTo>
                <a:cubicBezTo>
                  <a:pt x="992440" y="258593"/>
                  <a:pt x="991138" y="255635"/>
                  <a:pt x="990654" y="251766"/>
                </a:cubicBezTo>
                <a:lnTo>
                  <a:pt x="975473" y="253608"/>
                </a:lnTo>
                <a:cubicBezTo>
                  <a:pt x="976255" y="260491"/>
                  <a:pt x="979083" y="266063"/>
                  <a:pt x="983957" y="270323"/>
                </a:cubicBezTo>
                <a:cubicBezTo>
                  <a:pt x="988831" y="274583"/>
                  <a:pt x="994970" y="276713"/>
                  <a:pt x="1002374" y="276713"/>
                </a:cubicBezTo>
                <a:cubicBezTo>
                  <a:pt x="1010188" y="276713"/>
                  <a:pt x="1016717" y="274183"/>
                  <a:pt x="1021964" y="269123"/>
                </a:cubicBezTo>
                <a:cubicBezTo>
                  <a:pt x="1027210" y="264063"/>
                  <a:pt x="1029833" y="257942"/>
                  <a:pt x="1029833" y="250761"/>
                </a:cubicBezTo>
                <a:cubicBezTo>
                  <a:pt x="1029833" y="245813"/>
                  <a:pt x="1028428" y="241590"/>
                  <a:pt x="1025619" y="238092"/>
                </a:cubicBezTo>
                <a:cubicBezTo>
                  <a:pt x="1022810" y="234595"/>
                  <a:pt x="1019061" y="232344"/>
                  <a:pt x="1014373" y="231339"/>
                </a:cubicBezTo>
                <a:cubicBezTo>
                  <a:pt x="1022224" y="227060"/>
                  <a:pt x="1026149" y="221330"/>
                  <a:pt x="1026149" y="214150"/>
                </a:cubicBezTo>
                <a:cubicBezTo>
                  <a:pt x="1026149" y="209089"/>
                  <a:pt x="1024233" y="204550"/>
                  <a:pt x="1020401" y="200532"/>
                </a:cubicBezTo>
                <a:cubicBezTo>
                  <a:pt x="1015750" y="195620"/>
                  <a:pt x="1009574" y="193165"/>
                  <a:pt x="1001872" y="193165"/>
                </a:cubicBezTo>
                <a:close/>
                <a:moveTo>
                  <a:pt x="620416" y="127892"/>
                </a:moveTo>
                <a:cubicBezTo>
                  <a:pt x="623542" y="127892"/>
                  <a:pt x="626146" y="129129"/>
                  <a:pt x="628230" y="131603"/>
                </a:cubicBezTo>
                <a:cubicBezTo>
                  <a:pt x="630313" y="134078"/>
                  <a:pt x="631355" y="137975"/>
                  <a:pt x="631355" y="143296"/>
                </a:cubicBezTo>
                <a:cubicBezTo>
                  <a:pt x="631355" y="148467"/>
                  <a:pt x="630388" y="152188"/>
                  <a:pt x="628453" y="154458"/>
                </a:cubicBezTo>
                <a:cubicBezTo>
                  <a:pt x="626518" y="156727"/>
                  <a:pt x="624100" y="157862"/>
                  <a:pt x="621198" y="157862"/>
                </a:cubicBezTo>
                <a:cubicBezTo>
                  <a:pt x="618184" y="157862"/>
                  <a:pt x="615505" y="156476"/>
                  <a:pt x="613161" y="153704"/>
                </a:cubicBezTo>
                <a:cubicBezTo>
                  <a:pt x="610817" y="150932"/>
                  <a:pt x="609645" y="146998"/>
                  <a:pt x="609645" y="141900"/>
                </a:cubicBezTo>
                <a:cubicBezTo>
                  <a:pt x="609645" y="137287"/>
                  <a:pt x="610687" y="133799"/>
                  <a:pt x="612770" y="131436"/>
                </a:cubicBezTo>
                <a:cubicBezTo>
                  <a:pt x="614854" y="129073"/>
                  <a:pt x="617403" y="127892"/>
                  <a:pt x="620416" y="127892"/>
                </a:cubicBezTo>
                <a:close/>
                <a:moveTo>
                  <a:pt x="556141" y="111260"/>
                </a:moveTo>
                <a:lnTo>
                  <a:pt x="556141" y="139222"/>
                </a:lnTo>
                <a:lnTo>
                  <a:pt x="537333" y="139222"/>
                </a:lnTo>
                <a:close/>
                <a:moveTo>
                  <a:pt x="242884" y="94990"/>
                </a:moveTo>
                <a:cubicBezTo>
                  <a:pt x="338839" y="94990"/>
                  <a:pt x="416625" y="166002"/>
                  <a:pt x="416625" y="253599"/>
                </a:cubicBezTo>
                <a:cubicBezTo>
                  <a:pt x="416625" y="341197"/>
                  <a:pt x="338839" y="412209"/>
                  <a:pt x="242884" y="412209"/>
                </a:cubicBezTo>
                <a:cubicBezTo>
                  <a:pt x="146929" y="412209"/>
                  <a:pt x="69142" y="341197"/>
                  <a:pt x="69142" y="253599"/>
                </a:cubicBezTo>
                <a:cubicBezTo>
                  <a:pt x="69142" y="166002"/>
                  <a:pt x="146929" y="94990"/>
                  <a:pt x="242884" y="94990"/>
                </a:cubicBezTo>
                <a:close/>
                <a:moveTo>
                  <a:pt x="972809" y="88843"/>
                </a:moveTo>
                <a:cubicBezTo>
                  <a:pt x="1068764" y="88843"/>
                  <a:pt x="1146551" y="159854"/>
                  <a:pt x="1146551" y="247452"/>
                </a:cubicBezTo>
                <a:cubicBezTo>
                  <a:pt x="1146551" y="335049"/>
                  <a:pt x="1068764" y="406061"/>
                  <a:pt x="972809" y="406061"/>
                </a:cubicBezTo>
                <a:cubicBezTo>
                  <a:pt x="876854" y="406061"/>
                  <a:pt x="799067" y="335049"/>
                  <a:pt x="799067" y="247452"/>
                </a:cubicBezTo>
                <a:cubicBezTo>
                  <a:pt x="799067" y="159854"/>
                  <a:pt x="876854" y="88843"/>
                  <a:pt x="972809" y="88843"/>
                </a:cubicBezTo>
                <a:close/>
                <a:moveTo>
                  <a:pt x="621979" y="87318"/>
                </a:moveTo>
                <a:cubicBezTo>
                  <a:pt x="613124" y="87318"/>
                  <a:pt x="605924" y="90629"/>
                  <a:pt x="600380" y="97252"/>
                </a:cubicBezTo>
                <a:cubicBezTo>
                  <a:pt x="594836" y="103875"/>
                  <a:pt x="592065" y="114684"/>
                  <a:pt x="592065" y="129678"/>
                </a:cubicBezTo>
                <a:cubicBezTo>
                  <a:pt x="592065" y="144300"/>
                  <a:pt x="594725" y="154821"/>
                  <a:pt x="600045" y="161239"/>
                </a:cubicBezTo>
                <a:cubicBezTo>
                  <a:pt x="605366" y="167657"/>
                  <a:pt x="612156" y="170866"/>
                  <a:pt x="620416" y="170866"/>
                </a:cubicBezTo>
                <a:cubicBezTo>
                  <a:pt x="628118" y="170866"/>
                  <a:pt x="634425" y="168336"/>
                  <a:pt x="639336" y="163276"/>
                </a:cubicBezTo>
                <a:cubicBezTo>
                  <a:pt x="644247" y="158216"/>
                  <a:pt x="646703" y="151500"/>
                  <a:pt x="646703" y="143128"/>
                </a:cubicBezTo>
                <a:cubicBezTo>
                  <a:pt x="646703" y="135240"/>
                  <a:pt x="644368" y="128804"/>
                  <a:pt x="639699" y="123818"/>
                </a:cubicBezTo>
                <a:cubicBezTo>
                  <a:pt x="635029" y="118832"/>
                  <a:pt x="629420" y="116339"/>
                  <a:pt x="622872" y="116339"/>
                </a:cubicBezTo>
                <a:cubicBezTo>
                  <a:pt x="617068" y="116339"/>
                  <a:pt x="612212" y="118646"/>
                  <a:pt x="608305" y="123260"/>
                </a:cubicBezTo>
                <a:cubicBezTo>
                  <a:pt x="608901" y="113846"/>
                  <a:pt x="610343" y="107651"/>
                  <a:pt x="612631" y="104675"/>
                </a:cubicBezTo>
                <a:cubicBezTo>
                  <a:pt x="614919" y="101698"/>
                  <a:pt x="617719" y="100210"/>
                  <a:pt x="621030" y="100210"/>
                </a:cubicBezTo>
                <a:cubicBezTo>
                  <a:pt x="623523" y="100210"/>
                  <a:pt x="625551" y="100954"/>
                  <a:pt x="627114" y="102442"/>
                </a:cubicBezTo>
                <a:cubicBezTo>
                  <a:pt x="628676" y="103931"/>
                  <a:pt x="629644" y="106238"/>
                  <a:pt x="630016" y="109363"/>
                </a:cubicBezTo>
                <a:lnTo>
                  <a:pt x="645196" y="107689"/>
                </a:lnTo>
                <a:cubicBezTo>
                  <a:pt x="644080" y="101066"/>
                  <a:pt x="641485" y="96015"/>
                  <a:pt x="637411" y="92536"/>
                </a:cubicBezTo>
                <a:cubicBezTo>
                  <a:pt x="633336" y="89057"/>
                  <a:pt x="628193" y="87318"/>
                  <a:pt x="621979" y="87318"/>
                </a:cubicBezTo>
                <a:close/>
                <a:moveTo>
                  <a:pt x="558150" y="87318"/>
                </a:moveTo>
                <a:lnTo>
                  <a:pt x="522655" y="139277"/>
                </a:lnTo>
                <a:lnTo>
                  <a:pt x="522655" y="153007"/>
                </a:lnTo>
                <a:lnTo>
                  <a:pt x="556141" y="153007"/>
                </a:lnTo>
                <a:lnTo>
                  <a:pt x="556141" y="169471"/>
                </a:lnTo>
                <a:lnTo>
                  <a:pt x="571322" y="169471"/>
                </a:lnTo>
                <a:lnTo>
                  <a:pt x="571322" y="153007"/>
                </a:lnTo>
                <a:lnTo>
                  <a:pt x="581479" y="153007"/>
                </a:lnTo>
                <a:lnTo>
                  <a:pt x="581479" y="139222"/>
                </a:lnTo>
                <a:lnTo>
                  <a:pt x="571322" y="139222"/>
                </a:lnTo>
                <a:lnTo>
                  <a:pt x="571322" y="87318"/>
                </a:lnTo>
                <a:close/>
                <a:moveTo>
                  <a:pt x="593544" y="0"/>
                </a:moveTo>
                <a:cubicBezTo>
                  <a:pt x="689499" y="0"/>
                  <a:pt x="767286" y="71012"/>
                  <a:pt x="767286" y="158609"/>
                </a:cubicBezTo>
                <a:cubicBezTo>
                  <a:pt x="767286" y="246206"/>
                  <a:pt x="689499" y="317218"/>
                  <a:pt x="593544" y="317218"/>
                </a:cubicBezTo>
                <a:cubicBezTo>
                  <a:pt x="497589" y="317218"/>
                  <a:pt x="419802" y="246206"/>
                  <a:pt x="419802" y="158609"/>
                </a:cubicBezTo>
                <a:cubicBezTo>
                  <a:pt x="419802" y="71012"/>
                  <a:pt x="497589" y="0"/>
                  <a:pt x="593544" y="0"/>
                </a:cubicBezTo>
                <a:close/>
              </a:path>
            </a:pathLst>
          </a:custGeom>
          <a:solidFill>
            <a:schemeClr val="tx2"/>
          </a:solidFill>
          <a:ln>
            <a:solidFill>
              <a:srgbClr val="002060"/>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it-IT"/>
            </a:defPPr>
            <a:lvl1pPr>
              <a:defRPr sz="900" b="1">
                <a:ln>
                  <a:solidFill>
                    <a:srgbClr val="002060"/>
                  </a:solidFill>
                </a:ln>
                <a:solidFill>
                  <a:srgbClr val="000000"/>
                </a:solidFill>
              </a:defRPr>
            </a:lvl1pPr>
          </a:lstStyle>
          <a:p>
            <a:endParaRPr lang="en-GB" dirty="0"/>
          </a:p>
        </p:txBody>
      </p:sp>
      <p:sp>
        <p:nvSpPr>
          <p:cNvPr id="13" name="TextBox 12">
            <a:extLst>
              <a:ext uri="{FF2B5EF4-FFF2-40B4-BE49-F238E27FC236}">
                <a16:creationId xmlns:a16="http://schemas.microsoft.com/office/drawing/2014/main" id="{1321E632-27D0-413A-96EA-F57F3312EFED}"/>
              </a:ext>
            </a:extLst>
          </p:cNvPr>
          <p:cNvSpPr txBox="1"/>
          <p:nvPr/>
        </p:nvSpPr>
        <p:spPr>
          <a:xfrm>
            <a:off x="2588048" y="4689965"/>
            <a:ext cx="1289315" cy="400110"/>
          </a:xfrm>
          <a:prstGeom prst="rect">
            <a:avLst/>
          </a:prstGeom>
        </p:spPr>
        <p:txBody>
          <a:bodyPr wrap="square">
            <a:spAutoFit/>
          </a:bodyPr>
          <a:lstStyle>
            <a:defPPr>
              <a:defRPr lang="it-IT"/>
            </a:defPPr>
            <a:lvl1pPr marL="0" indent="0" algn="just">
              <a:buFont typeface="Wingdings" panose="05000000000000000000" pitchFamily="2" charset="2"/>
              <a:buNone/>
              <a:defRPr sz="2000">
                <a:solidFill>
                  <a:schemeClr val="tx2"/>
                </a:solidFill>
              </a:defRPr>
            </a:lvl1pPr>
          </a:lstStyle>
          <a:p>
            <a:r>
              <a:rPr lang="en-GB" dirty="0">
                <a:solidFill>
                  <a:srgbClr val="000000"/>
                </a:solidFill>
              </a:rPr>
              <a:t>11100001</a:t>
            </a:r>
          </a:p>
        </p:txBody>
      </p:sp>
      <p:sp>
        <p:nvSpPr>
          <p:cNvPr id="14" name="Rectangle 13">
            <a:extLst>
              <a:ext uri="{FF2B5EF4-FFF2-40B4-BE49-F238E27FC236}">
                <a16:creationId xmlns:a16="http://schemas.microsoft.com/office/drawing/2014/main" id="{32153B65-B03F-4B4E-B00E-98CD504E1B6C}"/>
              </a:ext>
            </a:extLst>
          </p:cNvPr>
          <p:cNvSpPr/>
          <p:nvPr/>
        </p:nvSpPr>
        <p:spPr>
          <a:xfrm>
            <a:off x="2808817" y="4955439"/>
            <a:ext cx="910322" cy="400110"/>
          </a:xfrm>
          <a:prstGeom prst="rect">
            <a:avLst/>
          </a:prstGeom>
        </p:spPr>
        <p:txBody>
          <a:bodyPr wrap="square">
            <a:spAutoFit/>
          </a:bodyPr>
          <a:lstStyle/>
          <a:p>
            <a:pPr algn="just"/>
            <a:r>
              <a:rPr lang="en-GB" sz="2000" dirty="0">
                <a:solidFill>
                  <a:srgbClr val="000000"/>
                </a:solidFill>
              </a:rPr>
              <a:t>= 225</a:t>
            </a:r>
          </a:p>
        </p:txBody>
      </p:sp>
      <p:cxnSp>
        <p:nvCxnSpPr>
          <p:cNvPr id="15" name="Straight Arrow Connector 14">
            <a:extLst>
              <a:ext uri="{FF2B5EF4-FFF2-40B4-BE49-F238E27FC236}">
                <a16:creationId xmlns:a16="http://schemas.microsoft.com/office/drawing/2014/main" id="{37421912-4F9C-44BF-B52A-5F9727858AF6}"/>
              </a:ext>
            </a:extLst>
          </p:cNvPr>
          <p:cNvCxnSpPr>
            <a:cxnSpLocks/>
          </p:cNvCxnSpPr>
          <p:nvPr/>
        </p:nvCxnSpPr>
        <p:spPr bwMode="auto">
          <a:xfrm flipV="1">
            <a:off x="902735" y="4307665"/>
            <a:ext cx="1685313" cy="732284"/>
          </a:xfrm>
          <a:prstGeom prst="straightConnector1">
            <a:avLst/>
          </a:prstGeom>
          <a:solidFill>
            <a:schemeClr val="accent1"/>
          </a:solidFill>
          <a:ln w="38100" cap="flat" cmpd="sng" algn="ctr">
            <a:solidFill>
              <a:srgbClr val="FFC000"/>
            </a:solidFill>
            <a:prstDash val="sysDash"/>
            <a:round/>
            <a:headEnd type="none" w="sm" len="sm"/>
            <a:tailEnd type="triangle"/>
          </a:ln>
          <a:effectLst/>
        </p:spPr>
      </p:cxnSp>
      <p:cxnSp>
        <p:nvCxnSpPr>
          <p:cNvPr id="16" name="Straight Arrow Connector 15">
            <a:extLst>
              <a:ext uri="{FF2B5EF4-FFF2-40B4-BE49-F238E27FC236}">
                <a16:creationId xmlns:a16="http://schemas.microsoft.com/office/drawing/2014/main" id="{01722EAA-8CF8-42FA-8AA3-F604CB1482B1}"/>
              </a:ext>
            </a:extLst>
          </p:cNvPr>
          <p:cNvCxnSpPr>
            <a:cxnSpLocks/>
          </p:cNvCxnSpPr>
          <p:nvPr/>
        </p:nvCxnSpPr>
        <p:spPr bwMode="auto">
          <a:xfrm flipV="1">
            <a:off x="3668631" y="5096507"/>
            <a:ext cx="1743013" cy="52557"/>
          </a:xfrm>
          <a:prstGeom prst="straightConnector1">
            <a:avLst/>
          </a:prstGeom>
          <a:solidFill>
            <a:schemeClr val="accent1"/>
          </a:solidFill>
          <a:ln w="38100" cap="flat" cmpd="sng" algn="ctr">
            <a:solidFill>
              <a:srgbClr val="FFC000"/>
            </a:solidFill>
            <a:prstDash val="sysDash"/>
            <a:round/>
            <a:headEnd type="none" w="sm" len="sm"/>
            <a:tailEnd type="triangle"/>
          </a:ln>
          <a:effectLst/>
        </p:spPr>
      </p:cxnSp>
      <p:sp>
        <p:nvSpPr>
          <p:cNvPr id="18" name="Arrow: Right 69">
            <a:extLst>
              <a:ext uri="{FF2B5EF4-FFF2-40B4-BE49-F238E27FC236}">
                <a16:creationId xmlns:a16="http://schemas.microsoft.com/office/drawing/2014/main" id="{4E1799FA-0D49-4D5F-9698-91ACED388E9E}"/>
              </a:ext>
            </a:extLst>
          </p:cNvPr>
          <p:cNvSpPr/>
          <p:nvPr/>
        </p:nvSpPr>
        <p:spPr bwMode="auto">
          <a:xfrm>
            <a:off x="6577609" y="4424491"/>
            <a:ext cx="331305" cy="200055"/>
          </a:xfrm>
          <a:prstGeom prst="rightArrow">
            <a:avLst/>
          </a:prstGeom>
          <a:noFill/>
          <a:ln w="28575" cap="flat" cmpd="sng" algn="ctr">
            <a:solidFill>
              <a:srgbClr val="FFC000"/>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en-GB">
              <a:solidFill>
                <a:srgbClr val="000000"/>
              </a:solidFill>
              <a:latin typeface="Arial" charset="0"/>
            </a:endParaRPr>
          </a:p>
        </p:txBody>
      </p:sp>
      <p:sp>
        <p:nvSpPr>
          <p:cNvPr id="19" name="Rectangle 18">
            <a:extLst>
              <a:ext uri="{FF2B5EF4-FFF2-40B4-BE49-F238E27FC236}">
                <a16:creationId xmlns:a16="http://schemas.microsoft.com/office/drawing/2014/main" id="{D503AA82-F014-45EA-B541-AC044DE684F7}"/>
              </a:ext>
            </a:extLst>
          </p:cNvPr>
          <p:cNvSpPr/>
          <p:nvPr/>
        </p:nvSpPr>
        <p:spPr>
          <a:xfrm>
            <a:off x="139675" y="1020875"/>
            <a:ext cx="8730431" cy="923330"/>
          </a:xfrm>
          <a:prstGeom prst="rect">
            <a:avLst/>
          </a:prstGeom>
        </p:spPr>
        <p:txBody>
          <a:bodyPr wrap="square">
            <a:spAutoFit/>
          </a:bodyPr>
          <a:lstStyle/>
          <a:p>
            <a:pPr marL="342900" indent="-342900" algn="just">
              <a:buFont typeface="Wingdings" panose="05000000000000000000" pitchFamily="2" charset="2"/>
              <a:buChar char="ü"/>
            </a:pPr>
            <a:endParaRPr lang="en-GB" dirty="0" smtClean="0">
              <a:solidFill>
                <a:srgbClr val="000000"/>
              </a:solidFill>
            </a:endParaRPr>
          </a:p>
          <a:p>
            <a:pPr marL="342900" indent="-342900" algn="just">
              <a:buFont typeface="Wingdings" panose="05000000000000000000" pitchFamily="2" charset="2"/>
              <a:buChar char="ü"/>
            </a:pPr>
            <a:r>
              <a:rPr lang="en-GB" dirty="0" smtClean="0">
                <a:solidFill>
                  <a:srgbClr val="000000"/>
                </a:solidFill>
              </a:rPr>
              <a:t>Recently</a:t>
            </a:r>
            <a:r>
              <a:rPr lang="en-GB" dirty="0">
                <a:solidFill>
                  <a:srgbClr val="000000"/>
                </a:solidFill>
              </a:rPr>
              <a:t>, local pattern based descriptors have been found effective for description of the image content. </a:t>
            </a:r>
          </a:p>
        </p:txBody>
      </p:sp>
      <p:sp>
        <p:nvSpPr>
          <p:cNvPr id="34" name="Title 3"/>
          <p:cNvSpPr>
            <a:spLocks noGrp="1"/>
          </p:cNvSpPr>
          <p:nvPr>
            <p:ph type="title"/>
          </p:nvPr>
        </p:nvSpPr>
        <p:spPr>
          <a:xfrm>
            <a:off x="212794" y="328223"/>
            <a:ext cx="8321605" cy="563562"/>
          </a:xfrm>
        </p:spPr>
        <p:txBody>
          <a:bodyPr/>
          <a:lstStyle/>
          <a:p>
            <a:pPr algn="l"/>
            <a:r>
              <a:rPr lang="it-IT" b="1" dirty="0" smtClean="0">
                <a:solidFill>
                  <a:schemeClr val="accent2">
                    <a:lumMod val="50000"/>
                  </a:schemeClr>
                </a:solidFill>
              </a:rPr>
              <a:t>Local Binary Patterns</a:t>
            </a:r>
            <a:endParaRPr lang="it-IT" sz="3600" b="1" dirty="0">
              <a:solidFill>
                <a:schemeClr val="accent2">
                  <a:lumMod val="50000"/>
                </a:schemeClr>
              </a:solidFill>
            </a:endParaRPr>
          </a:p>
        </p:txBody>
      </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47703"/>
            <a:ext cx="623313" cy="457200"/>
          </a:xfrm>
          <a:prstGeom prst="rect">
            <a:avLst/>
          </a:prstGeom>
        </p:spPr>
      </p:pic>
    </p:spTree>
    <p:extLst>
      <p:ext uri="{BB962C8B-B14F-4D97-AF65-F5344CB8AC3E}">
        <p14:creationId xmlns:p14="http://schemas.microsoft.com/office/powerpoint/2010/main" val="13161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198420"/>
            <a:ext cx="623313" cy="457200"/>
          </a:xfrm>
          <a:prstGeom prst="rect">
            <a:avLst/>
          </a:prstGeom>
        </p:spPr>
      </p:pic>
      <p:pic>
        <p:nvPicPr>
          <p:cNvPr id="6" name="Picture 5"/>
          <p:cNvPicPr>
            <a:picLocks noChangeAspect="1"/>
          </p:cNvPicPr>
          <p:nvPr/>
        </p:nvPicPr>
        <p:blipFill>
          <a:blip r:embed="rId3"/>
          <a:stretch>
            <a:fillRect/>
          </a:stretch>
        </p:blipFill>
        <p:spPr>
          <a:xfrm>
            <a:off x="-41451" y="1066800"/>
            <a:ext cx="9218964" cy="2834640"/>
          </a:xfrm>
          <a:prstGeom prst="rect">
            <a:avLst/>
          </a:prstGeom>
        </p:spPr>
      </p:pic>
      <p:sp>
        <p:nvSpPr>
          <p:cNvPr id="7" name="Title 3"/>
          <p:cNvSpPr>
            <a:spLocks noGrp="1"/>
          </p:cNvSpPr>
          <p:nvPr>
            <p:ph type="title"/>
          </p:nvPr>
        </p:nvSpPr>
        <p:spPr>
          <a:xfrm>
            <a:off x="212794" y="328223"/>
            <a:ext cx="8321605" cy="563562"/>
          </a:xfrm>
        </p:spPr>
        <p:txBody>
          <a:bodyPr/>
          <a:lstStyle/>
          <a:p>
            <a:pPr algn="l"/>
            <a:r>
              <a:rPr lang="it-IT" b="1" dirty="0" smtClean="0">
                <a:solidFill>
                  <a:schemeClr val="accent2">
                    <a:lumMod val="50000"/>
                  </a:schemeClr>
                </a:solidFill>
              </a:rPr>
              <a:t>Region Based Descriptors </a:t>
            </a:r>
            <a:endParaRPr lang="it-IT" sz="3600" b="1" dirty="0">
              <a:solidFill>
                <a:schemeClr val="accent2">
                  <a:lumMod val="50000"/>
                </a:schemeClr>
              </a:solidFill>
            </a:endParaRPr>
          </a:p>
        </p:txBody>
      </p:sp>
      <p:sp>
        <p:nvSpPr>
          <p:cNvPr id="8" name="Rectangle 7"/>
          <p:cNvSpPr/>
          <p:nvPr/>
        </p:nvSpPr>
        <p:spPr>
          <a:xfrm>
            <a:off x="381000" y="4105952"/>
            <a:ext cx="8915400" cy="2062103"/>
          </a:xfrm>
          <a:prstGeom prst="rect">
            <a:avLst/>
          </a:prstGeom>
        </p:spPr>
        <p:txBody>
          <a:bodyPr wrap="square">
            <a:spAutoFit/>
          </a:bodyPr>
          <a:lstStyle/>
          <a:p>
            <a:pPr marL="342900" indent="-342900">
              <a:buAutoNum type="arabicParenR"/>
            </a:pPr>
            <a:r>
              <a:rPr lang="en-US" sz="1600" dirty="0" smtClean="0">
                <a:solidFill>
                  <a:srgbClr val="000000"/>
                </a:solidFill>
                <a:latin typeface="Arial" panose="020B0604020202020204" pitchFamily="34" charset="0"/>
              </a:rPr>
              <a:t>Shape features (which include </a:t>
            </a:r>
            <a:r>
              <a:rPr lang="en-US" sz="1600" dirty="0">
                <a:solidFill>
                  <a:srgbClr val="000000"/>
                </a:solidFill>
                <a:latin typeface="Arial" panose="020B0604020202020204" pitchFamily="34" charset="0"/>
              </a:rPr>
              <a:t>Fourier descriptors and contour-based shape descriptors like area, convex area, perimeter</a:t>
            </a:r>
            <a:r>
              <a:rPr lang="en-US" sz="1600" dirty="0" smtClean="0">
                <a:solidFill>
                  <a:srgbClr val="000000"/>
                </a:solidFill>
                <a:latin typeface="Arial" panose="020B0604020202020204" pitchFamily="34" charset="0"/>
              </a:rPr>
              <a:t>, extent</a:t>
            </a:r>
            <a:r>
              <a:rPr lang="en-US" sz="1600" dirty="0">
                <a:solidFill>
                  <a:srgbClr val="000000"/>
                </a:solidFill>
                <a:latin typeface="Arial" panose="020B0604020202020204" pitchFamily="34" charset="0"/>
              </a:rPr>
              <a:t>, solidity and eccentricity derived from the region contours); </a:t>
            </a:r>
            <a:endParaRPr lang="en-US" sz="1600" dirty="0" smtClean="0">
              <a:solidFill>
                <a:srgbClr val="000000"/>
              </a:solidFill>
              <a:latin typeface="Arial" panose="020B0604020202020204" pitchFamily="34" charset="0"/>
            </a:endParaRPr>
          </a:p>
          <a:p>
            <a:pPr marL="342900" indent="-342900">
              <a:buAutoNum type="arabicParenR"/>
            </a:pPr>
            <a:endParaRPr lang="en-US" sz="1600" dirty="0">
              <a:solidFill>
                <a:srgbClr val="000000"/>
              </a:solidFill>
              <a:latin typeface="Arial" panose="020B0604020202020204" pitchFamily="34" charset="0"/>
            </a:endParaRPr>
          </a:p>
          <a:p>
            <a:pPr marL="342900" indent="-342900">
              <a:buAutoNum type="arabicParenR"/>
            </a:pPr>
            <a:r>
              <a:rPr lang="en-US" sz="1600" dirty="0" smtClean="0">
                <a:solidFill>
                  <a:srgbClr val="000000"/>
                </a:solidFill>
                <a:latin typeface="Arial" panose="020B0604020202020204" pitchFamily="34" charset="0"/>
              </a:rPr>
              <a:t>Intensity features  (which consist </a:t>
            </a:r>
            <a:r>
              <a:rPr lang="en-US" sz="1600" dirty="0">
                <a:solidFill>
                  <a:srgbClr val="000000"/>
                </a:solidFill>
                <a:latin typeface="Arial" panose="020B0604020202020204" pitchFamily="34" charset="0"/>
              </a:rPr>
              <a:t>of the mean, standard deviation and skewness of the samples within each region </a:t>
            </a:r>
            <a:r>
              <a:rPr lang="en-US" sz="1600" dirty="0" smtClean="0">
                <a:solidFill>
                  <a:srgbClr val="000000"/>
                </a:solidFill>
                <a:latin typeface="Arial" panose="020B0604020202020204" pitchFamily="34" charset="0"/>
              </a:rPr>
              <a:t>in each </a:t>
            </a:r>
            <a:r>
              <a:rPr lang="en-US" sz="1600" dirty="0">
                <a:solidFill>
                  <a:srgbClr val="000000"/>
                </a:solidFill>
                <a:latin typeface="Arial" panose="020B0604020202020204" pitchFamily="34" charset="0"/>
              </a:rPr>
              <a:t>spectral channel); </a:t>
            </a:r>
            <a:endParaRPr lang="en-US" sz="1600" dirty="0" smtClean="0">
              <a:solidFill>
                <a:srgbClr val="000000"/>
              </a:solidFill>
              <a:latin typeface="Arial" panose="020B0604020202020204" pitchFamily="34" charset="0"/>
            </a:endParaRPr>
          </a:p>
          <a:p>
            <a:pPr marL="342900" indent="-342900">
              <a:buAutoNum type="arabicParenR"/>
            </a:pPr>
            <a:endParaRPr lang="en-US" sz="1600" dirty="0">
              <a:solidFill>
                <a:srgbClr val="000000"/>
              </a:solidFill>
              <a:latin typeface="Arial" panose="020B0604020202020204" pitchFamily="34" charset="0"/>
            </a:endParaRPr>
          </a:p>
          <a:p>
            <a:pPr marL="342900" indent="-342900">
              <a:buAutoNum type="arabicParenR"/>
            </a:pPr>
            <a:r>
              <a:rPr lang="en-US" sz="1600" dirty="0" smtClean="0">
                <a:solidFill>
                  <a:srgbClr val="000000"/>
                </a:solidFill>
                <a:latin typeface="Arial" panose="020B0604020202020204" pitchFamily="34" charset="0"/>
              </a:rPr>
              <a:t>Texture features  (</a:t>
            </a:r>
            <a:r>
              <a:rPr lang="en-US" sz="1600" dirty="0">
                <a:solidFill>
                  <a:srgbClr val="000000"/>
                </a:solidFill>
                <a:latin typeface="Arial" panose="020B0604020202020204" pitchFamily="34" charset="0"/>
              </a:rPr>
              <a:t>which include entropy and spectral </a:t>
            </a:r>
            <a:r>
              <a:rPr lang="en-US" sz="1600" dirty="0" smtClean="0">
                <a:solidFill>
                  <a:srgbClr val="000000"/>
                </a:solidFill>
                <a:latin typeface="Arial" panose="020B0604020202020204" pitchFamily="34" charset="0"/>
              </a:rPr>
              <a:t>histogram).</a:t>
            </a:r>
            <a:endParaRPr lang="en-US" sz="16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938919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198420"/>
            <a:ext cx="623313" cy="457200"/>
          </a:xfrm>
          <a:prstGeom prst="rect">
            <a:avLst/>
          </a:prstGeom>
        </p:spPr>
      </p:pic>
      <p:sp>
        <p:nvSpPr>
          <p:cNvPr id="7" name="Title 3"/>
          <p:cNvSpPr>
            <a:spLocks noGrp="1"/>
          </p:cNvSpPr>
          <p:nvPr>
            <p:ph type="title"/>
          </p:nvPr>
        </p:nvSpPr>
        <p:spPr>
          <a:xfrm>
            <a:off x="212794" y="328223"/>
            <a:ext cx="8321605" cy="563562"/>
          </a:xfrm>
        </p:spPr>
        <p:txBody>
          <a:bodyPr/>
          <a:lstStyle/>
          <a:p>
            <a:pPr algn="l"/>
            <a:r>
              <a:rPr lang="it-IT" b="1" dirty="0" smtClean="0">
                <a:solidFill>
                  <a:schemeClr val="accent2">
                    <a:lumMod val="50000"/>
                  </a:schemeClr>
                </a:solidFill>
              </a:rPr>
              <a:t>Region Based Descriptors </a:t>
            </a:r>
            <a:endParaRPr lang="it-IT" sz="3600" b="1" dirty="0">
              <a:solidFill>
                <a:schemeClr val="accent2">
                  <a:lumMod val="50000"/>
                </a:schemeClr>
              </a:solidFill>
            </a:endParaRPr>
          </a:p>
        </p:txBody>
      </p:sp>
      <p:sp>
        <p:nvSpPr>
          <p:cNvPr id="2" name="Rectangle 1"/>
          <p:cNvSpPr/>
          <p:nvPr/>
        </p:nvSpPr>
        <p:spPr>
          <a:xfrm>
            <a:off x="533399" y="1305342"/>
            <a:ext cx="8395713" cy="3970318"/>
          </a:xfrm>
          <a:prstGeom prst="rect">
            <a:avLst/>
          </a:prstGeom>
        </p:spPr>
        <p:txBody>
          <a:bodyPr wrap="square">
            <a:spAutoFit/>
          </a:bodyPr>
          <a:lstStyle/>
          <a:p>
            <a:pPr marL="285750" indent="-285750">
              <a:buFont typeface="Wingdings" panose="05000000000000000000" pitchFamily="2" charset="2"/>
              <a:buChar char="ü"/>
            </a:pPr>
            <a:r>
              <a:rPr lang="en-US" dirty="0" smtClean="0">
                <a:solidFill>
                  <a:srgbClr val="000000"/>
                </a:solidFill>
              </a:rPr>
              <a:t>The  </a:t>
            </a:r>
            <a:r>
              <a:rPr lang="en-US" dirty="0">
                <a:solidFill>
                  <a:srgbClr val="000000"/>
                </a:solidFill>
              </a:rPr>
              <a:t>similarities  between  the  query  graph  and  the  graphs  of  images  in  the  </a:t>
            </a:r>
            <a:r>
              <a:rPr lang="en-US" dirty="0" smtClean="0">
                <a:solidFill>
                  <a:srgbClr val="000000"/>
                </a:solidFill>
              </a:rPr>
              <a:t>archive are </a:t>
            </a:r>
            <a:r>
              <a:rPr lang="en-US" dirty="0">
                <a:solidFill>
                  <a:srgbClr val="000000"/>
                </a:solidFill>
              </a:rPr>
              <a:t>calculated using a novel inexact graph matching strategy that jointly consists </a:t>
            </a:r>
            <a:r>
              <a:rPr lang="en-US" dirty="0" smtClean="0">
                <a:solidFill>
                  <a:srgbClr val="000000"/>
                </a:solidFill>
              </a:rPr>
              <a:t>of: </a:t>
            </a:r>
          </a:p>
          <a:p>
            <a:endParaRPr lang="en-US" dirty="0">
              <a:solidFill>
                <a:srgbClr val="000000"/>
              </a:solidFill>
            </a:endParaRPr>
          </a:p>
          <a:p>
            <a:pPr marL="742950" lvl="1" indent="-285750" algn="just">
              <a:buFont typeface="Arial" panose="020B0604020202020204" pitchFamily="34" charset="0"/>
              <a:buChar char="•"/>
            </a:pPr>
            <a:r>
              <a:rPr lang="en-US" dirty="0" smtClean="0">
                <a:solidFill>
                  <a:schemeClr val="accent2">
                    <a:lumMod val="50000"/>
                  </a:schemeClr>
                </a:solidFill>
              </a:rPr>
              <a:t>a subgraph isomorphism  </a:t>
            </a:r>
            <a:r>
              <a:rPr lang="en-US" dirty="0">
                <a:solidFill>
                  <a:schemeClr val="accent2">
                    <a:lumMod val="50000"/>
                  </a:schemeClr>
                </a:solidFill>
              </a:rPr>
              <a:t>algorithm  </a:t>
            </a:r>
            <a:r>
              <a:rPr lang="en-US" dirty="0">
                <a:solidFill>
                  <a:srgbClr val="000000"/>
                </a:solidFill>
              </a:rPr>
              <a:t>(which  measures  the  similarity  between  graph  </a:t>
            </a:r>
            <a:r>
              <a:rPr lang="en-US" dirty="0" smtClean="0">
                <a:solidFill>
                  <a:srgbClr val="000000"/>
                </a:solidFill>
              </a:rPr>
              <a:t>nodes);</a:t>
            </a:r>
          </a:p>
          <a:p>
            <a:pPr lvl="1"/>
            <a:endParaRPr lang="en-US" dirty="0" smtClean="0">
              <a:solidFill>
                <a:srgbClr val="000000"/>
              </a:solidFill>
            </a:endParaRPr>
          </a:p>
          <a:p>
            <a:pPr marL="742950" lvl="1" indent="-285750" algn="just">
              <a:buFont typeface="Arial" panose="020B0604020202020204" pitchFamily="34" charset="0"/>
              <a:buChar char="•"/>
            </a:pPr>
            <a:r>
              <a:rPr lang="en-US" dirty="0" smtClean="0">
                <a:solidFill>
                  <a:schemeClr val="accent2">
                    <a:lumMod val="50000"/>
                  </a:schemeClr>
                </a:solidFill>
              </a:rPr>
              <a:t>a  spectral embedding  </a:t>
            </a:r>
            <a:r>
              <a:rPr lang="en-US" dirty="0">
                <a:solidFill>
                  <a:schemeClr val="accent2">
                    <a:lumMod val="50000"/>
                  </a:schemeClr>
                </a:solidFill>
              </a:rPr>
              <a:t>algorithm  </a:t>
            </a:r>
            <a:r>
              <a:rPr lang="en-US" dirty="0">
                <a:solidFill>
                  <a:srgbClr val="000000"/>
                </a:solidFill>
              </a:rPr>
              <a:t>(which  measures  the  similarity  between  graph  edges).  </a:t>
            </a:r>
            <a:endParaRPr lang="en-US" dirty="0" smtClean="0">
              <a:solidFill>
                <a:srgbClr val="000000"/>
              </a:solidFill>
            </a:endParaRPr>
          </a:p>
          <a:p>
            <a:endParaRPr lang="en-US" dirty="0">
              <a:solidFill>
                <a:srgbClr val="000000"/>
              </a:solidFill>
            </a:endParaRPr>
          </a:p>
          <a:p>
            <a:endParaRPr lang="en-US" dirty="0" smtClean="0">
              <a:solidFill>
                <a:srgbClr val="000000"/>
              </a:solidFill>
            </a:endParaRPr>
          </a:p>
          <a:p>
            <a:endParaRPr lang="en-US" dirty="0">
              <a:solidFill>
                <a:srgbClr val="000000"/>
              </a:solidFill>
            </a:endParaRPr>
          </a:p>
          <a:p>
            <a:pPr marL="285750" indent="-285750">
              <a:buFont typeface="Wingdings" panose="05000000000000000000" pitchFamily="2" charset="2"/>
              <a:buChar char="ü"/>
            </a:pPr>
            <a:r>
              <a:rPr lang="en-US" dirty="0" smtClean="0">
                <a:solidFill>
                  <a:srgbClr val="000000"/>
                </a:solidFill>
              </a:rPr>
              <a:t>The  </a:t>
            </a:r>
            <a:r>
              <a:rPr lang="en-US" dirty="0">
                <a:solidFill>
                  <a:srgbClr val="000000"/>
                </a:solidFill>
              </a:rPr>
              <a:t>most  </a:t>
            </a:r>
            <a:r>
              <a:rPr lang="en-US" dirty="0" smtClean="0">
                <a:solidFill>
                  <a:srgbClr val="000000"/>
                </a:solidFill>
              </a:rPr>
              <a:t>similar images </a:t>
            </a:r>
            <a:r>
              <a:rPr lang="en-US" dirty="0">
                <a:solidFill>
                  <a:srgbClr val="000000"/>
                </a:solidFill>
              </a:rPr>
              <a:t>to the query image are then retrieved according to the ranking of graph similarities.</a:t>
            </a:r>
          </a:p>
        </p:txBody>
      </p:sp>
      <p:sp>
        <p:nvSpPr>
          <p:cNvPr id="3" name="Rectangle 2"/>
          <p:cNvSpPr/>
          <p:nvPr/>
        </p:nvSpPr>
        <p:spPr>
          <a:xfrm>
            <a:off x="692655" y="5689217"/>
            <a:ext cx="8077200" cy="738664"/>
          </a:xfrm>
          <a:prstGeom prst="rect">
            <a:avLst/>
          </a:prstGeom>
        </p:spPr>
        <p:txBody>
          <a:bodyPr wrap="square">
            <a:spAutoFit/>
          </a:bodyPr>
          <a:lstStyle/>
          <a:p>
            <a:r>
              <a:rPr lang="en-US" sz="1400" dirty="0">
                <a:solidFill>
                  <a:srgbClr val="000000"/>
                </a:solidFill>
              </a:rPr>
              <a:t>B. Chaudhuri, B. </a:t>
            </a:r>
            <a:r>
              <a:rPr lang="en-US" sz="1400" dirty="0" err="1">
                <a:solidFill>
                  <a:srgbClr val="000000"/>
                </a:solidFill>
              </a:rPr>
              <a:t>Demir</a:t>
            </a:r>
            <a:r>
              <a:rPr lang="en-US" sz="1400" dirty="0">
                <a:solidFill>
                  <a:srgbClr val="000000"/>
                </a:solidFill>
              </a:rPr>
              <a:t>, L. </a:t>
            </a:r>
            <a:r>
              <a:rPr lang="en-US" sz="1400" dirty="0" err="1">
                <a:solidFill>
                  <a:srgbClr val="000000"/>
                </a:solidFill>
              </a:rPr>
              <a:t>Bruzzone</a:t>
            </a:r>
            <a:r>
              <a:rPr lang="en-US" sz="1400" dirty="0">
                <a:solidFill>
                  <a:srgbClr val="000000"/>
                </a:solidFill>
              </a:rPr>
              <a:t>, S. Chaudhuri, "Region-Based Retrieval of Remote Sensing Images using an Unsupervised Graph-Theoretic Approach", IEEE Geoscience and Remote Sensing Letters, vol. 13, no.7, pp. 987-991, 2016.</a:t>
            </a:r>
          </a:p>
        </p:txBody>
      </p:sp>
    </p:spTree>
    <p:extLst>
      <p:ext uri="{BB962C8B-B14F-4D97-AF65-F5344CB8AC3E}">
        <p14:creationId xmlns:p14="http://schemas.microsoft.com/office/powerpoint/2010/main" val="275206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58" name="Rectangle 4"/>
          <p:cNvSpPr>
            <a:spLocks noGrp="1" noChangeArrowheads="1"/>
          </p:cNvSpPr>
          <p:nvPr>
            <p:ph type="title"/>
          </p:nvPr>
        </p:nvSpPr>
        <p:spPr/>
        <p:txBody>
          <a:bodyPr/>
          <a:lstStyle/>
          <a:p>
            <a:r>
              <a:rPr lang="en-US" altLang="it-IT" sz="2800">
                <a:solidFill>
                  <a:srgbClr val="000000"/>
                </a:solidFill>
                <a:latin typeface="Arial" panose="020B0604020202020204" pitchFamily="34" charset="0"/>
              </a:rPr>
              <a:t>Data Set Description</a:t>
            </a:r>
          </a:p>
        </p:txBody>
      </p:sp>
      <p:pic>
        <p:nvPicPr>
          <p:cNvPr id="38916" name="Picture 33" descr="E:\CBIRALRSCode\Images\airplane\airplane0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22764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1" descr="E:\CBIRALRSCode\Images\agricultural\agricultural46.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22764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35" descr="E:\CBIRALRSCode\Images\baseballdiamond\baseballdiamond04.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125" y="22764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37" descr="E:\CBIRALRSCode\Images\beach\beach21.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800" y="227012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38" descr="E:\CBIRALRSCode\Images\buildings\buildings34.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475" y="227647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41" descr="E:\CBIRALRSCode\Images\chaparral\chaparral21.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7675" y="227647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66" descr="E:\CBIRALRSCode\Images\denseresidential\denseresidential16.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2875" y="22780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70" descr="E:\CBIRALRSCode\Images\forest\forest43.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8550" y="227647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72" descr="E:\CBIRALRSCode\Images\freeway\freeway07.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6975" y="34734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5" name="Picture 74" descr="E:\CBIRALRSCode\Images\golfcourse\golfcourse58.t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1700" y="34718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6" name="Picture 76" descr="E:\CBIRALRSCode\Images\harbor\harbor28.t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5788" y="34718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7" name="Picture 78" descr="E:\CBIRALRSCode\Images\intersection\intersection93.t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2575" y="34718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8" name="Picture 80" descr="E:\CBIRALRSCode\Images\mediumresidential\mediumresidential36.t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2225" y="3471863"/>
            <a:ext cx="8953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9" name="Picture 82" descr="E:\CBIRALRSCode\Images\mobilehomepark\mobilehomepark15.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4413" y="3471863"/>
            <a:ext cx="8953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0" name="Picture 84" descr="E:\CBIRALRSCode\Images\overpass\overpass76.tif"/>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18350" y="34702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1" name="Picture 86" descr="E:\CBIRALRSCode\Images\parkinglot\parkinglot20.t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63700" y="4668838"/>
            <a:ext cx="93186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2" name="Picture 18" descr="river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70175" y="46418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3" name="Picture 90" descr="E:\CBIRALRSCode\Images\runway\runway14.tif"/>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56013" y="464820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4" name="Picture 92" descr="E:\CBIRALRSCode\Images\sparseresidential\sparseresidential15.t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03750" y="46418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5" name="Picture 94" descr="E:\CBIRALRSCode\Images\storagetanks\storagetanks27.tif"/>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38788" y="46418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6" name="Picture 96" descr="E:\CBIRALRSCode\Images\tenniscourt\tenniscourt09.tif"/>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72238" y="46418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7" name="Rectangle 4"/>
          <p:cNvSpPr>
            <a:spLocks noChangeArrowheads="1"/>
          </p:cNvSpPr>
          <p:nvPr/>
        </p:nvSpPr>
        <p:spPr bwMode="auto">
          <a:xfrm>
            <a:off x="725488" y="3111500"/>
            <a:ext cx="1020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agriculture</a:t>
            </a:r>
            <a:endParaRPr lang="it-IT" altLang="it-IT" sz="1400">
              <a:solidFill>
                <a:srgbClr val="000000"/>
              </a:solidFill>
            </a:endParaRPr>
          </a:p>
        </p:txBody>
      </p:sp>
      <p:sp>
        <p:nvSpPr>
          <p:cNvPr id="38938" name="Rectangle 26"/>
          <p:cNvSpPr>
            <a:spLocks noChangeArrowheads="1"/>
          </p:cNvSpPr>
          <p:nvPr/>
        </p:nvSpPr>
        <p:spPr bwMode="auto">
          <a:xfrm>
            <a:off x="1663700" y="3111500"/>
            <a:ext cx="91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it-IT" sz="1400">
                <a:solidFill>
                  <a:srgbClr val="000000"/>
                </a:solidFill>
              </a:rPr>
              <a:t>airplanes</a:t>
            </a:r>
          </a:p>
        </p:txBody>
      </p:sp>
      <p:sp>
        <p:nvSpPr>
          <p:cNvPr id="28" name="Rectangle 27"/>
          <p:cNvSpPr/>
          <p:nvPr/>
        </p:nvSpPr>
        <p:spPr>
          <a:xfrm>
            <a:off x="2520950" y="3111500"/>
            <a:ext cx="1271588" cy="307975"/>
          </a:xfrm>
          <a:prstGeom prst="rect">
            <a:avLst/>
          </a:prstGeom>
        </p:spPr>
        <p:txBody>
          <a:bodyPr>
            <a:spAutoFit/>
          </a:bodyPr>
          <a:lstStyle/>
          <a:p>
            <a:pPr>
              <a:defRPr/>
            </a:pPr>
            <a:r>
              <a:rPr lang="it-IT" sz="1400" kern="1100" dirty="0">
                <a:solidFill>
                  <a:srgbClr val="000000"/>
                </a:solidFill>
                <a:latin typeface="Arial" charset="0"/>
                <a:cs typeface="Arial" charset="0"/>
              </a:rPr>
              <a:t>baseball dia.</a:t>
            </a:r>
          </a:p>
        </p:txBody>
      </p:sp>
      <p:sp>
        <p:nvSpPr>
          <p:cNvPr id="38940" name="Rectangle 5"/>
          <p:cNvSpPr>
            <a:spLocks noChangeArrowheads="1"/>
          </p:cNvSpPr>
          <p:nvPr/>
        </p:nvSpPr>
        <p:spPr bwMode="auto">
          <a:xfrm>
            <a:off x="5481638" y="5459413"/>
            <a:ext cx="1508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stor. tanks</a:t>
            </a:r>
            <a:endParaRPr lang="it-IT" altLang="it-IT" sz="1400">
              <a:solidFill>
                <a:srgbClr val="000000"/>
              </a:solidFill>
            </a:endParaRPr>
          </a:p>
        </p:txBody>
      </p:sp>
      <p:sp>
        <p:nvSpPr>
          <p:cNvPr id="38941" name="Rectangle 6"/>
          <p:cNvSpPr>
            <a:spLocks noChangeArrowheads="1"/>
          </p:cNvSpPr>
          <p:nvPr/>
        </p:nvSpPr>
        <p:spPr bwMode="auto">
          <a:xfrm>
            <a:off x="3689350" y="3094038"/>
            <a:ext cx="671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beach</a:t>
            </a:r>
            <a:endParaRPr lang="it-IT" altLang="it-IT" sz="1400">
              <a:solidFill>
                <a:srgbClr val="000000"/>
              </a:solidFill>
            </a:endParaRPr>
          </a:p>
        </p:txBody>
      </p:sp>
      <p:sp>
        <p:nvSpPr>
          <p:cNvPr id="38942" name="Rectangle 7"/>
          <p:cNvSpPr>
            <a:spLocks noChangeArrowheads="1"/>
          </p:cNvSpPr>
          <p:nvPr/>
        </p:nvSpPr>
        <p:spPr bwMode="auto">
          <a:xfrm>
            <a:off x="4610100" y="3101975"/>
            <a:ext cx="892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buildings</a:t>
            </a:r>
            <a:endParaRPr lang="it-IT" altLang="it-IT" sz="1400">
              <a:solidFill>
                <a:srgbClr val="000000"/>
              </a:solidFill>
            </a:endParaRPr>
          </a:p>
        </p:txBody>
      </p:sp>
      <p:sp>
        <p:nvSpPr>
          <p:cNvPr id="38943" name="Rectangle 8"/>
          <p:cNvSpPr>
            <a:spLocks noChangeArrowheads="1"/>
          </p:cNvSpPr>
          <p:nvPr/>
        </p:nvSpPr>
        <p:spPr bwMode="auto">
          <a:xfrm>
            <a:off x="5562600" y="3108325"/>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chaparral</a:t>
            </a:r>
            <a:endParaRPr lang="it-IT" altLang="it-IT" sz="1400">
              <a:solidFill>
                <a:srgbClr val="000000"/>
              </a:solidFill>
            </a:endParaRPr>
          </a:p>
        </p:txBody>
      </p:sp>
      <p:sp>
        <p:nvSpPr>
          <p:cNvPr id="38944" name="Rectangle 9"/>
          <p:cNvSpPr>
            <a:spLocks noChangeArrowheads="1"/>
          </p:cNvSpPr>
          <p:nvPr/>
        </p:nvSpPr>
        <p:spPr bwMode="auto">
          <a:xfrm>
            <a:off x="6459538" y="310515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dense-res.</a:t>
            </a:r>
            <a:endParaRPr lang="it-IT" altLang="it-IT" sz="1400">
              <a:solidFill>
                <a:srgbClr val="000000"/>
              </a:solidFill>
            </a:endParaRPr>
          </a:p>
        </p:txBody>
      </p:sp>
      <p:sp>
        <p:nvSpPr>
          <p:cNvPr id="38945" name="Rectangle 10"/>
          <p:cNvSpPr>
            <a:spLocks noChangeArrowheads="1"/>
          </p:cNvSpPr>
          <p:nvPr/>
        </p:nvSpPr>
        <p:spPr bwMode="auto">
          <a:xfrm>
            <a:off x="7585075" y="3121025"/>
            <a:ext cx="631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forest</a:t>
            </a:r>
            <a:endParaRPr lang="it-IT" altLang="it-IT" sz="1400">
              <a:solidFill>
                <a:srgbClr val="000000"/>
              </a:solidFill>
            </a:endParaRPr>
          </a:p>
        </p:txBody>
      </p:sp>
      <p:sp>
        <p:nvSpPr>
          <p:cNvPr id="38946" name="Rectangle 11"/>
          <p:cNvSpPr>
            <a:spLocks noChangeArrowheads="1"/>
          </p:cNvSpPr>
          <p:nvPr/>
        </p:nvSpPr>
        <p:spPr bwMode="auto">
          <a:xfrm>
            <a:off x="1252538" y="4302125"/>
            <a:ext cx="811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freeway</a:t>
            </a:r>
            <a:endParaRPr lang="it-IT" altLang="it-IT" sz="1400">
              <a:solidFill>
                <a:srgbClr val="000000"/>
              </a:solidFill>
            </a:endParaRPr>
          </a:p>
        </p:txBody>
      </p:sp>
      <p:sp>
        <p:nvSpPr>
          <p:cNvPr id="38947" name="Rectangle 12"/>
          <p:cNvSpPr>
            <a:spLocks noChangeArrowheads="1"/>
          </p:cNvSpPr>
          <p:nvPr/>
        </p:nvSpPr>
        <p:spPr bwMode="auto">
          <a:xfrm>
            <a:off x="2101850" y="4325938"/>
            <a:ext cx="1060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golf course</a:t>
            </a:r>
            <a:endParaRPr lang="it-IT" altLang="it-IT" sz="1400">
              <a:solidFill>
                <a:srgbClr val="000000"/>
              </a:solidFill>
            </a:endParaRPr>
          </a:p>
        </p:txBody>
      </p:sp>
      <p:sp>
        <p:nvSpPr>
          <p:cNvPr id="38948" name="Rectangle 13"/>
          <p:cNvSpPr>
            <a:spLocks noChangeArrowheads="1"/>
          </p:cNvSpPr>
          <p:nvPr/>
        </p:nvSpPr>
        <p:spPr bwMode="auto">
          <a:xfrm>
            <a:off x="3224213" y="4313238"/>
            <a:ext cx="7000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harbor</a:t>
            </a:r>
            <a:endParaRPr lang="it-IT" altLang="it-IT" sz="1400">
              <a:solidFill>
                <a:srgbClr val="000000"/>
              </a:solidFill>
            </a:endParaRPr>
          </a:p>
        </p:txBody>
      </p:sp>
      <p:sp>
        <p:nvSpPr>
          <p:cNvPr id="38949" name="Rectangle 14"/>
          <p:cNvSpPr>
            <a:spLocks noChangeArrowheads="1"/>
          </p:cNvSpPr>
          <p:nvPr/>
        </p:nvSpPr>
        <p:spPr bwMode="auto">
          <a:xfrm>
            <a:off x="3987800" y="4302125"/>
            <a:ext cx="1098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intersection</a:t>
            </a:r>
            <a:endParaRPr lang="it-IT" altLang="it-IT" sz="1400">
              <a:solidFill>
                <a:srgbClr val="000000"/>
              </a:solidFill>
            </a:endParaRPr>
          </a:p>
        </p:txBody>
      </p:sp>
      <p:sp>
        <p:nvSpPr>
          <p:cNvPr id="38950" name="Rectangle 15"/>
          <p:cNvSpPr>
            <a:spLocks noChangeArrowheads="1"/>
          </p:cNvSpPr>
          <p:nvPr/>
        </p:nvSpPr>
        <p:spPr bwMode="auto">
          <a:xfrm>
            <a:off x="4970463" y="4311650"/>
            <a:ext cx="15557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medium-res.</a:t>
            </a:r>
            <a:endParaRPr lang="it-IT" altLang="it-IT" sz="1400">
              <a:solidFill>
                <a:srgbClr val="000000"/>
              </a:solidFill>
            </a:endParaRPr>
          </a:p>
          <a:p>
            <a:pPr eaLnBrk="1" hangingPunct="1"/>
            <a:endParaRPr lang="en-US" altLang="it-IT" sz="1400">
              <a:solidFill>
                <a:srgbClr val="000000"/>
              </a:solidFill>
            </a:endParaRPr>
          </a:p>
          <a:p>
            <a:pPr eaLnBrk="1" hangingPunct="1"/>
            <a:r>
              <a:rPr lang="en-US" altLang="it-IT" sz="1400">
                <a:solidFill>
                  <a:srgbClr val="000000"/>
                </a:solidFill>
              </a:rPr>
              <a:t> </a:t>
            </a:r>
            <a:endParaRPr lang="it-IT" altLang="it-IT" sz="1400">
              <a:solidFill>
                <a:srgbClr val="000000"/>
              </a:solidFill>
            </a:endParaRPr>
          </a:p>
        </p:txBody>
      </p:sp>
      <p:sp>
        <p:nvSpPr>
          <p:cNvPr id="38951" name="Rectangle 17"/>
          <p:cNvSpPr>
            <a:spLocks noChangeArrowheads="1"/>
          </p:cNvSpPr>
          <p:nvPr/>
        </p:nvSpPr>
        <p:spPr bwMode="auto">
          <a:xfrm>
            <a:off x="5959475" y="4329113"/>
            <a:ext cx="162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mobile-home </a:t>
            </a:r>
            <a:endParaRPr lang="it-IT" altLang="it-IT" sz="1400">
              <a:solidFill>
                <a:srgbClr val="000000"/>
              </a:solidFill>
            </a:endParaRPr>
          </a:p>
        </p:txBody>
      </p:sp>
      <p:sp>
        <p:nvSpPr>
          <p:cNvPr id="38952" name="Rectangle 18"/>
          <p:cNvSpPr>
            <a:spLocks noChangeArrowheads="1"/>
          </p:cNvSpPr>
          <p:nvPr/>
        </p:nvSpPr>
        <p:spPr bwMode="auto">
          <a:xfrm>
            <a:off x="7129463" y="4330700"/>
            <a:ext cx="91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overpass</a:t>
            </a:r>
            <a:endParaRPr lang="it-IT" altLang="it-IT" sz="1400">
              <a:solidFill>
                <a:srgbClr val="000000"/>
              </a:solidFill>
            </a:endParaRPr>
          </a:p>
        </p:txBody>
      </p:sp>
      <p:sp>
        <p:nvSpPr>
          <p:cNvPr id="38953" name="Rectangle 19"/>
          <p:cNvSpPr>
            <a:spLocks noChangeArrowheads="1"/>
          </p:cNvSpPr>
          <p:nvPr/>
        </p:nvSpPr>
        <p:spPr bwMode="auto">
          <a:xfrm>
            <a:off x="1608138" y="5503863"/>
            <a:ext cx="1011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parking lot</a:t>
            </a:r>
            <a:endParaRPr lang="it-IT" altLang="it-IT" sz="1400">
              <a:solidFill>
                <a:srgbClr val="000000"/>
              </a:solidFill>
            </a:endParaRPr>
          </a:p>
        </p:txBody>
      </p:sp>
      <p:sp>
        <p:nvSpPr>
          <p:cNvPr id="38954" name="Rectangle 20"/>
          <p:cNvSpPr>
            <a:spLocks noChangeArrowheads="1"/>
          </p:cNvSpPr>
          <p:nvPr/>
        </p:nvSpPr>
        <p:spPr bwMode="auto">
          <a:xfrm>
            <a:off x="2835275" y="5507038"/>
            <a:ext cx="531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river</a:t>
            </a:r>
            <a:endParaRPr lang="it-IT" altLang="it-IT" sz="1400">
              <a:solidFill>
                <a:srgbClr val="000000"/>
              </a:solidFill>
            </a:endParaRPr>
          </a:p>
        </p:txBody>
      </p:sp>
      <p:sp>
        <p:nvSpPr>
          <p:cNvPr id="38955" name="Rectangle 21"/>
          <p:cNvSpPr>
            <a:spLocks noChangeArrowheads="1"/>
          </p:cNvSpPr>
          <p:nvPr/>
        </p:nvSpPr>
        <p:spPr bwMode="auto">
          <a:xfrm>
            <a:off x="3752850" y="5464175"/>
            <a:ext cx="760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runway</a:t>
            </a:r>
            <a:endParaRPr lang="it-IT" altLang="it-IT" sz="1400">
              <a:solidFill>
                <a:srgbClr val="000000"/>
              </a:solidFill>
            </a:endParaRPr>
          </a:p>
        </p:txBody>
      </p:sp>
      <p:sp>
        <p:nvSpPr>
          <p:cNvPr id="38956" name="Rectangle 22"/>
          <p:cNvSpPr>
            <a:spLocks noChangeArrowheads="1"/>
          </p:cNvSpPr>
          <p:nvPr/>
        </p:nvSpPr>
        <p:spPr bwMode="auto">
          <a:xfrm>
            <a:off x="4502150" y="5456238"/>
            <a:ext cx="1323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sparse-res.</a:t>
            </a:r>
            <a:endParaRPr lang="it-IT" altLang="it-IT" sz="1400">
              <a:solidFill>
                <a:srgbClr val="000000"/>
              </a:solidFill>
            </a:endParaRPr>
          </a:p>
        </p:txBody>
      </p:sp>
      <p:sp>
        <p:nvSpPr>
          <p:cNvPr id="38957" name="Rectangle 23"/>
          <p:cNvSpPr>
            <a:spLocks noChangeArrowheads="1"/>
          </p:cNvSpPr>
          <p:nvPr/>
        </p:nvSpPr>
        <p:spPr bwMode="auto">
          <a:xfrm>
            <a:off x="6365875" y="5459413"/>
            <a:ext cx="1200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tennis courts</a:t>
            </a:r>
            <a:endParaRPr lang="it-IT" altLang="it-IT" sz="1400">
              <a:solidFill>
                <a:srgbClr val="000000"/>
              </a:solidFill>
            </a:endParaRPr>
          </a:p>
        </p:txBody>
      </p:sp>
      <p:sp>
        <p:nvSpPr>
          <p:cNvPr id="16431" name="Rectangle 7"/>
          <p:cNvSpPr>
            <a:spLocks noChangeArrowheads="1"/>
          </p:cNvSpPr>
          <p:nvPr/>
        </p:nvSpPr>
        <p:spPr bwMode="auto">
          <a:xfrm>
            <a:off x="646113" y="6073775"/>
            <a:ext cx="81280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lr>
                <a:schemeClr val="hlink"/>
              </a:buClr>
              <a:buFont typeface="Wingdings" pitchFamily="2" charset="2"/>
              <a:buChar char="v"/>
              <a:defRPr sz="2800" b="1">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itchFamily="34" charset="0"/>
              </a:defRPr>
            </a:lvl2pPr>
            <a:lvl3pPr marL="1143000" indent="-228600" eaLnBrk="0" hangingPunct="0">
              <a:spcBef>
                <a:spcPct val="20000"/>
              </a:spcBef>
              <a:buClr>
                <a:schemeClr val="tx1"/>
              </a:buClr>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Clr>
                <a:schemeClr val="tx1"/>
              </a:buClr>
              <a:buFont typeface="Wingdings" pitchFamily="2" charset="2"/>
              <a:buNone/>
              <a:defRPr/>
            </a:pPr>
            <a:r>
              <a:rPr lang="en-US" altLang="it-IT" sz="1000" b="0" dirty="0" smtClean="0">
                <a:solidFill>
                  <a:schemeClr val="accent2">
                    <a:lumMod val="50000"/>
                  </a:schemeClr>
                </a:solidFill>
                <a:latin typeface="+mj-lt"/>
              </a:rPr>
              <a:t>Y</a:t>
            </a:r>
            <a:r>
              <a:rPr lang="en-US" altLang="it-IT" sz="1000" b="0" dirty="0">
                <a:solidFill>
                  <a:schemeClr val="accent2">
                    <a:lumMod val="50000"/>
                  </a:schemeClr>
                </a:solidFill>
                <a:latin typeface="+mj-lt"/>
              </a:rPr>
              <a:t>. Yang, and S. </a:t>
            </a:r>
            <a:r>
              <a:rPr lang="en-US" altLang="it-IT" sz="1000" b="0" dirty="0" err="1">
                <a:solidFill>
                  <a:schemeClr val="accent2">
                    <a:lumMod val="50000"/>
                  </a:schemeClr>
                </a:solidFill>
                <a:latin typeface="+mj-lt"/>
              </a:rPr>
              <a:t>Newsam</a:t>
            </a:r>
            <a:r>
              <a:rPr lang="en-US" altLang="it-IT" sz="1000" b="0" dirty="0">
                <a:solidFill>
                  <a:schemeClr val="accent2">
                    <a:lumMod val="50000"/>
                  </a:schemeClr>
                </a:solidFill>
                <a:latin typeface="+mj-lt"/>
              </a:rPr>
              <a:t>, “Geographic image retrieval using local invariant features”, IEEE Transactions on Geoscience and Remote Sensing, vol. 51, no. 2, pp. 818-832, Feb. 2013.</a:t>
            </a:r>
          </a:p>
        </p:txBody>
      </p:sp>
      <p:sp>
        <p:nvSpPr>
          <p:cNvPr id="54" name="Rectangle 53"/>
          <p:cNvSpPr/>
          <p:nvPr/>
        </p:nvSpPr>
        <p:spPr bwMode="auto">
          <a:xfrm>
            <a:off x="650875" y="2160588"/>
            <a:ext cx="7900988" cy="3654425"/>
          </a:xfrm>
          <a:prstGeom prst="rect">
            <a:avLst/>
          </a:prstGeom>
          <a:noFill/>
          <a:ln w="12700" cap="flat" cmpd="sng" algn="ctr">
            <a:solidFill>
              <a:srgbClr val="FFC000"/>
            </a:solidFill>
            <a:prstDash val="lgDashDot"/>
            <a:round/>
            <a:headEnd type="none" w="sm" len="sm"/>
            <a:tailEnd type="none" w="sm" len="sm"/>
          </a:ln>
          <a:effectLst/>
        </p:spPr>
        <p:txBody>
          <a:bodyPr/>
          <a:lstStyle/>
          <a:p>
            <a:pPr>
              <a:defRPr/>
            </a:pPr>
            <a:endParaRPr lang="it-IT">
              <a:ln>
                <a:solidFill>
                  <a:schemeClr val="tx1"/>
                </a:solidFill>
                <a:prstDash val="dashDot"/>
              </a:ln>
              <a:solidFill>
                <a:srgbClr val="000000"/>
              </a:solidFill>
              <a:latin typeface="Arial" charset="0"/>
              <a:cs typeface="Arial" charset="0"/>
            </a:endParaRPr>
          </a:p>
        </p:txBody>
      </p:sp>
      <p:sp>
        <p:nvSpPr>
          <p:cNvPr id="50" name="Rectangle 7"/>
          <p:cNvSpPr>
            <a:spLocks noChangeArrowheads="1"/>
          </p:cNvSpPr>
          <p:nvPr/>
        </p:nvSpPr>
        <p:spPr bwMode="auto">
          <a:xfrm>
            <a:off x="266700" y="1135063"/>
            <a:ext cx="8445500" cy="3590925"/>
          </a:xfrm>
          <a:prstGeom prst="rect">
            <a:avLst/>
          </a:prstGeom>
          <a:noFill/>
          <a:ln>
            <a:noFill/>
          </a:ln>
          <a:extLst/>
        </p:spPr>
        <p:txBody>
          <a:bodyPr lIns="92075" tIns="46038" rIns="92075" bIns="46038"/>
          <a:lstStyle>
            <a:lvl1pPr marL="361950" indent="-3619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buClr>
                <a:srgbClr val="000000"/>
              </a:buClr>
              <a:buFont typeface="Wingdings" pitchFamily="2" charset="2"/>
              <a:buChar char="ü"/>
              <a:defRPr/>
            </a:pPr>
            <a:r>
              <a:rPr lang="en-US" altLang="it-IT" sz="1600" b="1" dirty="0">
                <a:solidFill>
                  <a:schemeClr val="accent2">
                    <a:lumMod val="50000"/>
                  </a:schemeClr>
                </a:solidFill>
              </a:rPr>
              <a:t>Data set: </a:t>
            </a:r>
            <a:r>
              <a:rPr lang="en-US" altLang="it-IT" sz="1600" dirty="0">
                <a:solidFill>
                  <a:srgbClr val="000000"/>
                </a:solidFill>
              </a:rPr>
              <a:t>archive that consists of annotated images associated with 21 categories selected from aerial </a:t>
            </a:r>
            <a:r>
              <a:rPr lang="en-US" altLang="it-IT" sz="1600" dirty="0" err="1">
                <a:solidFill>
                  <a:srgbClr val="000000"/>
                </a:solidFill>
              </a:rPr>
              <a:t>orthophotos</a:t>
            </a:r>
            <a:r>
              <a:rPr lang="en-US" altLang="it-IT" sz="1600" dirty="0">
                <a:solidFill>
                  <a:srgbClr val="000000"/>
                </a:solidFill>
              </a:rPr>
              <a:t> with a pixel resolution of 30 cm. Each class includes 100 images that were downloaded from the USGS National Map of several US regions.</a:t>
            </a:r>
            <a:endParaRPr lang="tr-TR" altLang="it-IT" sz="1600" dirty="0">
              <a:solidFill>
                <a:srgbClr val="000000"/>
              </a:solidFill>
            </a:endParaRPr>
          </a:p>
          <a:p>
            <a:pPr algn="just" eaLnBrk="1" hangingPunct="1">
              <a:buClr>
                <a:schemeClr val="tx2"/>
              </a:buClr>
              <a:buFont typeface="Wingdings" pitchFamily="2" charset="2"/>
              <a:buChar char="ü"/>
              <a:defRPr/>
            </a:pPr>
            <a:endParaRPr lang="en-US" altLang="it-IT" sz="1600"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marL="0" indent="0" algn="just" eaLnBrk="1" hangingPunct="1">
              <a:buClr>
                <a:schemeClr val="tx2"/>
              </a:buClr>
              <a:defRPr/>
            </a:pPr>
            <a:endParaRPr lang="en-US" altLang="it-IT" dirty="0">
              <a:solidFill>
                <a:srgbClr val="000000"/>
              </a:solidFill>
            </a:endParaRPr>
          </a:p>
          <a:p>
            <a:pPr marL="0" indent="0" algn="just" eaLnBrk="1" hangingPunct="1">
              <a:buClr>
                <a:schemeClr val="tx2"/>
              </a:buClr>
              <a:defRPr/>
            </a:pPr>
            <a:endParaRPr lang="en-US" altLang="it-IT" sz="500" dirty="0">
              <a:solidFill>
                <a:srgbClr val="000000"/>
              </a:solidFill>
            </a:endParaRPr>
          </a:p>
        </p:txBody>
      </p:sp>
      <p:pic>
        <p:nvPicPr>
          <p:cNvPr id="51" name="Picture 5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52"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53"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Data Set Description</a:t>
            </a:r>
          </a:p>
        </p:txBody>
      </p:sp>
      <p:sp>
        <p:nvSpPr>
          <p:cNvPr id="55"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20</a:t>
            </a:r>
            <a:endParaRPr lang="it-IT" altLang="de-DE" sz="900" kern="0" dirty="0">
              <a:solidFill>
                <a:srgbClr val="000000"/>
              </a:solidFill>
            </a:endParaRPr>
          </a:p>
        </p:txBody>
      </p:sp>
    </p:spTree>
    <p:extLst>
      <p:ext uri="{BB962C8B-B14F-4D97-AF65-F5344CB8AC3E}">
        <p14:creationId xmlns:p14="http://schemas.microsoft.com/office/powerpoint/2010/main" val="4278564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7771"/>
            <a:ext cx="9144000" cy="48624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198420"/>
            <a:ext cx="623313" cy="457200"/>
          </a:xfrm>
          <a:prstGeom prst="rect">
            <a:avLst/>
          </a:prstGeom>
        </p:spPr>
      </p:pic>
      <p:sp>
        <p:nvSpPr>
          <p:cNvPr id="6" name="Title 3"/>
          <p:cNvSpPr>
            <a:spLocks noGrp="1"/>
          </p:cNvSpPr>
          <p:nvPr>
            <p:ph type="title"/>
          </p:nvPr>
        </p:nvSpPr>
        <p:spPr>
          <a:xfrm>
            <a:off x="212794" y="328223"/>
            <a:ext cx="8321605" cy="563562"/>
          </a:xfrm>
        </p:spPr>
        <p:txBody>
          <a:bodyPr/>
          <a:lstStyle/>
          <a:p>
            <a:pPr algn="l"/>
            <a:r>
              <a:rPr lang="it-IT" b="1" dirty="0" smtClean="0">
                <a:solidFill>
                  <a:schemeClr val="accent2">
                    <a:lumMod val="50000"/>
                  </a:schemeClr>
                </a:solidFill>
              </a:rPr>
              <a:t>Desciptors Comparison </a:t>
            </a:r>
            <a:endParaRPr lang="it-IT" sz="3600" b="1" dirty="0">
              <a:solidFill>
                <a:schemeClr val="accent2">
                  <a:lumMod val="50000"/>
                </a:schemeClr>
              </a:solidFill>
            </a:endParaRPr>
          </a:p>
        </p:txBody>
      </p:sp>
    </p:spTree>
    <p:extLst>
      <p:ext uri="{BB962C8B-B14F-4D97-AF65-F5344CB8AC3E}">
        <p14:creationId xmlns:p14="http://schemas.microsoft.com/office/powerpoint/2010/main" val="146775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9147"/>
            <a:ext cx="9144000" cy="44597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198420"/>
            <a:ext cx="623313" cy="457200"/>
          </a:xfrm>
          <a:prstGeom prst="rect">
            <a:avLst/>
          </a:prstGeom>
        </p:spPr>
      </p:pic>
      <p:sp>
        <p:nvSpPr>
          <p:cNvPr id="6" name="Title 3"/>
          <p:cNvSpPr txBox="1">
            <a:spLocks/>
          </p:cNvSpPr>
          <p:nvPr/>
        </p:nvSpPr>
        <p:spPr bwMode="auto">
          <a:xfrm>
            <a:off x="212794" y="328223"/>
            <a:ext cx="83216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smtClean="0">
                <a:solidFill>
                  <a:schemeClr val="accent2">
                    <a:lumMod val="50000"/>
                  </a:schemeClr>
                </a:solidFill>
              </a:rPr>
              <a:t>Desciptors Comparison </a:t>
            </a:r>
            <a:endParaRPr lang="it-IT" b="1" kern="0" dirty="0">
              <a:solidFill>
                <a:schemeClr val="accent2">
                  <a:lumMod val="50000"/>
                </a:schemeClr>
              </a:solidFill>
            </a:endParaRPr>
          </a:p>
        </p:txBody>
      </p:sp>
    </p:spTree>
    <p:extLst>
      <p:ext uri="{BB962C8B-B14F-4D97-AF65-F5344CB8AC3E}">
        <p14:creationId xmlns:p14="http://schemas.microsoft.com/office/powerpoint/2010/main" val="39361600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198420"/>
            <a:ext cx="623313" cy="457200"/>
          </a:xfrm>
          <a:prstGeom prst="rect">
            <a:avLst/>
          </a:prstGeom>
        </p:spPr>
      </p:pic>
      <p:sp>
        <p:nvSpPr>
          <p:cNvPr id="6" name="Title 3"/>
          <p:cNvSpPr txBox="1">
            <a:spLocks/>
          </p:cNvSpPr>
          <p:nvPr/>
        </p:nvSpPr>
        <p:spPr bwMode="auto">
          <a:xfrm>
            <a:off x="212794" y="328223"/>
            <a:ext cx="83216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smtClean="0">
                <a:solidFill>
                  <a:schemeClr val="accent2">
                    <a:lumMod val="50000"/>
                  </a:schemeClr>
                </a:solidFill>
              </a:rPr>
              <a:t>Desciptors Comparison </a:t>
            </a:r>
            <a:endParaRPr lang="it-IT" b="1" kern="0" dirty="0">
              <a:solidFill>
                <a:schemeClr val="accent2">
                  <a:lumMod val="50000"/>
                </a:schemeClr>
              </a:solidFill>
            </a:endParaRPr>
          </a:p>
        </p:txBody>
      </p:sp>
      <p:pic>
        <p:nvPicPr>
          <p:cNvPr id="7" name="Picture 6"/>
          <p:cNvPicPr>
            <a:picLocks noChangeAspect="1"/>
          </p:cNvPicPr>
          <p:nvPr/>
        </p:nvPicPr>
        <p:blipFill>
          <a:blip r:embed="rId3"/>
          <a:stretch>
            <a:fillRect/>
          </a:stretch>
        </p:blipFill>
        <p:spPr>
          <a:xfrm>
            <a:off x="1610705" y="1021588"/>
            <a:ext cx="6107832" cy="5394960"/>
          </a:xfrm>
          <a:prstGeom prst="rect">
            <a:avLst/>
          </a:prstGeom>
        </p:spPr>
      </p:pic>
      <p:pic>
        <p:nvPicPr>
          <p:cNvPr id="8" name="Picture 7"/>
          <p:cNvPicPr>
            <a:picLocks noChangeAspect="1"/>
          </p:cNvPicPr>
          <p:nvPr/>
        </p:nvPicPr>
        <p:blipFill>
          <a:blip r:embed="rId4"/>
          <a:stretch>
            <a:fillRect/>
          </a:stretch>
        </p:blipFill>
        <p:spPr>
          <a:xfrm>
            <a:off x="34413" y="2515051"/>
            <a:ext cx="1427584" cy="1645920"/>
          </a:xfrm>
          <a:prstGeom prst="rect">
            <a:avLst/>
          </a:prstGeom>
        </p:spPr>
      </p:pic>
      <p:sp>
        <p:nvSpPr>
          <p:cNvPr id="9" name="Rectangle 8"/>
          <p:cNvSpPr/>
          <p:nvPr/>
        </p:nvSpPr>
        <p:spPr>
          <a:xfrm>
            <a:off x="7719960" y="2971800"/>
            <a:ext cx="2583003" cy="923330"/>
          </a:xfrm>
          <a:prstGeom prst="rect">
            <a:avLst/>
          </a:prstGeom>
        </p:spPr>
        <p:txBody>
          <a:bodyPr wrap="square">
            <a:spAutoFit/>
          </a:bodyPr>
          <a:lstStyle/>
          <a:p>
            <a:r>
              <a:rPr lang="en-US" dirty="0" smtClean="0">
                <a:solidFill>
                  <a:schemeClr val="accent2">
                    <a:lumMod val="50000"/>
                  </a:schemeClr>
                </a:solidFill>
                <a:latin typeface="Arial" panose="020B0604020202020204" pitchFamily="34" charset="0"/>
              </a:rPr>
              <a:t>b) SIFT- </a:t>
            </a:r>
            <a:r>
              <a:rPr lang="en-US" dirty="0" err="1" smtClean="0">
                <a:solidFill>
                  <a:schemeClr val="accent2">
                    <a:lumMod val="50000"/>
                  </a:schemeClr>
                </a:solidFill>
                <a:latin typeface="Arial" panose="020B0604020202020204" pitchFamily="34" charset="0"/>
              </a:rPr>
              <a:t>kNN</a:t>
            </a:r>
            <a:endParaRPr lang="en-US" dirty="0">
              <a:solidFill>
                <a:schemeClr val="accent2">
                  <a:lumMod val="50000"/>
                </a:schemeClr>
              </a:solidFill>
              <a:latin typeface="Arial" panose="020B0604020202020204" pitchFamily="34" charset="0"/>
            </a:endParaRPr>
          </a:p>
          <a:p>
            <a:r>
              <a:rPr lang="en-US" dirty="0" smtClean="0">
                <a:solidFill>
                  <a:schemeClr val="accent2">
                    <a:lumMod val="50000"/>
                  </a:schemeClr>
                </a:solidFill>
                <a:latin typeface="Arial" panose="020B0604020202020204" pitchFamily="34" charset="0"/>
              </a:rPr>
              <a:t>c) LBP-</a:t>
            </a:r>
            <a:r>
              <a:rPr lang="en-US" dirty="0" err="1" smtClean="0">
                <a:solidFill>
                  <a:schemeClr val="accent2">
                    <a:lumMod val="50000"/>
                  </a:schemeClr>
                </a:solidFill>
                <a:latin typeface="Arial" panose="020B0604020202020204" pitchFamily="34" charset="0"/>
              </a:rPr>
              <a:t>kNN</a:t>
            </a:r>
            <a:endParaRPr lang="en-US" dirty="0">
              <a:solidFill>
                <a:schemeClr val="accent2">
                  <a:lumMod val="50000"/>
                </a:schemeClr>
              </a:solidFill>
              <a:latin typeface="Arial" panose="020B0604020202020204" pitchFamily="34" charset="0"/>
            </a:endParaRPr>
          </a:p>
          <a:p>
            <a:r>
              <a:rPr lang="en-US" dirty="0" smtClean="0">
                <a:solidFill>
                  <a:schemeClr val="accent2">
                    <a:lumMod val="50000"/>
                  </a:schemeClr>
                </a:solidFill>
                <a:latin typeface="Arial" panose="020B0604020202020204" pitchFamily="34" charset="0"/>
              </a:rPr>
              <a:t>d) ARGMM</a:t>
            </a:r>
            <a:endParaRPr lang="en-US" dirty="0">
              <a:solidFill>
                <a:schemeClr val="accent2">
                  <a:lumMod val="50000"/>
                </a:schemeClr>
              </a:solidFill>
              <a:effectLst/>
              <a:latin typeface="Arial" panose="020B0604020202020204" pitchFamily="34" charset="0"/>
            </a:endParaRPr>
          </a:p>
        </p:txBody>
      </p:sp>
    </p:spTree>
    <p:extLst>
      <p:ext uri="{BB962C8B-B14F-4D97-AF65-F5344CB8AC3E}">
        <p14:creationId xmlns:p14="http://schemas.microsoft.com/office/powerpoint/2010/main" val="534937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236730" y="845403"/>
            <a:ext cx="8748855" cy="830997"/>
          </a:xfrm>
          <a:prstGeom prst="rect">
            <a:avLst/>
          </a:prstGeom>
          <a:ln cmpd="thickThin">
            <a:noFill/>
          </a:ln>
        </p:spPr>
        <p:txBody>
          <a:bodyPr wrap="square">
            <a:spAutoFit/>
          </a:bodyPr>
          <a:lstStyle/>
          <a:p>
            <a:pPr algn="just"/>
            <a:endParaRPr lang="en-US" sz="1600" dirty="0">
              <a:solidFill>
                <a:srgbClr val="000000"/>
              </a:solidFill>
            </a:endParaRPr>
          </a:p>
          <a:p>
            <a:pPr algn="just"/>
            <a:r>
              <a:rPr lang="en-US" sz="1600" dirty="0">
                <a:solidFill>
                  <a:srgbClr val="000000"/>
                </a:solidFill>
              </a:rPr>
              <a:t>Recent Earth Observation (EO) satellite missions have led to a significant growth of EO image archives, e.g.:  </a:t>
            </a:r>
            <a:endParaRPr lang="en-US" dirty="0">
              <a:solidFill>
                <a:srgbClr val="000000"/>
              </a:solidFill>
            </a:endParaRPr>
          </a:p>
        </p:txBody>
      </p:sp>
      <p:grpSp>
        <p:nvGrpSpPr>
          <p:cNvPr id="5" name="Group 4"/>
          <p:cNvGrpSpPr/>
          <p:nvPr/>
        </p:nvGrpSpPr>
        <p:grpSpPr>
          <a:xfrm>
            <a:off x="76200" y="3020291"/>
            <a:ext cx="3023990" cy="3462010"/>
            <a:chOff x="76200" y="3048000"/>
            <a:chExt cx="3023990" cy="3462010"/>
          </a:xfrm>
        </p:grpSpPr>
        <p:cxnSp>
          <p:nvCxnSpPr>
            <p:cNvPr id="25" name="Straight Arrow Connector 24"/>
            <p:cNvCxnSpPr/>
            <p:nvPr/>
          </p:nvCxnSpPr>
          <p:spPr bwMode="auto">
            <a:xfrm>
              <a:off x="1881351" y="4011000"/>
              <a:ext cx="0" cy="180000"/>
            </a:xfrm>
            <a:prstGeom prst="straightConnector1">
              <a:avLst/>
            </a:prstGeom>
            <a:ln>
              <a:solidFill>
                <a:schemeClr val="accent2">
                  <a:lumMod val="50000"/>
                </a:schemeClr>
              </a:solidFill>
              <a:headEnd type="none" w="sm" len="sm"/>
              <a:tailEnd type="triangle"/>
            </a:ln>
          </p:spPr>
          <p:style>
            <a:lnRef idx="1">
              <a:schemeClr val="accent3"/>
            </a:lnRef>
            <a:fillRef idx="0">
              <a:schemeClr val="accent3"/>
            </a:fillRef>
            <a:effectRef idx="0">
              <a:schemeClr val="accent3"/>
            </a:effectRef>
            <a:fontRef idx="minor">
              <a:schemeClr val="tx1"/>
            </a:fontRef>
          </p:style>
        </p:cxn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6190" y="3606600"/>
              <a:ext cx="610002" cy="432000"/>
            </a:xfrm>
            <a:prstGeom prst="rect">
              <a:avLst/>
            </a:prstGeom>
            <a:ln>
              <a:noFill/>
            </a:ln>
          </p:spPr>
        </p:pic>
        <p:sp>
          <p:nvSpPr>
            <p:cNvPr id="48" name="Rectangle 99"/>
            <p:cNvSpPr/>
            <p:nvPr/>
          </p:nvSpPr>
          <p:spPr>
            <a:xfrm>
              <a:off x="816574" y="3048000"/>
              <a:ext cx="2283616" cy="523220"/>
            </a:xfrm>
            <a:prstGeom prst="rect">
              <a:avLst/>
            </a:prstGeom>
          </p:spPr>
          <p:txBody>
            <a:bodyPr wrap="square">
              <a:spAutoFit/>
            </a:bodyPr>
            <a:lstStyle/>
            <a:p>
              <a:pPr algn="ctr"/>
              <a:r>
                <a:rPr lang="en-US" sz="1400" b="1" dirty="0">
                  <a:solidFill>
                    <a:schemeClr val="accent2">
                      <a:lumMod val="50000"/>
                    </a:schemeClr>
                  </a:solidFill>
                  <a:latin typeface="+mn-lt"/>
                  <a:cs typeface="+mn-cs"/>
                </a:rPr>
                <a:t>ESA’s Sentinel-1 </a:t>
              </a:r>
            </a:p>
            <a:p>
              <a:pPr algn="ctr"/>
              <a:r>
                <a:rPr lang="en-US" sz="1400" b="1" dirty="0">
                  <a:solidFill>
                    <a:schemeClr val="accent2">
                      <a:lumMod val="50000"/>
                    </a:schemeClr>
                  </a:solidFill>
                  <a:latin typeface="+mn-lt"/>
                  <a:cs typeface="+mn-cs"/>
                </a:rPr>
                <a:t>(SAR)</a:t>
              </a:r>
              <a:endParaRPr lang="it-IT" sz="1400" b="1" dirty="0">
                <a:solidFill>
                  <a:schemeClr val="accent2">
                    <a:lumMod val="50000"/>
                  </a:schemeClr>
                </a:solidFill>
                <a:latin typeface="+mn-lt"/>
                <a:cs typeface="+mn-cs"/>
              </a:endParaRPr>
            </a:p>
          </p:txBody>
        </p:sp>
        <p:sp>
          <p:nvSpPr>
            <p:cNvPr id="50" name="Rectangle 99"/>
            <p:cNvSpPr/>
            <p:nvPr/>
          </p:nvSpPr>
          <p:spPr>
            <a:xfrm>
              <a:off x="76200" y="6248400"/>
              <a:ext cx="2447787" cy="261610"/>
            </a:xfrm>
            <a:prstGeom prst="rect">
              <a:avLst/>
            </a:prstGeom>
          </p:spPr>
          <p:txBody>
            <a:bodyPr wrap="square">
              <a:spAutoFit/>
            </a:bodyPr>
            <a:lstStyle/>
            <a:p>
              <a:pPr algn="ctr"/>
              <a:r>
                <a:rPr lang="it-IT" sz="1100" dirty="0">
                  <a:solidFill>
                    <a:srgbClr val="000000"/>
                  </a:solidFill>
                  <a:latin typeface="+mn-lt"/>
                  <a:cs typeface="+mn-cs"/>
                </a:rPr>
                <a:t>Fort McMurray, Canada-24/06/2016</a:t>
              </a:r>
            </a:p>
          </p:txBody>
        </p:sp>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8792" y="4189810"/>
              <a:ext cx="1444797" cy="1440000"/>
            </a:xfrm>
            <a:prstGeom prst="rect">
              <a:avLst/>
            </a:prstGeom>
            <a:ln>
              <a:solidFill>
                <a:schemeClr val="tx2"/>
              </a:solidFill>
            </a:ln>
          </p:spPr>
        </p:pic>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495" y="4503600"/>
              <a:ext cx="1428808" cy="1440000"/>
            </a:xfrm>
            <a:prstGeom prst="rect">
              <a:avLst/>
            </a:prstGeom>
            <a:ln>
              <a:solidFill>
                <a:schemeClr val="tx2"/>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9640" y="4772400"/>
              <a:ext cx="1524473" cy="1476000"/>
            </a:xfrm>
            <a:prstGeom prst="rect">
              <a:avLst/>
            </a:prstGeom>
            <a:ln>
              <a:solidFill>
                <a:schemeClr val="tx2"/>
              </a:solidFill>
            </a:ln>
          </p:spPr>
        </p:pic>
      </p:grpSp>
      <p:graphicFrame>
        <p:nvGraphicFramePr>
          <p:cNvPr id="21" name="Chart 20"/>
          <p:cNvGraphicFramePr>
            <a:graphicFrameLocks/>
          </p:cNvGraphicFramePr>
          <p:nvPr>
            <p:extLst/>
          </p:nvPr>
        </p:nvGraphicFramePr>
        <p:xfrm>
          <a:off x="2912369" y="1318200"/>
          <a:ext cx="3677400" cy="2088000"/>
        </p:xfrm>
        <a:graphic>
          <a:graphicData uri="http://schemas.openxmlformats.org/drawingml/2006/chart">
            <c:chart xmlns:c="http://schemas.openxmlformats.org/drawingml/2006/chart" xmlns:r="http://schemas.openxmlformats.org/officeDocument/2006/relationships" r:id="rId7"/>
          </a:graphicData>
        </a:graphic>
      </p:graphicFrame>
      <p:grpSp>
        <p:nvGrpSpPr>
          <p:cNvPr id="9" name="Group 8"/>
          <p:cNvGrpSpPr/>
          <p:nvPr/>
        </p:nvGrpSpPr>
        <p:grpSpPr>
          <a:xfrm>
            <a:off x="5557190" y="3048000"/>
            <a:ext cx="3733130" cy="3462010"/>
            <a:chOff x="5557190" y="3048000"/>
            <a:chExt cx="3733130" cy="3462010"/>
          </a:xfrm>
        </p:grpSpPr>
        <p:grpSp>
          <p:nvGrpSpPr>
            <p:cNvPr id="7" name="Group 6"/>
            <p:cNvGrpSpPr/>
            <p:nvPr/>
          </p:nvGrpSpPr>
          <p:grpSpPr>
            <a:xfrm>
              <a:off x="6401948" y="3048000"/>
              <a:ext cx="2888372" cy="1094400"/>
              <a:chOff x="6394098" y="2214457"/>
              <a:chExt cx="2888372" cy="1094400"/>
            </a:xfrm>
          </p:grpSpPr>
          <p:cxnSp>
            <p:nvCxnSpPr>
              <p:cNvPr id="42" name="Straight Arrow Connector 41"/>
              <p:cNvCxnSpPr/>
              <p:nvPr/>
            </p:nvCxnSpPr>
            <p:spPr bwMode="auto">
              <a:xfrm>
                <a:off x="7764550" y="3128857"/>
                <a:ext cx="0" cy="180000"/>
              </a:xfrm>
              <a:prstGeom prst="straightConnector1">
                <a:avLst/>
              </a:prstGeom>
              <a:ln>
                <a:solidFill>
                  <a:schemeClr val="accent2">
                    <a:lumMod val="50000"/>
                  </a:schemeClr>
                </a:solidFill>
                <a:headEnd type="none" w="sm" len="sm"/>
                <a:tailEnd type="triangle"/>
              </a:ln>
            </p:spPr>
            <p:style>
              <a:lnRef idx="1">
                <a:schemeClr val="accent3"/>
              </a:lnRef>
              <a:fillRef idx="0">
                <a:schemeClr val="accent3"/>
              </a:fillRef>
              <a:effectRef idx="0">
                <a:schemeClr val="accent3"/>
              </a:effectRef>
              <a:fontRef idx="minor">
                <a:schemeClr val="tx1"/>
              </a:fontRef>
            </p:style>
          </p:cxnSp>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61150" y="2747857"/>
                <a:ext cx="432000" cy="432000"/>
              </a:xfrm>
              <a:prstGeom prst="rect">
                <a:avLst/>
              </a:prstGeom>
              <a:ln>
                <a:noFill/>
              </a:ln>
            </p:spPr>
          </p:pic>
          <p:sp>
            <p:nvSpPr>
              <p:cNvPr id="49" name="Rectangle 99"/>
              <p:cNvSpPr/>
              <p:nvPr/>
            </p:nvSpPr>
            <p:spPr>
              <a:xfrm>
                <a:off x="6394098" y="2214457"/>
                <a:ext cx="2888372" cy="523220"/>
              </a:xfrm>
              <a:prstGeom prst="rect">
                <a:avLst/>
              </a:prstGeom>
            </p:spPr>
            <p:txBody>
              <a:bodyPr wrap="square">
                <a:spAutoFit/>
              </a:bodyPr>
              <a:lstStyle/>
              <a:p>
                <a:pPr algn="ctr"/>
                <a:r>
                  <a:rPr lang="en-US" sz="1400" b="1" dirty="0">
                    <a:solidFill>
                      <a:schemeClr val="accent2">
                        <a:lumMod val="50000"/>
                      </a:schemeClr>
                    </a:solidFill>
                    <a:latin typeface="+mn-lt"/>
                    <a:cs typeface="+mn-cs"/>
                  </a:rPr>
                  <a:t>ESA’s Sentinel-2 </a:t>
                </a:r>
              </a:p>
              <a:p>
                <a:pPr algn="ctr"/>
                <a:r>
                  <a:rPr lang="en-US" sz="1400" b="1" dirty="0">
                    <a:solidFill>
                      <a:schemeClr val="accent2">
                        <a:lumMod val="50000"/>
                      </a:schemeClr>
                    </a:solidFill>
                    <a:latin typeface="+mn-lt"/>
                    <a:cs typeface="+mn-cs"/>
                  </a:rPr>
                  <a:t>(Multispectral)</a:t>
                </a:r>
                <a:endParaRPr lang="it-IT" sz="1400" b="1" dirty="0">
                  <a:solidFill>
                    <a:schemeClr val="accent2">
                      <a:lumMod val="50000"/>
                    </a:schemeClr>
                  </a:solidFill>
                  <a:latin typeface="+mn-lt"/>
                  <a:cs typeface="+mn-cs"/>
                </a:endParaRPr>
              </a:p>
            </p:txBody>
          </p:sp>
        </p:grpSp>
        <p:sp>
          <p:nvSpPr>
            <p:cNvPr id="55" name="Rectangle 99"/>
            <p:cNvSpPr/>
            <p:nvPr/>
          </p:nvSpPr>
          <p:spPr>
            <a:xfrm>
              <a:off x="5557190" y="6248400"/>
              <a:ext cx="3129610" cy="261610"/>
            </a:xfrm>
            <a:prstGeom prst="rect">
              <a:avLst/>
            </a:prstGeom>
          </p:spPr>
          <p:txBody>
            <a:bodyPr wrap="square">
              <a:spAutoFit/>
            </a:bodyPr>
            <a:lstStyle/>
            <a:p>
              <a:pPr algn="ctr"/>
              <a:r>
                <a:rPr lang="it-IT" sz="1100" dirty="0">
                  <a:solidFill>
                    <a:srgbClr val="000000"/>
                  </a:solidFill>
                  <a:latin typeface="+mn-lt"/>
                  <a:cs typeface="+mn-cs"/>
                </a:rPr>
                <a:t>Brussels, Belgium-08/09/2016</a:t>
              </a:r>
            </a:p>
          </p:txBody>
        </p:sp>
      </p:gr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17529" y="4088400"/>
            <a:ext cx="2520420" cy="2160000"/>
          </a:xfrm>
          <a:prstGeom prst="rect">
            <a:avLst/>
          </a:prstGeom>
        </p:spPr>
      </p:pic>
      <p:sp>
        <p:nvSpPr>
          <p:cNvPr id="4" name="Rectangle 3"/>
          <p:cNvSpPr/>
          <p:nvPr/>
        </p:nvSpPr>
        <p:spPr>
          <a:xfrm>
            <a:off x="2900459" y="3607942"/>
            <a:ext cx="3954273" cy="369332"/>
          </a:xfrm>
          <a:prstGeom prst="rect">
            <a:avLst/>
          </a:prstGeom>
        </p:spPr>
        <p:txBody>
          <a:bodyPr wrap="square">
            <a:spAutoFit/>
          </a:bodyPr>
          <a:lstStyle/>
          <a:p>
            <a:r>
              <a:rPr lang="it-IT" b="1" dirty="0">
                <a:solidFill>
                  <a:schemeClr val="accent2">
                    <a:lumMod val="50000"/>
                  </a:schemeClr>
                </a:solidFill>
              </a:rPr>
              <a:t>Sentinels: Europe's eyes on Earth </a:t>
            </a:r>
          </a:p>
        </p:txBody>
      </p:sp>
      <p:sp>
        <p:nvSpPr>
          <p:cNvPr id="26" name="Title 3"/>
          <p:cNvSpPr>
            <a:spLocks noGrp="1"/>
          </p:cNvSpPr>
          <p:nvPr>
            <p:ph type="title"/>
          </p:nvPr>
        </p:nvSpPr>
        <p:spPr>
          <a:xfrm>
            <a:off x="212794" y="328223"/>
            <a:ext cx="7788205" cy="563562"/>
          </a:xfrm>
        </p:spPr>
        <p:txBody>
          <a:bodyPr/>
          <a:lstStyle/>
          <a:p>
            <a:pPr algn="l"/>
            <a:r>
              <a:rPr lang="it-IT" b="1" dirty="0" smtClean="0">
                <a:solidFill>
                  <a:schemeClr val="accent2">
                    <a:lumMod val="50000"/>
                  </a:schemeClr>
                </a:solidFill>
              </a:rPr>
              <a:t>Introduction: Space </a:t>
            </a:r>
            <a:r>
              <a:rPr lang="it-IT" b="1" dirty="0">
                <a:solidFill>
                  <a:schemeClr val="accent2">
                    <a:lumMod val="50000"/>
                  </a:schemeClr>
                </a:solidFill>
              </a:rPr>
              <a:t>Renaissance </a:t>
            </a:r>
            <a:endParaRPr lang="it-IT" sz="3600" b="1" dirty="0">
              <a:solidFill>
                <a:schemeClr val="accent2">
                  <a:lumMod val="50000"/>
                </a:schemeClr>
              </a:solidFill>
            </a:endParaRPr>
          </a:p>
        </p:txBody>
      </p:sp>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3"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8"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a:t>
            </a:r>
            <a:endParaRPr lang="it-IT" altLang="de-DE" sz="900" kern="0" dirty="0">
              <a:solidFill>
                <a:srgbClr val="000000"/>
              </a:solidFill>
            </a:endParaRPr>
          </a:p>
        </p:txBody>
      </p:sp>
    </p:spTree>
    <p:extLst>
      <p:ext uri="{BB962C8B-B14F-4D97-AF65-F5344CB8AC3E}">
        <p14:creationId xmlns:p14="http://schemas.microsoft.com/office/powerpoint/2010/main" val="92400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294686"/>
            <a:ext cx="8382000" cy="4801314"/>
          </a:xfrm>
          <a:prstGeom prst="rect">
            <a:avLst/>
          </a:prstGeom>
        </p:spPr>
        <p:txBody>
          <a:bodyPr wrap="square">
            <a:spAutoFit/>
          </a:bodyPr>
          <a:lstStyle/>
          <a:p>
            <a:pPr marL="285750" indent="-285750" algn="just">
              <a:buFont typeface="Wingdings" panose="05000000000000000000" pitchFamily="2" charset="2"/>
              <a:buChar char="ü"/>
            </a:pPr>
            <a:r>
              <a:rPr lang="en-US" dirty="0" smtClean="0">
                <a:solidFill>
                  <a:srgbClr val="000000"/>
                </a:solidFill>
                <a:latin typeface="Arial" panose="020B0604020202020204" pitchFamily="34" charset="0"/>
              </a:rPr>
              <a:t>Graph </a:t>
            </a:r>
            <a:r>
              <a:rPr lang="en-US" dirty="0">
                <a:solidFill>
                  <a:srgbClr val="000000"/>
                </a:solidFill>
                <a:latin typeface="Arial" panose="020B0604020202020204" pitchFamily="34" charset="0"/>
              </a:rPr>
              <a:t>construction and </a:t>
            </a:r>
            <a:r>
              <a:rPr lang="en-US" dirty="0" smtClean="0">
                <a:solidFill>
                  <a:srgbClr val="000000"/>
                </a:solidFill>
                <a:latin typeface="Arial" panose="020B0604020202020204" pitchFamily="34" charset="0"/>
              </a:rPr>
              <a:t>matching requires </a:t>
            </a:r>
            <a:r>
              <a:rPr lang="en-US" dirty="0">
                <a:solidFill>
                  <a:srgbClr val="000000"/>
                </a:solidFill>
                <a:latin typeface="Arial" panose="020B0604020202020204" pitchFamily="34" charset="0"/>
              </a:rPr>
              <a:t>higher computation time </a:t>
            </a:r>
            <a:endParaRPr lang="en-US" dirty="0" smtClean="0">
              <a:solidFill>
                <a:srgbClr val="000000"/>
              </a:solidFill>
              <a:latin typeface="Arial" panose="020B0604020202020204" pitchFamily="34" charset="0"/>
            </a:endParaRPr>
          </a:p>
          <a:p>
            <a:pPr marL="285750" indent="-285750" algn="just">
              <a:buFont typeface="Wingdings" panose="05000000000000000000" pitchFamily="2" charset="2"/>
              <a:buChar char="ü"/>
            </a:pPr>
            <a:endParaRPr lang="en-US" dirty="0">
              <a:solidFill>
                <a:srgbClr val="000000"/>
              </a:solidFill>
              <a:latin typeface="Arial" panose="020B0604020202020204" pitchFamily="34" charset="0"/>
            </a:endParaRPr>
          </a:p>
          <a:p>
            <a:pPr marL="285750" indent="-285750" algn="just">
              <a:buFont typeface="Wingdings" panose="05000000000000000000" pitchFamily="2" charset="2"/>
              <a:buChar char="ü"/>
            </a:pPr>
            <a:r>
              <a:rPr lang="en-US" dirty="0" smtClean="0">
                <a:solidFill>
                  <a:srgbClr val="000000"/>
                </a:solidFill>
                <a:latin typeface="Arial" panose="020B0604020202020204" pitchFamily="34" charset="0"/>
              </a:rPr>
              <a:t>However</a:t>
            </a:r>
            <a:r>
              <a:rPr lang="en-US" dirty="0">
                <a:solidFill>
                  <a:srgbClr val="000000"/>
                </a:solidFill>
                <a:latin typeface="Arial" panose="020B0604020202020204" pitchFamily="34" charset="0"/>
              </a:rPr>
              <a:t>, this time can be </a:t>
            </a:r>
            <a:r>
              <a:rPr lang="en-US" dirty="0" smtClean="0">
                <a:solidFill>
                  <a:srgbClr val="000000"/>
                </a:solidFill>
                <a:latin typeface="Arial" panose="020B0604020202020204" pitchFamily="34" charset="0"/>
              </a:rPr>
              <a:t>significantly reduced </a:t>
            </a:r>
            <a:r>
              <a:rPr lang="en-US" dirty="0">
                <a:solidFill>
                  <a:srgbClr val="000000"/>
                </a:solidFill>
                <a:latin typeface="Arial" panose="020B0604020202020204" pitchFamily="34" charset="0"/>
              </a:rPr>
              <a:t>by using scalable approximate graph matching algorithms. For </a:t>
            </a:r>
            <a:r>
              <a:rPr lang="en-US" dirty="0" smtClean="0">
                <a:solidFill>
                  <a:srgbClr val="000000"/>
                </a:solidFill>
                <a:latin typeface="Arial" panose="020B0604020202020204" pitchFamily="34" charset="0"/>
              </a:rPr>
              <a:t>example: </a:t>
            </a:r>
          </a:p>
          <a:p>
            <a:pPr algn="just"/>
            <a:endParaRPr lang="en-US" dirty="0">
              <a:solidFill>
                <a:srgbClr val="000000"/>
              </a:solidFill>
              <a:latin typeface="Arial" panose="020B0604020202020204" pitchFamily="34" charset="0"/>
            </a:endParaRPr>
          </a:p>
          <a:p>
            <a:pPr marL="742950" lvl="1" indent="-285750" algn="just">
              <a:buFont typeface="Arial" panose="020B0604020202020204" pitchFamily="34" charset="0"/>
              <a:buChar char="•"/>
            </a:pPr>
            <a:r>
              <a:rPr lang="en-US" dirty="0" smtClean="0">
                <a:solidFill>
                  <a:srgbClr val="000000"/>
                </a:solidFill>
                <a:latin typeface="Arial" panose="020B0604020202020204" pitchFamily="34" charset="0"/>
              </a:rPr>
              <a:t>the Random Walk </a:t>
            </a:r>
            <a:r>
              <a:rPr lang="en-US" dirty="0">
                <a:solidFill>
                  <a:srgbClr val="000000"/>
                </a:solidFill>
                <a:latin typeface="Arial" panose="020B0604020202020204" pitchFamily="34" charset="0"/>
              </a:rPr>
              <a:t>algorithm for approximate graph matching </a:t>
            </a:r>
            <a:r>
              <a:rPr lang="en-US" dirty="0" smtClean="0">
                <a:solidFill>
                  <a:srgbClr val="000000"/>
                </a:solidFill>
                <a:latin typeface="Arial" panose="020B0604020202020204" pitchFamily="34" charset="0"/>
              </a:rPr>
              <a:t>has </a:t>
            </a:r>
            <a:r>
              <a:rPr lang="en-US" dirty="0">
                <a:solidFill>
                  <a:srgbClr val="000000"/>
                </a:solidFill>
                <a:latin typeface="Arial" panose="020B0604020202020204" pitchFamily="34" charset="0"/>
              </a:rPr>
              <a:t>shown promising results by </a:t>
            </a:r>
            <a:r>
              <a:rPr lang="en-US" dirty="0" smtClean="0">
                <a:solidFill>
                  <a:srgbClr val="000000"/>
                </a:solidFill>
                <a:latin typeface="Arial" panose="020B0604020202020204" pitchFamily="34" charset="0"/>
              </a:rPr>
              <a:t>achieving a </a:t>
            </a:r>
            <a:r>
              <a:rPr lang="en-US" dirty="0">
                <a:solidFill>
                  <a:srgbClr val="000000"/>
                </a:solidFill>
                <a:latin typeface="Arial" panose="020B0604020202020204" pitchFamily="34" charset="0"/>
              </a:rPr>
              <a:t>reduction of about 5 order of magnitude in execution time on an average. </a:t>
            </a:r>
            <a:endParaRPr lang="en-US" dirty="0" smtClean="0">
              <a:solidFill>
                <a:srgbClr val="000000"/>
              </a:solidFill>
              <a:latin typeface="Arial" panose="020B0604020202020204" pitchFamily="34" charset="0"/>
            </a:endParaRPr>
          </a:p>
          <a:p>
            <a:pPr marL="742950" lvl="1"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742950" lvl="1" indent="-285750" algn="just">
              <a:buFont typeface="Arial" panose="020B0604020202020204" pitchFamily="34" charset="0"/>
              <a:buChar char="•"/>
            </a:pPr>
            <a:r>
              <a:rPr lang="en-US" dirty="0" smtClean="0">
                <a:solidFill>
                  <a:srgbClr val="000000"/>
                </a:solidFill>
                <a:latin typeface="Arial" panose="020B0604020202020204" pitchFamily="34" charset="0"/>
              </a:rPr>
              <a:t>We </a:t>
            </a:r>
            <a:r>
              <a:rPr lang="en-US" dirty="0">
                <a:solidFill>
                  <a:srgbClr val="000000"/>
                </a:solidFill>
                <a:latin typeface="Arial" panose="020B0604020202020204" pitchFamily="34" charset="0"/>
              </a:rPr>
              <a:t>can also </a:t>
            </a:r>
            <a:r>
              <a:rPr lang="en-US" dirty="0" smtClean="0">
                <a:solidFill>
                  <a:srgbClr val="000000"/>
                </a:solidFill>
                <a:latin typeface="Arial" panose="020B0604020202020204" pitchFamily="34" charset="0"/>
              </a:rPr>
              <a:t>exploit the </a:t>
            </a:r>
            <a:r>
              <a:rPr lang="en-US" dirty="0">
                <a:solidFill>
                  <a:srgbClr val="000000"/>
                </a:solidFill>
                <a:latin typeface="Arial" panose="020B0604020202020204" pitchFamily="34" charset="0"/>
              </a:rPr>
              <a:t>high redundancy in the graph adjacency matrices and approximate them using </a:t>
            </a:r>
            <a:r>
              <a:rPr lang="en-US" dirty="0" smtClean="0">
                <a:solidFill>
                  <a:srgbClr val="000000"/>
                </a:solidFill>
                <a:latin typeface="Arial" panose="020B0604020202020204" pitchFamily="34" charset="0"/>
              </a:rPr>
              <a:t>compressed representations while </a:t>
            </a:r>
            <a:r>
              <a:rPr lang="en-US" dirty="0">
                <a:solidFill>
                  <a:srgbClr val="000000"/>
                </a:solidFill>
                <a:latin typeface="Arial" panose="020B0604020202020204" pitchFamily="34" charset="0"/>
              </a:rPr>
              <a:t>performing spectral embedding. </a:t>
            </a:r>
            <a:endParaRPr lang="en-US" dirty="0" smtClean="0">
              <a:solidFill>
                <a:srgbClr val="000000"/>
              </a:solidFill>
              <a:latin typeface="Arial" panose="020B0604020202020204" pitchFamily="34" charset="0"/>
            </a:endParaRPr>
          </a:p>
          <a:p>
            <a:pPr marL="742950" lvl="1"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742950" lvl="1" indent="-285750" algn="just">
              <a:buFont typeface="Arial" panose="020B0604020202020204" pitchFamily="34" charset="0"/>
              <a:buChar char="•"/>
            </a:pPr>
            <a:r>
              <a:rPr lang="en-US" dirty="0" smtClean="0">
                <a:solidFill>
                  <a:srgbClr val="000000"/>
                </a:solidFill>
                <a:latin typeface="Arial" panose="020B0604020202020204" pitchFamily="34" charset="0"/>
              </a:rPr>
              <a:t>Another </a:t>
            </a:r>
            <a:r>
              <a:rPr lang="en-US" dirty="0">
                <a:solidFill>
                  <a:srgbClr val="000000"/>
                </a:solidFill>
                <a:latin typeface="Arial" panose="020B0604020202020204" pitchFamily="34" charset="0"/>
              </a:rPr>
              <a:t>method </a:t>
            </a:r>
            <a:r>
              <a:rPr lang="en-US" dirty="0" smtClean="0">
                <a:solidFill>
                  <a:srgbClr val="000000"/>
                </a:solidFill>
                <a:latin typeface="Arial" panose="020B0604020202020204" pitchFamily="34" charset="0"/>
              </a:rPr>
              <a:t>is to </a:t>
            </a:r>
            <a:r>
              <a:rPr lang="en-US" dirty="0">
                <a:solidFill>
                  <a:srgbClr val="000000"/>
                </a:solidFill>
                <a:latin typeface="Arial" panose="020B0604020202020204" pitchFamily="34" charset="0"/>
              </a:rPr>
              <a:t>use cluster-based parallel computing approach in which the query graph is initially </a:t>
            </a:r>
            <a:r>
              <a:rPr lang="en-US" dirty="0" smtClean="0">
                <a:solidFill>
                  <a:srgbClr val="000000"/>
                </a:solidFill>
                <a:latin typeface="Arial" panose="020B0604020202020204" pitchFamily="34" charset="0"/>
              </a:rPr>
              <a:t>matched with </a:t>
            </a:r>
            <a:r>
              <a:rPr lang="en-US" dirty="0">
                <a:solidFill>
                  <a:srgbClr val="000000"/>
                </a:solidFill>
                <a:latin typeface="Arial" panose="020B0604020202020204" pitchFamily="34" charset="0"/>
              </a:rPr>
              <a:t>the graph clusters in order to filter out the largely irrelevant images. Then, a finer </a:t>
            </a:r>
            <a:r>
              <a:rPr lang="en-US" dirty="0" smtClean="0">
                <a:solidFill>
                  <a:srgbClr val="000000"/>
                </a:solidFill>
                <a:latin typeface="Arial" panose="020B0604020202020204" pitchFamily="34" charset="0"/>
              </a:rPr>
              <a:t>search is </a:t>
            </a:r>
            <a:r>
              <a:rPr lang="en-US" dirty="0">
                <a:solidFill>
                  <a:srgbClr val="000000"/>
                </a:solidFill>
                <a:latin typeface="Arial" panose="020B0604020202020204" pitchFamily="34" charset="0"/>
              </a:rPr>
              <a:t>performed within the most similar cluster to retrieve the desired images.</a:t>
            </a:r>
            <a:endParaRPr lang="en-US" dirty="0">
              <a:solidFill>
                <a:srgbClr val="000000"/>
              </a:solidFill>
              <a:effectLst/>
              <a:latin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198420"/>
            <a:ext cx="623313" cy="457200"/>
          </a:xfrm>
          <a:prstGeom prst="rect">
            <a:avLst/>
          </a:prstGeom>
        </p:spPr>
      </p:pic>
      <p:sp>
        <p:nvSpPr>
          <p:cNvPr id="6" name="Title 3"/>
          <p:cNvSpPr>
            <a:spLocks noGrp="1"/>
          </p:cNvSpPr>
          <p:nvPr>
            <p:ph type="title"/>
          </p:nvPr>
        </p:nvSpPr>
        <p:spPr>
          <a:xfrm>
            <a:off x="212794" y="328223"/>
            <a:ext cx="8321605" cy="563562"/>
          </a:xfrm>
        </p:spPr>
        <p:txBody>
          <a:bodyPr/>
          <a:lstStyle/>
          <a:p>
            <a:pPr algn="l"/>
            <a:r>
              <a:rPr lang="it-IT" b="1" dirty="0" smtClean="0">
                <a:solidFill>
                  <a:schemeClr val="accent2">
                    <a:lumMod val="50000"/>
                  </a:schemeClr>
                </a:solidFill>
              </a:rPr>
              <a:t>Desciptors Comparison </a:t>
            </a:r>
            <a:endParaRPr lang="it-IT" sz="3600" b="1" dirty="0">
              <a:solidFill>
                <a:schemeClr val="accent2">
                  <a:lumMod val="50000"/>
                </a:schemeClr>
              </a:solidFill>
            </a:endParaRPr>
          </a:p>
        </p:txBody>
      </p:sp>
    </p:spTree>
    <p:extLst>
      <p:ext uri="{BB962C8B-B14F-4D97-AF65-F5344CB8AC3E}">
        <p14:creationId xmlns:p14="http://schemas.microsoft.com/office/powerpoint/2010/main" val="1724588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212794" y="328223"/>
            <a:ext cx="83216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smtClean="0">
                <a:solidFill>
                  <a:schemeClr val="accent2">
                    <a:lumMod val="50000"/>
                  </a:schemeClr>
                </a:solidFill>
              </a:rPr>
              <a:t>Compressed Domain Descriptors </a:t>
            </a:r>
            <a:endParaRPr lang="it-IT" b="1" kern="0" dirty="0">
              <a:solidFill>
                <a:schemeClr val="accent2">
                  <a:lumMod val="50000"/>
                </a:schemeClr>
              </a:solidFill>
            </a:endParaRPr>
          </a:p>
        </p:txBody>
      </p:sp>
      <p:sp>
        <p:nvSpPr>
          <p:cNvPr id="5" name="Text Placeholder 5"/>
          <p:cNvSpPr>
            <a:spLocks noGrp="1"/>
          </p:cNvSpPr>
          <p:nvPr>
            <p:ph type="body" sz="quarter" idx="10"/>
          </p:nvPr>
        </p:nvSpPr>
        <p:spPr>
          <a:xfrm>
            <a:off x="5486400" y="4572000"/>
            <a:ext cx="3429000" cy="914400"/>
          </a:xfrm>
        </p:spPr>
        <p:txBody>
          <a:bodyPr/>
          <a:lstStyle/>
          <a:p>
            <a:endParaRPr lang="en-US"/>
          </a:p>
        </p:txBody>
      </p:sp>
      <p:sp>
        <p:nvSpPr>
          <p:cNvPr id="6" name="Rectangle 99">
            <a:extLst>
              <a:ext uri="{FF2B5EF4-FFF2-40B4-BE49-F238E27FC236}">
                <a16:creationId xmlns:a16="http://schemas.microsoft.com/office/drawing/2014/main" id="{36E664FA-3EF2-4263-B70C-E9A73DAF91CB}"/>
              </a:ext>
            </a:extLst>
          </p:cNvPr>
          <p:cNvSpPr/>
          <p:nvPr/>
        </p:nvSpPr>
        <p:spPr>
          <a:xfrm>
            <a:off x="3267382" y="3124200"/>
            <a:ext cx="5638800" cy="2769989"/>
          </a:xfrm>
          <a:prstGeom prst="rect">
            <a:avLst/>
          </a:prstGeom>
        </p:spPr>
        <p:txBody>
          <a:bodyPr wrap="square">
            <a:spAutoFit/>
          </a:bodyPr>
          <a:lstStyle/>
          <a:p>
            <a:pPr marL="285750" indent="-285750" algn="just">
              <a:buClr>
                <a:schemeClr val="accent2">
                  <a:lumMod val="50000"/>
                </a:schemeClr>
              </a:buClr>
              <a:buFont typeface="Wingdings" panose="05000000000000000000" pitchFamily="2" charset="2"/>
              <a:buChar char="ü"/>
            </a:pPr>
            <a:r>
              <a:rPr lang="en-US" sz="1600" b="1" dirty="0">
                <a:solidFill>
                  <a:schemeClr val="accent2">
                    <a:lumMod val="50000"/>
                  </a:schemeClr>
                </a:solidFill>
                <a:latin typeface="+mn-lt"/>
                <a:cs typeface="+mn-cs"/>
              </a:rPr>
              <a:t>2D compression methods for RS images:</a:t>
            </a:r>
          </a:p>
          <a:p>
            <a:pPr marL="285750" indent="-285750" algn="just">
              <a:buClr>
                <a:schemeClr val="accent2">
                  <a:lumMod val="50000"/>
                </a:schemeClr>
              </a:buClr>
              <a:buFont typeface="Wingdings" panose="05000000000000000000" pitchFamily="2" charset="2"/>
              <a:buChar char="ü"/>
            </a:pPr>
            <a:endParaRPr lang="en-US" sz="600" b="1" dirty="0">
              <a:solidFill>
                <a:schemeClr val="accent2">
                  <a:lumMod val="50000"/>
                </a:schemeClr>
              </a:solidFill>
              <a:latin typeface="+mn-lt"/>
              <a:cs typeface="+mn-cs"/>
            </a:endParaRPr>
          </a:p>
          <a:p>
            <a:pPr marL="742950" lvl="1" indent="-285750" algn="just">
              <a:buClr>
                <a:srgbClr val="000000"/>
              </a:buClr>
              <a:buFont typeface="Arial" panose="020B0604020202020204" pitchFamily="34" charset="0"/>
              <a:buChar char="•"/>
            </a:pPr>
            <a:r>
              <a:rPr lang="en-US" sz="1600" dirty="0">
                <a:solidFill>
                  <a:srgbClr val="000000"/>
                </a:solidFill>
                <a:latin typeface="+mn-lt"/>
                <a:cs typeface="+mn-cs"/>
              </a:rPr>
              <a:t>Transform Coding (e.g., JPEG, JPEG-2000, EZW, SPITH)</a:t>
            </a:r>
          </a:p>
          <a:p>
            <a:pPr lvl="1" algn="just">
              <a:buClr>
                <a:schemeClr val="accent2">
                  <a:lumMod val="50000"/>
                </a:schemeClr>
              </a:buClr>
            </a:pPr>
            <a:endParaRPr lang="en-US" sz="600" dirty="0">
              <a:solidFill>
                <a:srgbClr val="000000"/>
              </a:solidFill>
              <a:latin typeface="+mn-lt"/>
              <a:cs typeface="+mn-cs"/>
            </a:endParaRPr>
          </a:p>
          <a:p>
            <a:pPr marL="742950" lvl="1" indent="-285750" algn="just">
              <a:buClr>
                <a:srgbClr val="000000"/>
              </a:buClr>
              <a:buFont typeface="Arial" panose="020B0604020202020204" pitchFamily="34" charset="0"/>
              <a:buChar char="•"/>
            </a:pPr>
            <a:r>
              <a:rPr lang="en-US" sz="1600" dirty="0">
                <a:solidFill>
                  <a:srgbClr val="000000"/>
                </a:solidFill>
                <a:latin typeface="+mn-lt"/>
                <a:cs typeface="+mn-cs"/>
              </a:rPr>
              <a:t>Predictive Coding(e.g., DPCM, ADPCM)</a:t>
            </a:r>
          </a:p>
          <a:p>
            <a:pPr marL="285750" indent="-285750" algn="just">
              <a:buClr>
                <a:schemeClr val="accent2">
                  <a:lumMod val="50000"/>
                </a:schemeClr>
              </a:buClr>
              <a:buFont typeface="Wingdings" panose="05000000000000000000" pitchFamily="2" charset="2"/>
              <a:buChar char="ü"/>
            </a:pPr>
            <a:endParaRPr lang="en-US" sz="1600" b="1" dirty="0">
              <a:solidFill>
                <a:schemeClr val="accent2">
                  <a:lumMod val="50000"/>
                </a:schemeClr>
              </a:solidFill>
              <a:latin typeface="+mn-lt"/>
              <a:cs typeface="+mn-cs"/>
            </a:endParaRPr>
          </a:p>
          <a:p>
            <a:pPr marL="285750" indent="-285750" algn="just">
              <a:buClr>
                <a:schemeClr val="accent2">
                  <a:lumMod val="50000"/>
                </a:schemeClr>
              </a:buClr>
              <a:buFont typeface="Wingdings" panose="05000000000000000000" pitchFamily="2" charset="2"/>
              <a:buChar char="ü"/>
            </a:pPr>
            <a:r>
              <a:rPr lang="en-US" sz="1600" b="1" dirty="0">
                <a:solidFill>
                  <a:schemeClr val="accent2">
                    <a:lumMod val="50000"/>
                  </a:schemeClr>
                </a:solidFill>
              </a:rPr>
              <a:t>3D compression methods for RS images:</a:t>
            </a:r>
          </a:p>
          <a:p>
            <a:pPr marL="285750" indent="-285750" algn="just">
              <a:buClr>
                <a:schemeClr val="accent2">
                  <a:lumMod val="50000"/>
                </a:schemeClr>
              </a:buClr>
              <a:buFont typeface="Wingdings" panose="05000000000000000000" pitchFamily="2" charset="2"/>
              <a:buChar char="ü"/>
            </a:pPr>
            <a:endParaRPr lang="en-US" sz="600" b="1" dirty="0">
              <a:solidFill>
                <a:schemeClr val="accent2">
                  <a:lumMod val="50000"/>
                </a:schemeClr>
              </a:solidFill>
              <a:latin typeface="+mn-lt"/>
              <a:cs typeface="+mn-cs"/>
            </a:endParaRPr>
          </a:p>
          <a:p>
            <a:pPr marL="742950" lvl="1" indent="-285750" algn="just">
              <a:buFont typeface="Arial" panose="020B0604020202020204" pitchFamily="34" charset="0"/>
              <a:buChar char="•"/>
            </a:pPr>
            <a:r>
              <a:rPr lang="en-US" sz="1600" dirty="0">
                <a:solidFill>
                  <a:srgbClr val="000000"/>
                </a:solidFill>
              </a:rPr>
              <a:t>Transform coding (e.g., 3D-SPECK, 3D SPITH,  PCA+JPEG2000, DCT+JPEG2000)</a:t>
            </a:r>
          </a:p>
          <a:p>
            <a:pPr lvl="1" algn="just"/>
            <a:endParaRPr lang="en-US" sz="600" dirty="0">
              <a:solidFill>
                <a:srgbClr val="000000"/>
              </a:solidFill>
            </a:endParaRPr>
          </a:p>
          <a:p>
            <a:pPr marL="742950" lvl="1" indent="-285750" algn="just">
              <a:buFont typeface="Arial" panose="020B0604020202020204" pitchFamily="34" charset="0"/>
              <a:buChar char="•"/>
            </a:pPr>
            <a:r>
              <a:rPr lang="en-US" sz="1600" dirty="0">
                <a:solidFill>
                  <a:srgbClr val="000000"/>
                </a:solidFill>
              </a:rPr>
              <a:t>Predictive coding (e.g., DPCM, CCSDS)</a:t>
            </a:r>
          </a:p>
          <a:p>
            <a:pPr lvl="1" algn="just"/>
            <a:endParaRPr lang="en-US" sz="600" dirty="0">
              <a:solidFill>
                <a:srgbClr val="000000"/>
              </a:solidFill>
            </a:endParaRPr>
          </a:p>
        </p:txBody>
      </p:sp>
      <p:pic>
        <p:nvPicPr>
          <p:cNvPr id="7" name="Picture 6">
            <a:extLst>
              <a:ext uri="{FF2B5EF4-FFF2-40B4-BE49-F238E27FC236}">
                <a16:creationId xmlns:a16="http://schemas.microsoft.com/office/drawing/2014/main" id="{1C2AD336-6DEF-4972-B63D-0070A71A7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81200"/>
            <a:ext cx="2697378" cy="3594487"/>
          </a:xfrm>
          <a:prstGeom prst="rect">
            <a:avLst/>
          </a:prstGeom>
        </p:spPr>
      </p:pic>
      <p:sp>
        <p:nvSpPr>
          <p:cNvPr id="8" name="Rectangle 7">
            <a:extLst>
              <a:ext uri="{FF2B5EF4-FFF2-40B4-BE49-F238E27FC236}">
                <a16:creationId xmlns:a16="http://schemas.microsoft.com/office/drawing/2014/main" id="{1079F98A-CF59-4655-92BF-4658FE1D7534}"/>
              </a:ext>
            </a:extLst>
          </p:cNvPr>
          <p:cNvSpPr/>
          <p:nvPr/>
        </p:nvSpPr>
        <p:spPr>
          <a:xfrm>
            <a:off x="381000" y="5581085"/>
            <a:ext cx="1863981" cy="307777"/>
          </a:xfrm>
          <a:prstGeom prst="rect">
            <a:avLst/>
          </a:prstGeom>
        </p:spPr>
        <p:txBody>
          <a:bodyPr wrap="square">
            <a:spAutoFit/>
          </a:bodyPr>
          <a:lstStyle/>
          <a:p>
            <a:r>
              <a:rPr lang="it-IT" sz="1400" dirty="0">
                <a:solidFill>
                  <a:srgbClr val="000000"/>
                </a:solidFill>
              </a:rPr>
              <a:t>Pearl Harbor, Hawaii</a:t>
            </a:r>
          </a:p>
        </p:txBody>
      </p:sp>
      <p:sp>
        <p:nvSpPr>
          <p:cNvPr id="9" name="Rectangle 8">
            <a:extLst>
              <a:ext uri="{FF2B5EF4-FFF2-40B4-BE49-F238E27FC236}">
                <a16:creationId xmlns:a16="http://schemas.microsoft.com/office/drawing/2014/main" id="{BC5AE3B4-C18B-48D6-8F0A-BD530CFEFECB}"/>
              </a:ext>
            </a:extLst>
          </p:cNvPr>
          <p:cNvSpPr/>
          <p:nvPr/>
        </p:nvSpPr>
        <p:spPr>
          <a:xfrm>
            <a:off x="381000" y="1083250"/>
            <a:ext cx="8458200" cy="584775"/>
          </a:xfrm>
          <a:prstGeom prst="rect">
            <a:avLst/>
          </a:prstGeom>
        </p:spPr>
        <p:txBody>
          <a:bodyPr wrap="square">
            <a:spAutoFit/>
          </a:bodyPr>
          <a:lstStyle/>
          <a:p>
            <a:pPr marL="285750" indent="-285750" algn="just">
              <a:buFont typeface="Wingdings" panose="05000000000000000000" pitchFamily="2" charset="2"/>
              <a:buChar char="ü"/>
            </a:pPr>
            <a:r>
              <a:rPr lang="en-US" sz="1600" b="1" dirty="0">
                <a:solidFill>
                  <a:schemeClr val="accent2">
                    <a:lumMod val="50000"/>
                  </a:schemeClr>
                </a:solidFill>
                <a:ea typeface="Times New Roman" panose="02020603050405020304" pitchFamily="18" charset="0"/>
              </a:rPr>
              <a:t>Develop RS image search and retrieval methods and tools in compressed domain that can: </a:t>
            </a:r>
            <a:endParaRPr lang="it-IT" sz="1600" dirty="0"/>
          </a:p>
        </p:txBody>
      </p:sp>
      <p:sp>
        <p:nvSpPr>
          <p:cNvPr id="10" name="Rectangle 9">
            <a:extLst>
              <a:ext uri="{FF2B5EF4-FFF2-40B4-BE49-F238E27FC236}">
                <a16:creationId xmlns:a16="http://schemas.microsoft.com/office/drawing/2014/main" id="{A2521CA7-1FAE-4B5E-8874-4EB362933113}"/>
              </a:ext>
            </a:extLst>
          </p:cNvPr>
          <p:cNvSpPr/>
          <p:nvPr/>
        </p:nvSpPr>
        <p:spPr>
          <a:xfrm>
            <a:off x="3250176" y="1502867"/>
            <a:ext cx="5589024" cy="1384995"/>
          </a:xfrm>
          <a:prstGeom prst="rect">
            <a:avLst/>
          </a:prstGeom>
        </p:spPr>
        <p:txBody>
          <a:bodyPr wrap="square">
            <a:spAutoFit/>
          </a:bodyPr>
          <a:lstStyle/>
          <a:p>
            <a:pPr marL="742950" lvl="1" indent="-285750" algn="just">
              <a:buFont typeface="Arial" panose="020B0604020202020204" pitchFamily="34" charset="0"/>
              <a:buChar char="•"/>
            </a:pPr>
            <a:r>
              <a:rPr lang="en-US" sz="1600" dirty="0">
                <a:solidFill>
                  <a:srgbClr val="000000"/>
                </a:solidFill>
                <a:ea typeface="Times New Roman" panose="02020603050405020304" pitchFamily="18" charset="0"/>
              </a:rPr>
              <a:t>accurately characterize encoded (or partially decoded) RS images;</a:t>
            </a:r>
          </a:p>
          <a:p>
            <a:pPr lvl="1" algn="just"/>
            <a:endParaRPr lang="en-US" sz="600" dirty="0">
              <a:solidFill>
                <a:srgbClr val="000000"/>
              </a:solidFill>
              <a:ea typeface="Times New Roman" panose="02020603050405020304" pitchFamily="18" charset="0"/>
            </a:endParaRPr>
          </a:p>
          <a:p>
            <a:pPr marL="742950" lvl="1" indent="-285750" algn="just">
              <a:lnSpc>
                <a:spcPct val="150000"/>
              </a:lnSpc>
              <a:buFont typeface="Arial" panose="020B0604020202020204" pitchFamily="34" charset="0"/>
              <a:buChar char="•"/>
            </a:pPr>
            <a:r>
              <a:rPr lang="en-US" sz="1600" dirty="0">
                <a:solidFill>
                  <a:srgbClr val="000000"/>
                </a:solidFill>
              </a:rPr>
              <a:t>extract features from 2D/3D wavelet coefficients. </a:t>
            </a:r>
          </a:p>
          <a:p>
            <a:pPr marL="742950" lvl="1" indent="-285750" algn="just">
              <a:buFont typeface="Arial" panose="020B0604020202020204" pitchFamily="34" charset="0"/>
              <a:buChar char="•"/>
            </a:pPr>
            <a:endParaRPr lang="en-US" sz="600" dirty="0">
              <a:solidFill>
                <a:srgbClr val="000000"/>
              </a:solidFill>
            </a:endParaRPr>
          </a:p>
          <a:p>
            <a:pPr marL="742950" lvl="1" indent="-285750" algn="just">
              <a:buFont typeface="Arial" panose="020B0604020202020204" pitchFamily="34" charset="0"/>
              <a:buChar char="•"/>
            </a:pPr>
            <a:r>
              <a:rPr lang="en-US" sz="1600" dirty="0">
                <a:solidFill>
                  <a:srgbClr val="000000"/>
                </a:solidFill>
              </a:rPr>
              <a:t>adapt 2D compression based methods to 3D.         </a:t>
            </a:r>
          </a:p>
        </p:txBody>
      </p:sp>
      <p:sp>
        <p:nvSpPr>
          <p:cNvPr id="11" name="Segnaposto piè di pagina 85"/>
          <p:cNvSpPr txBox="1">
            <a:spLocks/>
          </p:cNvSpPr>
          <p:nvPr/>
        </p:nvSpPr>
        <p:spPr bwMode="auto">
          <a:xfrm>
            <a:off x="3092450" y="6519933"/>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47703"/>
            <a:ext cx="623313" cy="457200"/>
          </a:xfrm>
          <a:prstGeom prst="rect">
            <a:avLst/>
          </a:prstGeom>
        </p:spPr>
      </p:pic>
    </p:spTree>
    <p:extLst>
      <p:ext uri="{BB962C8B-B14F-4D97-AF65-F5344CB8AC3E}">
        <p14:creationId xmlns:p14="http://schemas.microsoft.com/office/powerpoint/2010/main" val="2737249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212794" y="328223"/>
            <a:ext cx="83216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smtClean="0">
                <a:solidFill>
                  <a:schemeClr val="accent2">
                    <a:lumMod val="50000"/>
                  </a:schemeClr>
                </a:solidFill>
              </a:rPr>
              <a:t>Compressed Domain Descriptors </a:t>
            </a:r>
            <a:endParaRPr lang="it-IT" b="1" kern="0" dirty="0">
              <a:solidFill>
                <a:schemeClr val="accent2">
                  <a:lumMod val="50000"/>
                </a:schemeClr>
              </a:solidFill>
            </a:endParaRPr>
          </a:p>
        </p:txBody>
      </p:sp>
      <p:sp>
        <p:nvSpPr>
          <p:cNvPr id="5" name="Segnaposto piè di pagina 85"/>
          <p:cNvSpPr txBox="1">
            <a:spLocks/>
          </p:cNvSpPr>
          <p:nvPr/>
        </p:nvSpPr>
        <p:spPr bwMode="auto">
          <a:xfrm>
            <a:off x="3092450" y="6519933"/>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47703"/>
            <a:ext cx="623313" cy="457200"/>
          </a:xfrm>
          <a:prstGeom prst="rect">
            <a:avLst/>
          </a:prstGeom>
        </p:spPr>
      </p:pic>
      <p:pic>
        <p:nvPicPr>
          <p:cNvPr id="2560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403" y="1912596"/>
            <a:ext cx="60579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28600" y="1057170"/>
            <a:ext cx="2815194" cy="417422"/>
          </a:xfrm>
          <a:prstGeom prst="rect">
            <a:avLst/>
          </a:prstGeom>
        </p:spPr>
        <p:txBody>
          <a:bodyPr wrap="none">
            <a:spAutoFit/>
          </a:bodyPr>
          <a:lstStyle/>
          <a:p>
            <a:pPr marR="0" lvl="1" algn="just">
              <a:lnSpc>
                <a:spcPct val="150000"/>
              </a:lnSpc>
              <a:spcBef>
                <a:spcPts val="1200"/>
              </a:spcBef>
              <a:spcAft>
                <a:spcPts val="600"/>
              </a:spcAft>
              <a:tabLst>
                <a:tab pos="228600" algn="l"/>
                <a:tab pos="360045" algn="l"/>
              </a:tabLst>
            </a:pPr>
            <a:r>
              <a:rPr lang="en-US" sz="1600" kern="1600" dirty="0">
                <a:solidFill>
                  <a:srgbClr val="000000"/>
                </a:solidFill>
                <a:latin typeface="Times New Roman" panose="02020603050405020304" pitchFamily="18" charset="0"/>
                <a:cs typeface="Arial" panose="020B0604020202020204" pitchFamily="34" charset="0"/>
              </a:rPr>
              <a:t>JPEG Image Compression</a:t>
            </a:r>
            <a:endParaRPr lang="en-US" sz="1600" kern="1600" dirty="0">
              <a:solidFill>
                <a:srgbClr val="000000"/>
              </a:solidFill>
              <a:effectLst/>
              <a:latin typeface="Times New Roman" panose="02020603050405020304" pitchFamily="18" charset="0"/>
              <a:cs typeface="Arial" panose="020B0604020202020204" pitchFamily="34" charset="0"/>
            </a:endParaRPr>
          </a:p>
        </p:txBody>
      </p:sp>
      <p:sp>
        <p:nvSpPr>
          <p:cNvPr id="8" name="Rectangle 4"/>
          <p:cNvSpPr>
            <a:spLocks noChangeArrowheads="1"/>
          </p:cNvSpPr>
          <p:nvPr/>
        </p:nvSpPr>
        <p:spPr bwMode="auto">
          <a:xfrm>
            <a:off x="236468" y="328188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5603" name="Immagin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468" y="3739080"/>
            <a:ext cx="6210300" cy="17367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p:cNvSpPr>
            <a:spLocks noChangeArrowheads="1"/>
          </p:cNvSpPr>
          <p:nvPr/>
        </p:nvSpPr>
        <p:spPr bwMode="auto">
          <a:xfrm>
            <a:off x="236468" y="5535128"/>
            <a:ext cx="67832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tabLst>
                <a:tab pos="720725" algn="l"/>
              </a:tabLst>
              <a:defRPr>
                <a:solidFill>
                  <a:schemeClr val="tx1"/>
                </a:solidFill>
                <a:latin typeface="Arial" panose="020B0604020202020204" pitchFamily="34" charset="0"/>
              </a:defRPr>
            </a:lvl1pPr>
            <a:lvl2pPr eaLnBrk="0" hangingPunct="0">
              <a:tabLst>
                <a:tab pos="720725" algn="l"/>
              </a:tabLst>
              <a:defRPr>
                <a:solidFill>
                  <a:schemeClr val="tx1"/>
                </a:solidFill>
                <a:latin typeface="Arial" panose="020B0604020202020204" pitchFamily="34" charset="0"/>
              </a:defRPr>
            </a:lvl2pPr>
            <a:lvl3pPr eaLnBrk="0" hangingPunct="0">
              <a:tabLst>
                <a:tab pos="720725" algn="l"/>
              </a:tabLst>
              <a:defRPr>
                <a:solidFill>
                  <a:schemeClr val="tx1"/>
                </a:solidFill>
                <a:latin typeface="Arial" panose="020B0604020202020204" pitchFamily="34" charset="0"/>
              </a:defRPr>
            </a:lvl3pPr>
            <a:lvl4pPr eaLnBrk="0" hangingPunct="0">
              <a:tabLst>
                <a:tab pos="720725" algn="l"/>
              </a:tabLst>
              <a:defRPr>
                <a:solidFill>
                  <a:schemeClr val="tx1"/>
                </a:solidFill>
                <a:latin typeface="Arial" panose="020B0604020202020204" pitchFamily="34" charset="0"/>
              </a:defRPr>
            </a:lvl4pPr>
            <a:lvl5pPr eaLnBrk="0" hangingPunct="0">
              <a:tabLst>
                <a:tab pos="720725" algn="l"/>
              </a:tabLst>
              <a:defRPr>
                <a:solidFill>
                  <a:schemeClr val="tx1"/>
                </a:solidFill>
                <a:latin typeface="Arial" panose="020B0604020202020204" pitchFamily="34" charset="0"/>
              </a:defRPr>
            </a:lvl5pPr>
            <a:lvl6pPr eaLnBrk="0" fontAlgn="base" hangingPunct="0">
              <a:spcBef>
                <a:spcPct val="0"/>
              </a:spcBef>
              <a:spcAft>
                <a:spcPct val="0"/>
              </a:spcAft>
              <a:tabLst>
                <a:tab pos="720725" algn="l"/>
              </a:tabLst>
              <a:defRPr>
                <a:solidFill>
                  <a:schemeClr val="tx1"/>
                </a:solidFill>
                <a:latin typeface="Arial" panose="020B0604020202020204" pitchFamily="34" charset="0"/>
              </a:defRPr>
            </a:lvl6pPr>
            <a:lvl7pPr eaLnBrk="0" fontAlgn="base" hangingPunct="0">
              <a:spcBef>
                <a:spcPct val="0"/>
              </a:spcBef>
              <a:spcAft>
                <a:spcPct val="0"/>
              </a:spcAft>
              <a:tabLst>
                <a:tab pos="720725" algn="l"/>
              </a:tabLst>
              <a:defRPr>
                <a:solidFill>
                  <a:schemeClr val="tx1"/>
                </a:solidFill>
                <a:latin typeface="Arial" panose="020B0604020202020204" pitchFamily="34" charset="0"/>
              </a:defRPr>
            </a:lvl7pPr>
            <a:lvl8pPr eaLnBrk="0" fontAlgn="base" hangingPunct="0">
              <a:spcBef>
                <a:spcPct val="0"/>
              </a:spcBef>
              <a:spcAft>
                <a:spcPct val="0"/>
              </a:spcAft>
              <a:tabLst>
                <a:tab pos="720725" algn="l"/>
              </a:tabLst>
              <a:defRPr>
                <a:solidFill>
                  <a:schemeClr val="tx1"/>
                </a:solidFill>
                <a:latin typeface="Arial" panose="020B0604020202020204" pitchFamily="34" charset="0"/>
              </a:defRPr>
            </a:lvl8pPr>
            <a:lvl9pPr eaLnBrk="0" fontAlgn="base" hangingPunct="0">
              <a:spcBef>
                <a:spcPct val="0"/>
              </a:spcBef>
              <a:spcAft>
                <a:spcPct val="0"/>
              </a:spcAft>
              <a:tabLst>
                <a:tab pos="7207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720725" algn="l"/>
              </a:tabLst>
            </a:pPr>
            <a:r>
              <a:rPr kumimoji="0" lang="en-US" altLang="en-US" sz="1600" b="0" i="0" u="none" strike="noStrike" cap="none" normalizeH="0" baseline="0" dirty="0" smtClean="0">
                <a:ln>
                  <a:noFill/>
                </a:ln>
                <a:solidFill>
                  <a:srgbClr val="000000"/>
                </a:solidFill>
                <a:effectLst/>
                <a:latin typeface="Arial" panose="020B0604020202020204" pitchFamily="34" charset="0"/>
                <a:ea typeface="Times New Roman" panose="02020603050405020304" pitchFamily="18" charset="0"/>
              </a:rPr>
              <a:t> DCT coefficients used for deriving the proposed features in each band.</a:t>
            </a:r>
            <a:endParaRPr kumimoji="0" lang="en-US" altLang="en-US" sz="1600" b="0" i="0" u="none" strike="noStrike" cap="none" normalizeH="0" baseline="0" dirty="0" smtClean="0">
              <a:ln>
                <a:noFill/>
              </a:ln>
              <a:solidFill>
                <a:srgbClr val="000000"/>
              </a:solidFill>
              <a:effectLst/>
              <a:latin typeface="Arial" panose="020B0604020202020204" pitchFamily="34" charset="0"/>
            </a:endParaRPr>
          </a:p>
        </p:txBody>
      </p:sp>
      <p:cxnSp>
        <p:nvCxnSpPr>
          <p:cNvPr id="12" name="Straight Connector 11"/>
          <p:cNvCxnSpPr/>
          <p:nvPr/>
        </p:nvCxnSpPr>
        <p:spPr bwMode="auto">
          <a:xfrm flipH="1" flipV="1">
            <a:off x="6499220" y="4623814"/>
            <a:ext cx="1044580" cy="24386"/>
          </a:xfrm>
          <a:prstGeom prst="line">
            <a:avLst/>
          </a:prstGeom>
          <a:ln w="57150">
            <a:prstDash val="dash"/>
            <a:headEnd type="none" w="sm" len="sm"/>
            <a:tailEnd type="none" w="sm" len="sm"/>
          </a:ln>
        </p:spPr>
        <p:style>
          <a:lnRef idx="1">
            <a:schemeClr val="accent2"/>
          </a:lnRef>
          <a:fillRef idx="0">
            <a:schemeClr val="accent2"/>
          </a:fillRef>
          <a:effectRef idx="0">
            <a:schemeClr val="accent2"/>
          </a:effectRef>
          <a:fontRef idx="minor">
            <a:schemeClr val="tx1"/>
          </a:fontRef>
        </p:style>
      </p:cxnSp>
      <p:sp>
        <p:nvSpPr>
          <p:cNvPr id="16" name="TextBox 18">
            <a:extLst>
              <a:ext uri="{FF2B5EF4-FFF2-40B4-BE49-F238E27FC236}">
                <a16:creationId xmlns:a16="http://schemas.microsoft.com/office/drawing/2014/main" id="{AC806377-C8C7-4BF2-A77B-FF3DE22CFE0C}"/>
              </a:ext>
            </a:extLst>
          </p:cNvPr>
          <p:cNvSpPr txBox="1"/>
          <p:nvPr/>
        </p:nvSpPr>
        <p:spPr>
          <a:xfrm>
            <a:off x="98053" y="1880641"/>
            <a:ext cx="5791200" cy="1200329"/>
          </a:xfrm>
          <a:prstGeom prst="rect">
            <a:avLst/>
          </a:prstGeom>
          <a:noFill/>
        </p:spPr>
        <p:txBody>
          <a:bodyPr wrap="square" rtlCol="0" anchor="ctr">
            <a:spAutoFit/>
          </a:bodyPr>
          <a:lstStyle/>
          <a:p>
            <a:r>
              <a:rPr lang="en-US" b="1" dirty="0">
                <a:solidFill>
                  <a:srgbClr val="000000"/>
                </a:solidFill>
              </a:rPr>
              <a:t>DC</a:t>
            </a:r>
            <a:r>
              <a:rPr lang="en-US" dirty="0">
                <a:solidFill>
                  <a:srgbClr val="000000"/>
                </a:solidFill>
              </a:rPr>
              <a:t>  = { </a:t>
            </a:r>
            <a:r>
              <a:rPr lang="en-US" b="1" dirty="0">
                <a:solidFill>
                  <a:srgbClr val="C00000"/>
                </a:solidFill>
              </a:rPr>
              <a:t>DC</a:t>
            </a:r>
            <a:r>
              <a:rPr lang="en-US" dirty="0"/>
              <a:t>,</a:t>
            </a:r>
            <a:r>
              <a:rPr lang="en-US" b="1" dirty="0"/>
              <a:t> </a:t>
            </a:r>
            <a:r>
              <a:rPr lang="en-US" b="1" dirty="0">
                <a:solidFill>
                  <a:srgbClr val="92D050"/>
                </a:solidFill>
              </a:rPr>
              <a:t>DC</a:t>
            </a:r>
            <a:r>
              <a:rPr lang="en-US" dirty="0"/>
              <a:t>,</a:t>
            </a:r>
            <a:r>
              <a:rPr lang="en-US" b="1" dirty="0"/>
              <a:t> </a:t>
            </a:r>
            <a:r>
              <a:rPr lang="en-US" b="1" dirty="0">
                <a:solidFill>
                  <a:srgbClr val="00B0F0"/>
                </a:solidFill>
              </a:rPr>
              <a:t>DC</a:t>
            </a:r>
            <a:r>
              <a:rPr lang="en-US" b="1" dirty="0">
                <a:solidFill>
                  <a:srgbClr val="000000"/>
                </a:solidFill>
              </a:rPr>
              <a:t> </a:t>
            </a:r>
            <a:r>
              <a:rPr lang="en-US" dirty="0">
                <a:solidFill>
                  <a:srgbClr val="000000"/>
                </a:solidFill>
              </a:rPr>
              <a:t>}</a:t>
            </a:r>
          </a:p>
          <a:p>
            <a:r>
              <a:rPr lang="en-US" b="1" dirty="0">
                <a:solidFill>
                  <a:srgbClr val="000000"/>
                </a:solidFill>
              </a:rPr>
              <a:t>H</a:t>
            </a:r>
            <a:r>
              <a:rPr lang="en-US" dirty="0">
                <a:solidFill>
                  <a:srgbClr val="000000"/>
                </a:solidFill>
              </a:rPr>
              <a:t>    = { </a:t>
            </a:r>
            <a:r>
              <a:rPr lang="en-US" b="1" dirty="0">
                <a:solidFill>
                  <a:srgbClr val="C00000"/>
                </a:solidFill>
              </a:rPr>
              <a:t>H1</a:t>
            </a:r>
            <a:r>
              <a:rPr lang="en-US" dirty="0"/>
              <a:t>, …, </a:t>
            </a:r>
            <a:r>
              <a:rPr lang="en-US" b="1" dirty="0">
                <a:solidFill>
                  <a:srgbClr val="C00000"/>
                </a:solidFill>
              </a:rPr>
              <a:t>H5</a:t>
            </a:r>
            <a:r>
              <a:rPr lang="en-US" dirty="0"/>
              <a:t>, </a:t>
            </a:r>
            <a:r>
              <a:rPr lang="en-US" b="1" dirty="0">
                <a:solidFill>
                  <a:srgbClr val="92D050"/>
                </a:solidFill>
              </a:rPr>
              <a:t>H1</a:t>
            </a:r>
            <a:r>
              <a:rPr lang="en-US" dirty="0"/>
              <a:t>, …, </a:t>
            </a:r>
            <a:r>
              <a:rPr lang="en-US" b="1" dirty="0">
                <a:solidFill>
                  <a:srgbClr val="92D050"/>
                </a:solidFill>
              </a:rPr>
              <a:t>H5</a:t>
            </a:r>
            <a:r>
              <a:rPr lang="en-US" dirty="0"/>
              <a:t>, </a:t>
            </a:r>
            <a:r>
              <a:rPr lang="en-US" b="1" dirty="0">
                <a:solidFill>
                  <a:srgbClr val="00B0F0"/>
                </a:solidFill>
              </a:rPr>
              <a:t>H1</a:t>
            </a:r>
            <a:r>
              <a:rPr lang="en-US" dirty="0"/>
              <a:t>, …, </a:t>
            </a:r>
            <a:r>
              <a:rPr lang="en-US" b="1" dirty="0">
                <a:solidFill>
                  <a:srgbClr val="00B0F0"/>
                </a:solidFill>
              </a:rPr>
              <a:t>H5</a:t>
            </a:r>
            <a:r>
              <a:rPr lang="en-US" b="1" dirty="0"/>
              <a:t> </a:t>
            </a:r>
            <a:r>
              <a:rPr lang="en-US" dirty="0">
                <a:solidFill>
                  <a:srgbClr val="000000"/>
                </a:solidFill>
              </a:rPr>
              <a:t>}</a:t>
            </a:r>
          </a:p>
          <a:p>
            <a:r>
              <a:rPr lang="en-US" b="1" dirty="0">
                <a:solidFill>
                  <a:srgbClr val="000000"/>
                </a:solidFill>
              </a:rPr>
              <a:t>V</a:t>
            </a:r>
            <a:r>
              <a:rPr lang="en-US" dirty="0">
                <a:solidFill>
                  <a:srgbClr val="000000"/>
                </a:solidFill>
              </a:rPr>
              <a:t>    = { </a:t>
            </a:r>
            <a:r>
              <a:rPr lang="en-US" b="1" dirty="0">
                <a:solidFill>
                  <a:srgbClr val="C00000"/>
                </a:solidFill>
              </a:rPr>
              <a:t>V1</a:t>
            </a:r>
            <a:r>
              <a:rPr lang="en-US" dirty="0"/>
              <a:t>, …, </a:t>
            </a:r>
            <a:r>
              <a:rPr lang="en-US" b="1" dirty="0">
                <a:solidFill>
                  <a:srgbClr val="C00000"/>
                </a:solidFill>
              </a:rPr>
              <a:t>V5</a:t>
            </a:r>
            <a:r>
              <a:rPr lang="en-US" dirty="0"/>
              <a:t>, </a:t>
            </a:r>
            <a:r>
              <a:rPr lang="en-US" b="1" dirty="0">
                <a:solidFill>
                  <a:srgbClr val="92D050"/>
                </a:solidFill>
              </a:rPr>
              <a:t>V1</a:t>
            </a:r>
            <a:r>
              <a:rPr lang="en-US" dirty="0"/>
              <a:t>, …, </a:t>
            </a:r>
            <a:r>
              <a:rPr lang="en-US" b="1" dirty="0">
                <a:solidFill>
                  <a:srgbClr val="92D050"/>
                </a:solidFill>
              </a:rPr>
              <a:t>V5</a:t>
            </a:r>
            <a:r>
              <a:rPr lang="en-US" dirty="0"/>
              <a:t>, </a:t>
            </a:r>
            <a:r>
              <a:rPr lang="en-US" b="1" dirty="0">
                <a:solidFill>
                  <a:srgbClr val="00B0F0"/>
                </a:solidFill>
              </a:rPr>
              <a:t>V1</a:t>
            </a:r>
            <a:r>
              <a:rPr lang="en-US" dirty="0"/>
              <a:t>, …, </a:t>
            </a:r>
            <a:r>
              <a:rPr lang="en-US" b="1" dirty="0">
                <a:solidFill>
                  <a:srgbClr val="00B0F0"/>
                </a:solidFill>
              </a:rPr>
              <a:t>V5</a:t>
            </a:r>
            <a:r>
              <a:rPr lang="en-US" b="1" dirty="0"/>
              <a:t> </a:t>
            </a:r>
            <a:r>
              <a:rPr lang="en-US" dirty="0">
                <a:solidFill>
                  <a:srgbClr val="000000"/>
                </a:solidFill>
              </a:rPr>
              <a:t>}</a:t>
            </a:r>
          </a:p>
          <a:p>
            <a:r>
              <a:rPr lang="en-US" b="1" dirty="0">
                <a:solidFill>
                  <a:srgbClr val="000000"/>
                </a:solidFill>
              </a:rPr>
              <a:t>D</a:t>
            </a:r>
            <a:r>
              <a:rPr lang="en-US" dirty="0">
                <a:solidFill>
                  <a:srgbClr val="000000"/>
                </a:solidFill>
              </a:rPr>
              <a:t>    = { </a:t>
            </a:r>
            <a:r>
              <a:rPr lang="en-US" b="1" dirty="0">
                <a:solidFill>
                  <a:srgbClr val="C00000"/>
                </a:solidFill>
              </a:rPr>
              <a:t>D1</a:t>
            </a:r>
            <a:r>
              <a:rPr lang="en-US" dirty="0"/>
              <a:t>, …, </a:t>
            </a:r>
            <a:r>
              <a:rPr lang="en-US" b="1" dirty="0">
                <a:solidFill>
                  <a:srgbClr val="C00000"/>
                </a:solidFill>
              </a:rPr>
              <a:t>D5</a:t>
            </a:r>
            <a:r>
              <a:rPr lang="en-US" dirty="0"/>
              <a:t>, </a:t>
            </a:r>
            <a:r>
              <a:rPr lang="en-US" b="1" dirty="0">
                <a:solidFill>
                  <a:srgbClr val="92D050"/>
                </a:solidFill>
              </a:rPr>
              <a:t>D1</a:t>
            </a:r>
            <a:r>
              <a:rPr lang="en-US" dirty="0"/>
              <a:t>, …, </a:t>
            </a:r>
            <a:r>
              <a:rPr lang="en-US" b="1" dirty="0">
                <a:solidFill>
                  <a:srgbClr val="92D050"/>
                </a:solidFill>
              </a:rPr>
              <a:t>D5</a:t>
            </a:r>
            <a:r>
              <a:rPr lang="en-US" dirty="0"/>
              <a:t>, </a:t>
            </a:r>
            <a:r>
              <a:rPr lang="en-US" b="1" dirty="0">
                <a:solidFill>
                  <a:srgbClr val="00B0F0"/>
                </a:solidFill>
              </a:rPr>
              <a:t>D1</a:t>
            </a:r>
            <a:r>
              <a:rPr lang="en-US" dirty="0"/>
              <a:t>, …, </a:t>
            </a:r>
            <a:r>
              <a:rPr lang="en-US" b="1" dirty="0">
                <a:solidFill>
                  <a:srgbClr val="00B0F0"/>
                </a:solidFill>
              </a:rPr>
              <a:t>D5</a:t>
            </a:r>
            <a:r>
              <a:rPr lang="en-US" b="1" dirty="0"/>
              <a:t> </a:t>
            </a:r>
            <a:r>
              <a:rPr lang="en-US" dirty="0">
                <a:solidFill>
                  <a:srgbClr val="000000"/>
                </a:solidFill>
              </a:rPr>
              <a:t>}</a:t>
            </a:r>
          </a:p>
        </p:txBody>
      </p:sp>
      <p:sp>
        <p:nvSpPr>
          <p:cNvPr id="17" name="TextBox 19">
            <a:extLst>
              <a:ext uri="{FF2B5EF4-FFF2-40B4-BE49-F238E27FC236}">
                <a16:creationId xmlns:a16="http://schemas.microsoft.com/office/drawing/2014/main" id="{66EE1E1B-9A73-4261-B40F-9A821A0CEEDE}"/>
              </a:ext>
            </a:extLst>
          </p:cNvPr>
          <p:cNvSpPr txBox="1"/>
          <p:nvPr/>
        </p:nvSpPr>
        <p:spPr>
          <a:xfrm>
            <a:off x="4808468" y="1908925"/>
            <a:ext cx="5292213" cy="1200329"/>
          </a:xfrm>
          <a:prstGeom prst="rect">
            <a:avLst/>
          </a:prstGeom>
          <a:noFill/>
        </p:spPr>
        <p:txBody>
          <a:bodyPr wrap="square" rtlCol="0">
            <a:spAutoFit/>
          </a:bodyPr>
          <a:lstStyle/>
          <a:p>
            <a:r>
              <a:rPr lang="en-US" b="1" dirty="0">
                <a:solidFill>
                  <a:srgbClr val="000000"/>
                </a:solidFill>
              </a:rPr>
              <a:t>DC</a:t>
            </a:r>
            <a:r>
              <a:rPr lang="en-US" dirty="0">
                <a:solidFill>
                  <a:srgbClr val="000000"/>
                </a:solidFill>
              </a:rPr>
              <a:t>  = { </a:t>
            </a:r>
            <a:r>
              <a:rPr lang="en-US" b="1" dirty="0">
                <a:solidFill>
                  <a:srgbClr val="C00000"/>
                </a:solidFill>
              </a:rPr>
              <a:t>DC</a:t>
            </a:r>
            <a:r>
              <a:rPr lang="en-US" dirty="0"/>
              <a:t>,</a:t>
            </a:r>
            <a:r>
              <a:rPr lang="en-US" b="1" dirty="0"/>
              <a:t> </a:t>
            </a:r>
            <a:r>
              <a:rPr lang="en-US" b="1" dirty="0">
                <a:solidFill>
                  <a:srgbClr val="92D050"/>
                </a:solidFill>
              </a:rPr>
              <a:t>DC</a:t>
            </a:r>
            <a:r>
              <a:rPr lang="en-US" dirty="0"/>
              <a:t>,</a:t>
            </a:r>
            <a:r>
              <a:rPr lang="en-US" b="1" dirty="0"/>
              <a:t> </a:t>
            </a:r>
            <a:r>
              <a:rPr lang="en-US" b="1" dirty="0">
                <a:solidFill>
                  <a:srgbClr val="00B0F0"/>
                </a:solidFill>
              </a:rPr>
              <a:t>DC</a:t>
            </a:r>
            <a:r>
              <a:rPr lang="en-US" b="1" dirty="0">
                <a:solidFill>
                  <a:srgbClr val="000000"/>
                </a:solidFill>
              </a:rPr>
              <a:t> </a:t>
            </a:r>
            <a:r>
              <a:rPr lang="en-US" dirty="0">
                <a:solidFill>
                  <a:srgbClr val="000000"/>
                </a:solidFill>
              </a:rPr>
              <a:t>}</a:t>
            </a:r>
          </a:p>
          <a:p>
            <a:r>
              <a:rPr lang="en-US" b="1" dirty="0">
                <a:solidFill>
                  <a:srgbClr val="000000"/>
                </a:solidFill>
              </a:rPr>
              <a:t>H</a:t>
            </a:r>
            <a:r>
              <a:rPr lang="en-US" dirty="0">
                <a:solidFill>
                  <a:srgbClr val="000000"/>
                </a:solidFill>
              </a:rPr>
              <a:t>    = { </a:t>
            </a:r>
            <a:r>
              <a:rPr lang="en-US" b="1" dirty="0">
                <a:solidFill>
                  <a:srgbClr val="C00000"/>
                </a:solidFill>
              </a:rPr>
              <a:t>H</a:t>
            </a:r>
            <a:r>
              <a:rPr lang="en-US" sz="1400" b="1" dirty="0">
                <a:solidFill>
                  <a:srgbClr val="C00000"/>
                </a:solidFill>
              </a:rPr>
              <a:t>var</a:t>
            </a:r>
            <a:r>
              <a:rPr lang="en-US" dirty="0"/>
              <a:t>, </a:t>
            </a:r>
            <a:r>
              <a:rPr lang="en-US" b="1" dirty="0" err="1">
                <a:solidFill>
                  <a:srgbClr val="C00000"/>
                </a:solidFill>
              </a:rPr>
              <a:t>H</a:t>
            </a:r>
            <a:r>
              <a:rPr lang="en-US" sz="1400" b="1" dirty="0" err="1">
                <a:solidFill>
                  <a:srgbClr val="C00000"/>
                </a:solidFill>
              </a:rPr>
              <a:t>ku</a:t>
            </a:r>
            <a:r>
              <a:rPr lang="en-US" dirty="0"/>
              <a:t>, </a:t>
            </a:r>
            <a:r>
              <a:rPr lang="en-US" b="1" dirty="0">
                <a:solidFill>
                  <a:srgbClr val="92D050"/>
                </a:solidFill>
              </a:rPr>
              <a:t>H</a:t>
            </a:r>
            <a:r>
              <a:rPr lang="en-US" sz="1400" b="1" dirty="0">
                <a:solidFill>
                  <a:srgbClr val="92D050"/>
                </a:solidFill>
              </a:rPr>
              <a:t>var</a:t>
            </a:r>
            <a:r>
              <a:rPr lang="en-US" dirty="0"/>
              <a:t>, </a:t>
            </a:r>
            <a:r>
              <a:rPr lang="en-US" b="1" dirty="0" err="1">
                <a:solidFill>
                  <a:srgbClr val="92D050"/>
                </a:solidFill>
              </a:rPr>
              <a:t>H</a:t>
            </a:r>
            <a:r>
              <a:rPr lang="en-US" sz="1400" b="1" dirty="0" err="1">
                <a:solidFill>
                  <a:srgbClr val="92D050"/>
                </a:solidFill>
              </a:rPr>
              <a:t>ku</a:t>
            </a:r>
            <a:r>
              <a:rPr lang="en-US" dirty="0"/>
              <a:t>, </a:t>
            </a:r>
            <a:r>
              <a:rPr lang="en-US" b="1" dirty="0">
                <a:solidFill>
                  <a:srgbClr val="00B0F0"/>
                </a:solidFill>
              </a:rPr>
              <a:t>H</a:t>
            </a:r>
            <a:r>
              <a:rPr lang="en-US" sz="1400" b="1" dirty="0">
                <a:solidFill>
                  <a:srgbClr val="00B0F0"/>
                </a:solidFill>
              </a:rPr>
              <a:t>var</a:t>
            </a:r>
            <a:r>
              <a:rPr lang="en-US" dirty="0"/>
              <a:t>, </a:t>
            </a:r>
            <a:r>
              <a:rPr lang="en-US" b="1" dirty="0" err="1">
                <a:solidFill>
                  <a:srgbClr val="00B0F0"/>
                </a:solidFill>
              </a:rPr>
              <a:t>H</a:t>
            </a:r>
            <a:r>
              <a:rPr lang="en-US" sz="1400" b="1" dirty="0" err="1">
                <a:solidFill>
                  <a:srgbClr val="00B0F0"/>
                </a:solidFill>
              </a:rPr>
              <a:t>ku</a:t>
            </a:r>
            <a:r>
              <a:rPr lang="en-US" sz="1400" b="1" dirty="0"/>
              <a:t> </a:t>
            </a:r>
            <a:r>
              <a:rPr lang="en-US" dirty="0">
                <a:solidFill>
                  <a:srgbClr val="000000"/>
                </a:solidFill>
              </a:rPr>
              <a:t>}</a:t>
            </a:r>
          </a:p>
          <a:p>
            <a:r>
              <a:rPr lang="en-US" b="1" dirty="0">
                <a:solidFill>
                  <a:srgbClr val="000000"/>
                </a:solidFill>
              </a:rPr>
              <a:t>V</a:t>
            </a:r>
            <a:r>
              <a:rPr lang="en-US" dirty="0">
                <a:solidFill>
                  <a:srgbClr val="000000"/>
                </a:solidFill>
              </a:rPr>
              <a:t>    = { </a:t>
            </a:r>
            <a:r>
              <a:rPr lang="en-US" b="1" dirty="0" err="1">
                <a:solidFill>
                  <a:srgbClr val="C00000"/>
                </a:solidFill>
              </a:rPr>
              <a:t>V</a:t>
            </a:r>
            <a:r>
              <a:rPr lang="en-US" sz="1400" b="1" dirty="0" err="1">
                <a:solidFill>
                  <a:srgbClr val="C00000"/>
                </a:solidFill>
              </a:rPr>
              <a:t>var</a:t>
            </a:r>
            <a:r>
              <a:rPr lang="en-US" dirty="0"/>
              <a:t>, </a:t>
            </a:r>
            <a:r>
              <a:rPr lang="en-US" b="1" dirty="0" err="1">
                <a:solidFill>
                  <a:srgbClr val="C00000"/>
                </a:solidFill>
              </a:rPr>
              <a:t>V</a:t>
            </a:r>
            <a:r>
              <a:rPr lang="en-US" sz="1400" b="1" dirty="0" err="1">
                <a:solidFill>
                  <a:srgbClr val="C00000"/>
                </a:solidFill>
              </a:rPr>
              <a:t>ku</a:t>
            </a:r>
            <a:r>
              <a:rPr lang="en-US" dirty="0"/>
              <a:t>, </a:t>
            </a:r>
            <a:r>
              <a:rPr lang="en-US" b="1" dirty="0" err="1">
                <a:solidFill>
                  <a:srgbClr val="92D050"/>
                </a:solidFill>
              </a:rPr>
              <a:t>V</a:t>
            </a:r>
            <a:r>
              <a:rPr lang="en-US" sz="1400" b="1" dirty="0" err="1">
                <a:solidFill>
                  <a:srgbClr val="92D050"/>
                </a:solidFill>
              </a:rPr>
              <a:t>var</a:t>
            </a:r>
            <a:r>
              <a:rPr lang="en-US" dirty="0"/>
              <a:t>, </a:t>
            </a:r>
            <a:r>
              <a:rPr lang="en-US" b="1" dirty="0" err="1">
                <a:solidFill>
                  <a:srgbClr val="92D050"/>
                </a:solidFill>
              </a:rPr>
              <a:t>V</a:t>
            </a:r>
            <a:r>
              <a:rPr lang="en-US" sz="1400" b="1" dirty="0" err="1">
                <a:solidFill>
                  <a:srgbClr val="92D050"/>
                </a:solidFill>
              </a:rPr>
              <a:t>ku</a:t>
            </a:r>
            <a:r>
              <a:rPr lang="en-US" dirty="0"/>
              <a:t>, </a:t>
            </a:r>
            <a:r>
              <a:rPr lang="en-US" b="1" dirty="0" err="1">
                <a:solidFill>
                  <a:srgbClr val="00B0F0"/>
                </a:solidFill>
              </a:rPr>
              <a:t>V</a:t>
            </a:r>
            <a:r>
              <a:rPr lang="en-US" sz="1400" b="1" dirty="0" err="1">
                <a:solidFill>
                  <a:srgbClr val="00B0F0"/>
                </a:solidFill>
              </a:rPr>
              <a:t>var</a:t>
            </a:r>
            <a:r>
              <a:rPr lang="en-US" dirty="0"/>
              <a:t>, </a:t>
            </a:r>
            <a:r>
              <a:rPr lang="en-US" b="1" dirty="0" err="1">
                <a:solidFill>
                  <a:srgbClr val="00B0F0"/>
                </a:solidFill>
              </a:rPr>
              <a:t>V</a:t>
            </a:r>
            <a:r>
              <a:rPr lang="en-US" sz="1400" b="1" dirty="0" err="1">
                <a:solidFill>
                  <a:srgbClr val="00B0F0"/>
                </a:solidFill>
              </a:rPr>
              <a:t>ku</a:t>
            </a:r>
            <a:r>
              <a:rPr lang="en-US" b="1" dirty="0"/>
              <a:t> </a:t>
            </a:r>
            <a:r>
              <a:rPr lang="en-US" dirty="0">
                <a:solidFill>
                  <a:srgbClr val="000000"/>
                </a:solidFill>
              </a:rPr>
              <a:t>}</a:t>
            </a:r>
          </a:p>
          <a:p>
            <a:r>
              <a:rPr lang="en-US" b="1" dirty="0">
                <a:solidFill>
                  <a:srgbClr val="000000"/>
                </a:solidFill>
              </a:rPr>
              <a:t>D</a:t>
            </a:r>
            <a:r>
              <a:rPr lang="en-US" dirty="0">
                <a:solidFill>
                  <a:srgbClr val="000000"/>
                </a:solidFill>
              </a:rPr>
              <a:t>    = { </a:t>
            </a:r>
            <a:r>
              <a:rPr lang="en-US" b="1" dirty="0" err="1">
                <a:solidFill>
                  <a:srgbClr val="C00000"/>
                </a:solidFill>
              </a:rPr>
              <a:t>D</a:t>
            </a:r>
            <a:r>
              <a:rPr lang="en-US" sz="1400" b="1" dirty="0" err="1">
                <a:solidFill>
                  <a:srgbClr val="C00000"/>
                </a:solidFill>
              </a:rPr>
              <a:t>var</a:t>
            </a:r>
            <a:r>
              <a:rPr lang="en-US" dirty="0"/>
              <a:t>, </a:t>
            </a:r>
            <a:r>
              <a:rPr lang="en-US" b="1" dirty="0" err="1">
                <a:solidFill>
                  <a:srgbClr val="C00000"/>
                </a:solidFill>
              </a:rPr>
              <a:t>D</a:t>
            </a:r>
            <a:r>
              <a:rPr lang="en-US" sz="1400" b="1" dirty="0" err="1">
                <a:solidFill>
                  <a:srgbClr val="C00000"/>
                </a:solidFill>
              </a:rPr>
              <a:t>ku</a:t>
            </a:r>
            <a:r>
              <a:rPr lang="en-US" dirty="0"/>
              <a:t>, </a:t>
            </a:r>
            <a:r>
              <a:rPr lang="en-US" b="1" dirty="0" err="1">
                <a:solidFill>
                  <a:srgbClr val="92D050"/>
                </a:solidFill>
              </a:rPr>
              <a:t>D</a:t>
            </a:r>
            <a:r>
              <a:rPr lang="en-US" sz="1400" b="1" dirty="0" err="1">
                <a:solidFill>
                  <a:srgbClr val="92D050"/>
                </a:solidFill>
              </a:rPr>
              <a:t>var</a:t>
            </a:r>
            <a:r>
              <a:rPr lang="en-US" dirty="0"/>
              <a:t>, </a:t>
            </a:r>
            <a:r>
              <a:rPr lang="en-US" b="1" dirty="0" err="1">
                <a:solidFill>
                  <a:srgbClr val="92D050"/>
                </a:solidFill>
              </a:rPr>
              <a:t>D</a:t>
            </a:r>
            <a:r>
              <a:rPr lang="en-US" sz="1400" b="1" dirty="0" err="1">
                <a:solidFill>
                  <a:srgbClr val="92D050"/>
                </a:solidFill>
              </a:rPr>
              <a:t>ku</a:t>
            </a:r>
            <a:r>
              <a:rPr lang="en-US" dirty="0"/>
              <a:t>, </a:t>
            </a:r>
            <a:r>
              <a:rPr lang="en-US" b="1" dirty="0" err="1">
                <a:solidFill>
                  <a:srgbClr val="00B0F0"/>
                </a:solidFill>
              </a:rPr>
              <a:t>D</a:t>
            </a:r>
            <a:r>
              <a:rPr lang="en-US" sz="1400" b="1" dirty="0" err="1">
                <a:solidFill>
                  <a:srgbClr val="00B0F0"/>
                </a:solidFill>
              </a:rPr>
              <a:t>var</a:t>
            </a:r>
            <a:r>
              <a:rPr lang="en-US" dirty="0"/>
              <a:t>, </a:t>
            </a:r>
            <a:r>
              <a:rPr lang="en-US" b="1" dirty="0" err="1">
                <a:solidFill>
                  <a:srgbClr val="00B0F0"/>
                </a:solidFill>
              </a:rPr>
              <a:t>D</a:t>
            </a:r>
            <a:r>
              <a:rPr lang="en-US" sz="1400" b="1" dirty="0" err="1">
                <a:solidFill>
                  <a:srgbClr val="00B0F0"/>
                </a:solidFill>
              </a:rPr>
              <a:t>ku</a:t>
            </a:r>
            <a:r>
              <a:rPr lang="en-US" b="1" dirty="0"/>
              <a:t> </a:t>
            </a:r>
            <a:r>
              <a:rPr lang="en-US" dirty="0">
                <a:solidFill>
                  <a:srgbClr val="000000"/>
                </a:solidFill>
              </a:rPr>
              <a:t>}</a:t>
            </a:r>
          </a:p>
        </p:txBody>
      </p:sp>
    </p:spTree>
    <p:extLst>
      <p:ext uri="{BB962C8B-B14F-4D97-AF65-F5344CB8AC3E}">
        <p14:creationId xmlns:p14="http://schemas.microsoft.com/office/powerpoint/2010/main" val="387497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212794" y="328223"/>
            <a:ext cx="83216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smtClean="0">
                <a:solidFill>
                  <a:schemeClr val="accent2">
                    <a:lumMod val="50000"/>
                  </a:schemeClr>
                </a:solidFill>
              </a:rPr>
              <a:t>Compressed Domain Descriptors </a:t>
            </a:r>
            <a:endParaRPr lang="it-IT" b="1" kern="0" dirty="0">
              <a:solidFill>
                <a:schemeClr val="accent2">
                  <a:lumMod val="50000"/>
                </a:schemeClr>
              </a:solidFill>
            </a:endParaRPr>
          </a:p>
        </p:txBody>
      </p:sp>
      <p:sp>
        <p:nvSpPr>
          <p:cNvPr id="5" name="Segnaposto piè di pagina 85"/>
          <p:cNvSpPr txBox="1">
            <a:spLocks/>
          </p:cNvSpPr>
          <p:nvPr/>
        </p:nvSpPr>
        <p:spPr bwMode="auto">
          <a:xfrm>
            <a:off x="3092450" y="6578927"/>
            <a:ext cx="295116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47703"/>
            <a:ext cx="623313" cy="457200"/>
          </a:xfrm>
          <a:prstGeom prst="rect">
            <a:avLst/>
          </a:prstGeom>
        </p:spPr>
      </p:pic>
      <p:sp>
        <p:nvSpPr>
          <p:cNvPr id="7" name="Rectangle 6"/>
          <p:cNvSpPr/>
          <p:nvPr/>
        </p:nvSpPr>
        <p:spPr>
          <a:xfrm>
            <a:off x="1219200" y="1628775"/>
            <a:ext cx="1219200" cy="91440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r>
              <a:rPr lang="it-IT" sz="1400" dirty="0">
                <a:solidFill>
                  <a:srgbClr val="000000"/>
                </a:solidFill>
              </a:rPr>
              <a:t>Tiles </a:t>
            </a:r>
          </a:p>
          <a:p>
            <a:pPr algn="ctr" defTabSz="762000" eaLnBrk="0" hangingPunct="0"/>
            <a:r>
              <a:rPr lang="it-IT" sz="1400" dirty="0">
                <a:solidFill>
                  <a:srgbClr val="000000"/>
                </a:solidFill>
              </a:rPr>
              <a:t>Generation</a:t>
            </a:r>
            <a:endParaRPr lang="en-US" sz="1400" dirty="0">
              <a:solidFill>
                <a:srgbClr val="000000"/>
              </a:solidFill>
            </a:endParaRPr>
          </a:p>
        </p:txBody>
      </p:sp>
      <p:cxnSp>
        <p:nvCxnSpPr>
          <p:cNvPr id="8" name="Straight Arrow Connector 7"/>
          <p:cNvCxnSpPr/>
          <p:nvPr/>
        </p:nvCxnSpPr>
        <p:spPr bwMode="auto">
          <a:xfrm>
            <a:off x="457200" y="2057400"/>
            <a:ext cx="762000" cy="0"/>
          </a:xfrm>
          <a:prstGeom prst="straightConnector1">
            <a:avLst/>
          </a:prstGeom>
          <a:solidFill>
            <a:schemeClr val="accent1"/>
          </a:solidFill>
          <a:ln w="12700" cap="flat" cmpd="sng" algn="ctr">
            <a:solidFill>
              <a:srgbClr val="000000"/>
            </a:solidFill>
            <a:prstDash val="solid"/>
            <a:round/>
            <a:headEnd type="none" w="sm" len="sm"/>
            <a:tailEnd type="triangle"/>
          </a:ln>
          <a:effectLst/>
        </p:spPr>
      </p:cxnSp>
      <p:sp>
        <p:nvSpPr>
          <p:cNvPr id="9" name="TextBox 8"/>
          <p:cNvSpPr txBox="1"/>
          <p:nvPr/>
        </p:nvSpPr>
        <p:spPr>
          <a:xfrm>
            <a:off x="305315" y="1478191"/>
            <a:ext cx="2057400" cy="523220"/>
          </a:xfrm>
          <a:prstGeom prst="rect">
            <a:avLst/>
          </a:prstGeom>
          <a:noFill/>
          <a:ln>
            <a:noFill/>
          </a:ln>
        </p:spPr>
        <p:txBody>
          <a:bodyPr wrap="square" rtlCol="0">
            <a:spAutoFit/>
          </a:bodyPr>
          <a:lstStyle/>
          <a:p>
            <a:r>
              <a:rPr lang="it-IT" sz="1400" dirty="0">
                <a:solidFill>
                  <a:srgbClr val="000000"/>
                </a:solidFill>
              </a:rPr>
              <a:t>RS Image</a:t>
            </a:r>
          </a:p>
          <a:p>
            <a:r>
              <a:rPr lang="it-IT" sz="1400" dirty="0">
                <a:solidFill>
                  <a:srgbClr val="000000"/>
                </a:solidFill>
              </a:rPr>
              <a:t> band</a:t>
            </a:r>
            <a:endParaRPr lang="en-US" sz="1400" dirty="0">
              <a:solidFill>
                <a:srgbClr val="000000"/>
              </a:solidFill>
            </a:endParaRPr>
          </a:p>
        </p:txBody>
      </p:sp>
      <p:cxnSp>
        <p:nvCxnSpPr>
          <p:cNvPr id="10" name="Straight Arrow Connector 9"/>
          <p:cNvCxnSpPr/>
          <p:nvPr/>
        </p:nvCxnSpPr>
        <p:spPr bwMode="auto">
          <a:xfrm>
            <a:off x="2438400" y="2057400"/>
            <a:ext cx="762000" cy="0"/>
          </a:xfrm>
          <a:prstGeom prst="straightConnector1">
            <a:avLst/>
          </a:prstGeom>
          <a:solidFill>
            <a:schemeClr val="accent1"/>
          </a:solidFill>
          <a:ln w="12700" cap="flat" cmpd="sng" algn="ctr">
            <a:solidFill>
              <a:srgbClr val="000000"/>
            </a:solidFill>
            <a:prstDash val="solid"/>
            <a:round/>
            <a:headEnd type="none" w="sm" len="sm"/>
            <a:tailEnd type="triangle"/>
          </a:ln>
          <a:effectLst/>
        </p:spPr>
      </p:cxnSp>
      <p:sp>
        <p:nvSpPr>
          <p:cNvPr id="11" name="Rectangle 10"/>
          <p:cNvSpPr/>
          <p:nvPr/>
        </p:nvSpPr>
        <p:spPr>
          <a:xfrm>
            <a:off x="3200400" y="1600200"/>
            <a:ext cx="1447800" cy="942975"/>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r>
              <a:rPr lang="it-IT" sz="1400" dirty="0">
                <a:solidFill>
                  <a:srgbClr val="000000"/>
                </a:solidFill>
              </a:rPr>
              <a:t>Discrete Wavelet </a:t>
            </a:r>
          </a:p>
          <a:p>
            <a:pPr algn="ctr" defTabSz="762000" eaLnBrk="0" hangingPunct="0"/>
            <a:r>
              <a:rPr lang="it-IT" sz="1400" dirty="0">
                <a:solidFill>
                  <a:srgbClr val="000000"/>
                </a:solidFill>
              </a:rPr>
              <a:t>Transform</a:t>
            </a:r>
            <a:endParaRPr lang="en-US" sz="1400" dirty="0">
              <a:solidFill>
                <a:srgbClr val="000000"/>
              </a:solidFill>
            </a:endParaRPr>
          </a:p>
        </p:txBody>
      </p:sp>
      <p:cxnSp>
        <p:nvCxnSpPr>
          <p:cNvPr id="12" name="Straight Arrow Connector 11"/>
          <p:cNvCxnSpPr/>
          <p:nvPr/>
        </p:nvCxnSpPr>
        <p:spPr bwMode="auto">
          <a:xfrm>
            <a:off x="4648200" y="2057400"/>
            <a:ext cx="762000" cy="0"/>
          </a:xfrm>
          <a:prstGeom prst="straightConnector1">
            <a:avLst/>
          </a:prstGeom>
          <a:solidFill>
            <a:schemeClr val="accent1"/>
          </a:solidFill>
          <a:ln w="12700" cap="flat" cmpd="sng" algn="ctr">
            <a:solidFill>
              <a:srgbClr val="000000"/>
            </a:solidFill>
            <a:prstDash val="solid"/>
            <a:round/>
            <a:headEnd type="none" w="sm" len="sm"/>
            <a:tailEnd type="triangle"/>
          </a:ln>
          <a:effectLst/>
        </p:spPr>
      </p:cxnSp>
      <p:sp>
        <p:nvSpPr>
          <p:cNvPr id="13" name="Rectangle 12"/>
          <p:cNvSpPr/>
          <p:nvPr/>
        </p:nvSpPr>
        <p:spPr>
          <a:xfrm>
            <a:off x="5410200" y="1628775"/>
            <a:ext cx="1447800" cy="91440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r>
              <a:rPr lang="it-IT" sz="1400" dirty="0">
                <a:solidFill>
                  <a:srgbClr val="000000"/>
                </a:solidFill>
              </a:rPr>
              <a:t>Embedded Block </a:t>
            </a:r>
          </a:p>
          <a:p>
            <a:pPr algn="ctr" defTabSz="762000" eaLnBrk="0" hangingPunct="0"/>
            <a:r>
              <a:rPr lang="it-IT" sz="1400" dirty="0" smtClean="0">
                <a:solidFill>
                  <a:srgbClr val="000000"/>
                </a:solidFill>
              </a:rPr>
              <a:t>Code with  </a:t>
            </a:r>
          </a:p>
          <a:p>
            <a:pPr algn="ctr" defTabSz="762000" eaLnBrk="0" hangingPunct="0"/>
            <a:r>
              <a:rPr lang="it-IT" sz="1400" dirty="0" smtClean="0">
                <a:solidFill>
                  <a:srgbClr val="000000"/>
                </a:solidFill>
              </a:rPr>
              <a:t>Optimizated</a:t>
            </a:r>
            <a:endParaRPr lang="it-IT" sz="1400" dirty="0">
              <a:solidFill>
                <a:srgbClr val="000000"/>
              </a:solidFill>
            </a:endParaRPr>
          </a:p>
          <a:p>
            <a:pPr algn="ctr" defTabSz="762000" eaLnBrk="0" hangingPunct="0"/>
            <a:r>
              <a:rPr lang="it-IT" sz="1400" dirty="0" smtClean="0">
                <a:solidFill>
                  <a:srgbClr val="000000"/>
                </a:solidFill>
              </a:rPr>
              <a:t>Truncation</a:t>
            </a:r>
            <a:endParaRPr lang="en-US" sz="1400" dirty="0">
              <a:solidFill>
                <a:srgbClr val="000000"/>
              </a:solidFill>
            </a:endParaRPr>
          </a:p>
        </p:txBody>
      </p:sp>
      <p:cxnSp>
        <p:nvCxnSpPr>
          <p:cNvPr id="14" name="Straight Arrow Connector 13"/>
          <p:cNvCxnSpPr/>
          <p:nvPr/>
        </p:nvCxnSpPr>
        <p:spPr bwMode="auto">
          <a:xfrm>
            <a:off x="6858000" y="2085975"/>
            <a:ext cx="762000" cy="0"/>
          </a:xfrm>
          <a:prstGeom prst="straightConnector1">
            <a:avLst/>
          </a:prstGeom>
          <a:solidFill>
            <a:schemeClr val="accent1"/>
          </a:solidFill>
          <a:ln w="12700" cap="flat" cmpd="sng" algn="ctr">
            <a:solidFill>
              <a:srgbClr val="000000"/>
            </a:solidFill>
            <a:prstDash val="solid"/>
            <a:round/>
            <a:headEnd type="none" w="sm" len="sm"/>
            <a:tailEnd type="triangle"/>
          </a:ln>
          <a:effectLst/>
        </p:spPr>
      </p:cxnSp>
      <p:sp>
        <p:nvSpPr>
          <p:cNvPr id="15" name="TextBox 14"/>
          <p:cNvSpPr txBox="1"/>
          <p:nvPr/>
        </p:nvSpPr>
        <p:spPr>
          <a:xfrm>
            <a:off x="7620000" y="1904671"/>
            <a:ext cx="1447800" cy="738664"/>
          </a:xfrm>
          <a:prstGeom prst="rect">
            <a:avLst/>
          </a:prstGeom>
          <a:noFill/>
          <a:ln>
            <a:noFill/>
          </a:ln>
        </p:spPr>
        <p:txBody>
          <a:bodyPr wrap="square" rtlCol="0">
            <a:spAutoFit/>
          </a:bodyPr>
          <a:lstStyle/>
          <a:p>
            <a:r>
              <a:rPr lang="it-IT" sz="1400" dirty="0" smtClean="0">
                <a:solidFill>
                  <a:srgbClr val="000000"/>
                </a:solidFill>
              </a:rPr>
              <a:t>Codestream/ Compressed Image data</a:t>
            </a:r>
            <a:endParaRPr lang="en-US" sz="1400" dirty="0">
              <a:solidFill>
                <a:srgbClr val="000000"/>
              </a:solidFill>
            </a:endParaRPr>
          </a:p>
        </p:txBody>
      </p:sp>
      <p:sp>
        <p:nvSpPr>
          <p:cNvPr id="16" name="Rectangle 15"/>
          <p:cNvSpPr/>
          <p:nvPr/>
        </p:nvSpPr>
        <p:spPr>
          <a:xfrm>
            <a:off x="457200" y="3178373"/>
            <a:ext cx="1981200" cy="1676400"/>
          </a:xfrm>
          <a:prstGeom prst="rect">
            <a:avLst/>
          </a:prstGeom>
          <a:solidFill>
            <a:schemeClr val="bg1">
              <a:lumMod val="10000"/>
              <a:lumOff val="90000"/>
            </a:schemeClr>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endParaRPr lang="en-US" sz="1400" dirty="0">
              <a:solidFill>
                <a:srgbClr val="000000"/>
              </a:solidFill>
            </a:endParaRPr>
          </a:p>
        </p:txBody>
      </p:sp>
      <p:cxnSp>
        <p:nvCxnSpPr>
          <p:cNvPr id="17" name="Straight Connector 16"/>
          <p:cNvCxnSpPr>
            <a:stCxn id="16" idx="2"/>
            <a:endCxn id="16" idx="0"/>
          </p:cNvCxnSpPr>
          <p:nvPr/>
        </p:nvCxnSpPr>
        <p:spPr bwMode="auto">
          <a:xfrm flipV="1">
            <a:off x="1447800" y="3178373"/>
            <a:ext cx="0" cy="1676400"/>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8" name="Straight Connector 17"/>
          <p:cNvCxnSpPr>
            <a:stCxn id="16" idx="3"/>
            <a:endCxn id="16" idx="1"/>
          </p:cNvCxnSpPr>
          <p:nvPr/>
        </p:nvCxnSpPr>
        <p:spPr bwMode="auto">
          <a:xfrm flipH="1">
            <a:off x="457200" y="4016573"/>
            <a:ext cx="1981200" cy="0"/>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647700" y="3443585"/>
            <a:ext cx="838200" cy="307777"/>
          </a:xfrm>
          <a:prstGeom prst="rect">
            <a:avLst/>
          </a:prstGeom>
          <a:noFill/>
          <a:ln>
            <a:noFill/>
          </a:ln>
        </p:spPr>
        <p:txBody>
          <a:bodyPr wrap="square" rtlCol="0">
            <a:spAutoFit/>
          </a:bodyPr>
          <a:lstStyle/>
          <a:p>
            <a:r>
              <a:rPr lang="it-IT" sz="1400" dirty="0">
                <a:solidFill>
                  <a:srgbClr val="000000"/>
                </a:solidFill>
              </a:rPr>
              <a:t>Tile 1</a:t>
            </a:r>
            <a:endParaRPr lang="en-US" sz="1400" dirty="0">
              <a:solidFill>
                <a:srgbClr val="000000"/>
              </a:solidFill>
            </a:endParaRPr>
          </a:p>
        </p:txBody>
      </p:sp>
      <p:sp>
        <p:nvSpPr>
          <p:cNvPr id="20" name="TextBox 19"/>
          <p:cNvSpPr txBox="1"/>
          <p:nvPr/>
        </p:nvSpPr>
        <p:spPr>
          <a:xfrm>
            <a:off x="1543050" y="3443585"/>
            <a:ext cx="838200" cy="307777"/>
          </a:xfrm>
          <a:prstGeom prst="rect">
            <a:avLst/>
          </a:prstGeom>
          <a:noFill/>
          <a:ln>
            <a:noFill/>
          </a:ln>
        </p:spPr>
        <p:txBody>
          <a:bodyPr wrap="square" rtlCol="0">
            <a:spAutoFit/>
          </a:bodyPr>
          <a:lstStyle/>
          <a:p>
            <a:r>
              <a:rPr lang="it-IT" sz="1400" dirty="0">
                <a:solidFill>
                  <a:srgbClr val="000000"/>
                </a:solidFill>
              </a:rPr>
              <a:t>Tile 2</a:t>
            </a:r>
            <a:endParaRPr lang="en-US" sz="1400" dirty="0">
              <a:solidFill>
                <a:srgbClr val="000000"/>
              </a:solidFill>
            </a:endParaRPr>
          </a:p>
        </p:txBody>
      </p:sp>
      <p:sp>
        <p:nvSpPr>
          <p:cNvPr id="21" name="TextBox 20"/>
          <p:cNvSpPr txBox="1"/>
          <p:nvPr/>
        </p:nvSpPr>
        <p:spPr>
          <a:xfrm>
            <a:off x="609600" y="4232671"/>
            <a:ext cx="838200" cy="307777"/>
          </a:xfrm>
          <a:prstGeom prst="rect">
            <a:avLst/>
          </a:prstGeom>
          <a:noFill/>
          <a:ln>
            <a:noFill/>
          </a:ln>
        </p:spPr>
        <p:txBody>
          <a:bodyPr wrap="square" rtlCol="0">
            <a:spAutoFit/>
          </a:bodyPr>
          <a:lstStyle/>
          <a:p>
            <a:r>
              <a:rPr lang="it-IT" sz="1400" dirty="0">
                <a:solidFill>
                  <a:srgbClr val="000000"/>
                </a:solidFill>
              </a:rPr>
              <a:t>Tile 3</a:t>
            </a:r>
            <a:endParaRPr lang="en-US" sz="1400" dirty="0">
              <a:solidFill>
                <a:srgbClr val="000000"/>
              </a:solidFill>
            </a:endParaRPr>
          </a:p>
        </p:txBody>
      </p:sp>
      <p:sp>
        <p:nvSpPr>
          <p:cNvPr id="22" name="TextBox 21"/>
          <p:cNvSpPr txBox="1"/>
          <p:nvPr/>
        </p:nvSpPr>
        <p:spPr>
          <a:xfrm>
            <a:off x="1543050" y="4232670"/>
            <a:ext cx="838200" cy="307777"/>
          </a:xfrm>
          <a:prstGeom prst="rect">
            <a:avLst/>
          </a:prstGeom>
          <a:noFill/>
          <a:ln>
            <a:noFill/>
          </a:ln>
        </p:spPr>
        <p:txBody>
          <a:bodyPr wrap="square" rtlCol="0">
            <a:spAutoFit/>
          </a:bodyPr>
          <a:lstStyle/>
          <a:p>
            <a:r>
              <a:rPr lang="it-IT" sz="1400" dirty="0">
                <a:solidFill>
                  <a:srgbClr val="000000"/>
                </a:solidFill>
              </a:rPr>
              <a:t>Tile 4</a:t>
            </a:r>
            <a:endParaRPr lang="en-US" sz="1400" dirty="0">
              <a:solidFill>
                <a:srgbClr val="000000"/>
              </a:solidFill>
            </a:endParaRPr>
          </a:p>
        </p:txBody>
      </p:sp>
      <p:cxnSp>
        <p:nvCxnSpPr>
          <p:cNvPr id="23" name="Straight Connector 22"/>
          <p:cNvCxnSpPr/>
          <p:nvPr/>
        </p:nvCxnSpPr>
        <p:spPr bwMode="auto">
          <a:xfrm>
            <a:off x="2457452" y="3186709"/>
            <a:ext cx="361948" cy="40779"/>
          </a:xfrm>
          <a:prstGeom prst="line">
            <a:avLst/>
          </a:prstGeom>
          <a:solidFill>
            <a:schemeClr val="accent1"/>
          </a:solidFill>
          <a:ln w="12700" cap="flat" cmpd="sng" algn="ctr">
            <a:solidFill>
              <a:srgbClr val="000000"/>
            </a:solidFill>
            <a:prstDash val="solid"/>
            <a:round/>
            <a:headEnd type="none" w="sm" len="sm"/>
            <a:tailEnd type="none" w="sm" len="sm"/>
          </a:ln>
          <a:effectLst/>
        </p:spPr>
      </p:cxnSp>
      <p:cxnSp>
        <p:nvCxnSpPr>
          <p:cNvPr id="24" name="Straight Connector 23"/>
          <p:cNvCxnSpPr/>
          <p:nvPr/>
        </p:nvCxnSpPr>
        <p:spPr bwMode="auto">
          <a:xfrm>
            <a:off x="2428875" y="4016573"/>
            <a:ext cx="333373" cy="838200"/>
          </a:xfrm>
          <a:prstGeom prst="line">
            <a:avLst/>
          </a:prstGeom>
          <a:solidFill>
            <a:schemeClr val="accent1"/>
          </a:solidFill>
          <a:ln w="12700" cap="flat" cmpd="sng" algn="ctr">
            <a:solidFill>
              <a:srgbClr val="000000"/>
            </a:solidFill>
            <a:prstDash val="solid"/>
            <a:round/>
            <a:headEnd type="none" w="sm" len="sm"/>
            <a:tailEnd type="none" w="sm" len="sm"/>
          </a:ln>
          <a:effectLst/>
        </p:spPr>
      </p:cxnSp>
      <p:sp>
        <p:nvSpPr>
          <p:cNvPr id="25" name="Rectangle 24"/>
          <p:cNvSpPr/>
          <p:nvPr/>
        </p:nvSpPr>
        <p:spPr>
          <a:xfrm>
            <a:off x="2762249" y="3212405"/>
            <a:ext cx="1981200" cy="167640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endParaRPr lang="en-US" sz="1400" dirty="0">
              <a:solidFill>
                <a:srgbClr val="000000"/>
              </a:solidFill>
            </a:endParaRPr>
          </a:p>
        </p:txBody>
      </p:sp>
      <p:cxnSp>
        <p:nvCxnSpPr>
          <p:cNvPr id="26" name="Straight Connector 25"/>
          <p:cNvCxnSpPr/>
          <p:nvPr/>
        </p:nvCxnSpPr>
        <p:spPr bwMode="auto">
          <a:xfrm flipV="1">
            <a:off x="3752849" y="3243560"/>
            <a:ext cx="0" cy="1676400"/>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bwMode="auto">
          <a:xfrm flipH="1">
            <a:off x="2762248" y="4050605"/>
            <a:ext cx="1981200" cy="0"/>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bwMode="auto">
          <a:xfrm flipV="1">
            <a:off x="3276600" y="3212406"/>
            <a:ext cx="0" cy="838199"/>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bwMode="auto">
          <a:xfrm flipH="1">
            <a:off x="2762248" y="3631505"/>
            <a:ext cx="990600" cy="0"/>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2914648" y="4252963"/>
            <a:ext cx="838200" cy="307777"/>
          </a:xfrm>
          <a:prstGeom prst="rect">
            <a:avLst/>
          </a:prstGeom>
          <a:noFill/>
          <a:ln>
            <a:noFill/>
          </a:ln>
        </p:spPr>
        <p:txBody>
          <a:bodyPr wrap="square" rtlCol="0">
            <a:spAutoFit/>
          </a:bodyPr>
          <a:lstStyle/>
          <a:p>
            <a:r>
              <a:rPr lang="it-IT" sz="1400" dirty="0">
                <a:solidFill>
                  <a:srgbClr val="000000"/>
                </a:solidFill>
              </a:rPr>
              <a:t>LH 1</a:t>
            </a:r>
            <a:endParaRPr lang="en-US" sz="1400" dirty="0">
              <a:solidFill>
                <a:srgbClr val="000000"/>
              </a:solidFill>
            </a:endParaRPr>
          </a:p>
        </p:txBody>
      </p:sp>
      <p:sp>
        <p:nvSpPr>
          <p:cNvPr id="31" name="TextBox 30"/>
          <p:cNvSpPr txBox="1"/>
          <p:nvPr/>
        </p:nvSpPr>
        <p:spPr>
          <a:xfrm>
            <a:off x="3848099" y="3454204"/>
            <a:ext cx="838200" cy="307777"/>
          </a:xfrm>
          <a:prstGeom prst="rect">
            <a:avLst/>
          </a:prstGeom>
          <a:noFill/>
          <a:ln>
            <a:noFill/>
          </a:ln>
        </p:spPr>
        <p:txBody>
          <a:bodyPr wrap="square" rtlCol="0">
            <a:spAutoFit/>
          </a:bodyPr>
          <a:lstStyle/>
          <a:p>
            <a:r>
              <a:rPr lang="it-IT" sz="1400" dirty="0">
                <a:solidFill>
                  <a:srgbClr val="000000"/>
                </a:solidFill>
              </a:rPr>
              <a:t>HL 1</a:t>
            </a:r>
            <a:endParaRPr lang="en-US" sz="1400" dirty="0">
              <a:solidFill>
                <a:srgbClr val="000000"/>
              </a:solidFill>
            </a:endParaRPr>
          </a:p>
        </p:txBody>
      </p:sp>
      <p:sp>
        <p:nvSpPr>
          <p:cNvPr id="32" name="TextBox 31"/>
          <p:cNvSpPr txBox="1"/>
          <p:nvPr/>
        </p:nvSpPr>
        <p:spPr>
          <a:xfrm>
            <a:off x="3895723" y="4245127"/>
            <a:ext cx="838200" cy="307777"/>
          </a:xfrm>
          <a:prstGeom prst="rect">
            <a:avLst/>
          </a:prstGeom>
          <a:noFill/>
          <a:ln>
            <a:noFill/>
          </a:ln>
        </p:spPr>
        <p:txBody>
          <a:bodyPr wrap="square" rtlCol="0">
            <a:spAutoFit/>
          </a:bodyPr>
          <a:lstStyle/>
          <a:p>
            <a:r>
              <a:rPr lang="it-IT" sz="1400" dirty="0">
                <a:solidFill>
                  <a:srgbClr val="000000"/>
                </a:solidFill>
              </a:rPr>
              <a:t>HH 1</a:t>
            </a:r>
            <a:endParaRPr lang="en-US" sz="1400" dirty="0">
              <a:solidFill>
                <a:srgbClr val="000000"/>
              </a:solidFill>
            </a:endParaRPr>
          </a:p>
        </p:txBody>
      </p:sp>
      <p:sp>
        <p:nvSpPr>
          <p:cNvPr id="33" name="TextBox 32"/>
          <p:cNvSpPr txBox="1"/>
          <p:nvPr/>
        </p:nvSpPr>
        <p:spPr>
          <a:xfrm>
            <a:off x="2752723" y="3251399"/>
            <a:ext cx="523877" cy="307777"/>
          </a:xfrm>
          <a:prstGeom prst="rect">
            <a:avLst/>
          </a:prstGeom>
          <a:noFill/>
          <a:ln>
            <a:noFill/>
          </a:ln>
        </p:spPr>
        <p:txBody>
          <a:bodyPr wrap="square" rtlCol="0">
            <a:spAutoFit/>
          </a:bodyPr>
          <a:lstStyle/>
          <a:p>
            <a:r>
              <a:rPr lang="it-IT" sz="1400" dirty="0">
                <a:solidFill>
                  <a:srgbClr val="000000"/>
                </a:solidFill>
              </a:rPr>
              <a:t>LL2</a:t>
            </a:r>
            <a:endParaRPr lang="en-US" sz="1400" dirty="0">
              <a:solidFill>
                <a:srgbClr val="000000"/>
              </a:solidFill>
            </a:endParaRPr>
          </a:p>
        </p:txBody>
      </p:sp>
      <p:sp>
        <p:nvSpPr>
          <p:cNvPr id="34" name="TextBox 33"/>
          <p:cNvSpPr txBox="1"/>
          <p:nvPr/>
        </p:nvSpPr>
        <p:spPr>
          <a:xfrm>
            <a:off x="3248025" y="3267078"/>
            <a:ext cx="542919" cy="307777"/>
          </a:xfrm>
          <a:prstGeom prst="rect">
            <a:avLst/>
          </a:prstGeom>
          <a:noFill/>
          <a:ln>
            <a:noFill/>
          </a:ln>
        </p:spPr>
        <p:txBody>
          <a:bodyPr wrap="square" rtlCol="0">
            <a:spAutoFit/>
          </a:bodyPr>
          <a:lstStyle/>
          <a:p>
            <a:r>
              <a:rPr lang="it-IT" sz="1400" dirty="0">
                <a:solidFill>
                  <a:srgbClr val="000000"/>
                </a:solidFill>
              </a:rPr>
              <a:t>HL2</a:t>
            </a:r>
            <a:endParaRPr lang="en-US" sz="1400" dirty="0">
              <a:solidFill>
                <a:srgbClr val="000000"/>
              </a:solidFill>
            </a:endParaRPr>
          </a:p>
        </p:txBody>
      </p:sp>
      <p:sp>
        <p:nvSpPr>
          <p:cNvPr id="35" name="TextBox 34"/>
          <p:cNvSpPr txBox="1"/>
          <p:nvPr/>
        </p:nvSpPr>
        <p:spPr>
          <a:xfrm>
            <a:off x="2762248" y="3653089"/>
            <a:ext cx="838200" cy="307777"/>
          </a:xfrm>
          <a:prstGeom prst="rect">
            <a:avLst/>
          </a:prstGeom>
          <a:noFill/>
          <a:ln>
            <a:noFill/>
          </a:ln>
        </p:spPr>
        <p:txBody>
          <a:bodyPr wrap="square" rtlCol="0">
            <a:spAutoFit/>
          </a:bodyPr>
          <a:lstStyle/>
          <a:p>
            <a:r>
              <a:rPr lang="it-IT" sz="1400" dirty="0">
                <a:solidFill>
                  <a:srgbClr val="000000"/>
                </a:solidFill>
              </a:rPr>
              <a:t>LH2</a:t>
            </a:r>
            <a:endParaRPr lang="en-US" sz="1400" dirty="0">
              <a:solidFill>
                <a:srgbClr val="000000"/>
              </a:solidFill>
            </a:endParaRPr>
          </a:p>
        </p:txBody>
      </p:sp>
      <p:sp>
        <p:nvSpPr>
          <p:cNvPr id="36" name="TextBox 35"/>
          <p:cNvSpPr txBox="1"/>
          <p:nvPr/>
        </p:nvSpPr>
        <p:spPr>
          <a:xfrm>
            <a:off x="3257548" y="3682283"/>
            <a:ext cx="838200" cy="307777"/>
          </a:xfrm>
          <a:prstGeom prst="rect">
            <a:avLst/>
          </a:prstGeom>
          <a:noFill/>
          <a:ln>
            <a:noFill/>
          </a:ln>
        </p:spPr>
        <p:txBody>
          <a:bodyPr wrap="square" rtlCol="0">
            <a:spAutoFit/>
          </a:bodyPr>
          <a:lstStyle/>
          <a:p>
            <a:r>
              <a:rPr lang="it-IT" sz="1400" dirty="0">
                <a:solidFill>
                  <a:srgbClr val="000000"/>
                </a:solidFill>
              </a:rPr>
              <a:t>HH2</a:t>
            </a:r>
            <a:endParaRPr lang="en-US" sz="1400" dirty="0">
              <a:solidFill>
                <a:srgbClr val="000000"/>
              </a:solidFill>
            </a:endParaRPr>
          </a:p>
        </p:txBody>
      </p:sp>
      <p:sp>
        <p:nvSpPr>
          <p:cNvPr id="37" name="TextBox 36"/>
          <p:cNvSpPr txBox="1"/>
          <p:nvPr/>
        </p:nvSpPr>
        <p:spPr>
          <a:xfrm>
            <a:off x="3276600" y="4876800"/>
            <a:ext cx="1113954" cy="307777"/>
          </a:xfrm>
          <a:prstGeom prst="rect">
            <a:avLst/>
          </a:prstGeom>
          <a:noFill/>
          <a:ln>
            <a:noFill/>
          </a:ln>
        </p:spPr>
        <p:txBody>
          <a:bodyPr wrap="square" rtlCol="0">
            <a:spAutoFit/>
          </a:bodyPr>
          <a:lstStyle/>
          <a:p>
            <a:r>
              <a:rPr lang="it-IT" sz="1400" dirty="0" smtClean="0">
                <a:solidFill>
                  <a:srgbClr val="000000"/>
                </a:solidFill>
              </a:rPr>
              <a:t>Subbands</a:t>
            </a:r>
            <a:endParaRPr lang="en-US" sz="1400" dirty="0">
              <a:solidFill>
                <a:srgbClr val="000000"/>
              </a:solidFill>
            </a:endParaRPr>
          </a:p>
        </p:txBody>
      </p:sp>
      <p:sp>
        <p:nvSpPr>
          <p:cNvPr id="38" name="TextBox 37"/>
          <p:cNvSpPr txBox="1"/>
          <p:nvPr/>
        </p:nvSpPr>
        <p:spPr>
          <a:xfrm>
            <a:off x="695323" y="4941538"/>
            <a:ext cx="2057400" cy="307777"/>
          </a:xfrm>
          <a:prstGeom prst="rect">
            <a:avLst/>
          </a:prstGeom>
          <a:noFill/>
          <a:ln>
            <a:noFill/>
          </a:ln>
        </p:spPr>
        <p:txBody>
          <a:bodyPr wrap="square" rtlCol="0">
            <a:spAutoFit/>
          </a:bodyPr>
          <a:lstStyle/>
          <a:p>
            <a:r>
              <a:rPr lang="it-IT" sz="1400" dirty="0">
                <a:solidFill>
                  <a:srgbClr val="000000"/>
                </a:solidFill>
              </a:rPr>
              <a:t>Original Image</a:t>
            </a:r>
            <a:endParaRPr lang="en-US" sz="1400" dirty="0">
              <a:solidFill>
                <a:srgbClr val="000000"/>
              </a:solidFill>
            </a:endParaRPr>
          </a:p>
        </p:txBody>
      </p:sp>
      <p:sp>
        <p:nvSpPr>
          <p:cNvPr id="39" name="Rectangle 38"/>
          <p:cNvSpPr/>
          <p:nvPr/>
        </p:nvSpPr>
        <p:spPr>
          <a:xfrm>
            <a:off x="5057770" y="3251398"/>
            <a:ext cx="1981200" cy="167640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endParaRPr lang="en-US" sz="1400" dirty="0">
              <a:solidFill>
                <a:srgbClr val="000000"/>
              </a:solidFill>
            </a:endParaRPr>
          </a:p>
        </p:txBody>
      </p:sp>
      <p:cxnSp>
        <p:nvCxnSpPr>
          <p:cNvPr id="40" name="Straight Connector 39"/>
          <p:cNvCxnSpPr/>
          <p:nvPr/>
        </p:nvCxnSpPr>
        <p:spPr bwMode="auto">
          <a:xfrm flipV="1">
            <a:off x="5486400" y="3243560"/>
            <a:ext cx="0" cy="1676400"/>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bwMode="auto">
          <a:xfrm flipV="1">
            <a:off x="6019800" y="3281165"/>
            <a:ext cx="0" cy="1676400"/>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bwMode="auto">
          <a:xfrm flipV="1">
            <a:off x="6553200" y="3265138"/>
            <a:ext cx="0" cy="1676400"/>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bwMode="auto">
          <a:xfrm flipH="1">
            <a:off x="5057770" y="3682283"/>
            <a:ext cx="1981200" cy="0"/>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bwMode="auto">
          <a:xfrm flipH="1">
            <a:off x="5057770" y="4089598"/>
            <a:ext cx="1981200" cy="0"/>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bwMode="auto">
          <a:xfrm flipH="1">
            <a:off x="5057770" y="4534295"/>
            <a:ext cx="1981200" cy="0"/>
          </a:xfrm>
          <a:prstGeom prst="line">
            <a:avLst/>
          </a:prstGeom>
          <a:ln>
            <a:solidFill>
              <a:srgbClr val="000000"/>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5000620" y="3338711"/>
            <a:ext cx="838200" cy="307777"/>
          </a:xfrm>
          <a:prstGeom prst="rect">
            <a:avLst/>
          </a:prstGeom>
          <a:noFill/>
          <a:ln>
            <a:noFill/>
          </a:ln>
        </p:spPr>
        <p:txBody>
          <a:bodyPr wrap="square" rtlCol="0">
            <a:spAutoFit/>
          </a:bodyPr>
          <a:lstStyle/>
          <a:p>
            <a:r>
              <a:rPr lang="it-IT" sz="1400" dirty="0">
                <a:solidFill>
                  <a:srgbClr val="000000"/>
                </a:solidFill>
              </a:rPr>
              <a:t>CB</a:t>
            </a:r>
            <a:endParaRPr lang="en-US" sz="1400" dirty="0">
              <a:solidFill>
                <a:srgbClr val="000000"/>
              </a:solidFill>
            </a:endParaRPr>
          </a:p>
        </p:txBody>
      </p:sp>
      <p:sp>
        <p:nvSpPr>
          <p:cNvPr id="47" name="TextBox 46"/>
          <p:cNvSpPr txBox="1"/>
          <p:nvPr/>
        </p:nvSpPr>
        <p:spPr>
          <a:xfrm>
            <a:off x="5538786" y="4928543"/>
            <a:ext cx="1223964" cy="307777"/>
          </a:xfrm>
          <a:prstGeom prst="rect">
            <a:avLst/>
          </a:prstGeom>
          <a:noFill/>
          <a:ln>
            <a:noFill/>
          </a:ln>
        </p:spPr>
        <p:txBody>
          <a:bodyPr wrap="square" rtlCol="0">
            <a:spAutoFit/>
          </a:bodyPr>
          <a:lstStyle/>
          <a:p>
            <a:r>
              <a:rPr lang="it-IT" sz="1400" dirty="0">
                <a:solidFill>
                  <a:srgbClr val="000000"/>
                </a:solidFill>
              </a:rPr>
              <a:t>Codeblocks</a:t>
            </a:r>
            <a:endParaRPr lang="en-US" sz="1400" dirty="0">
              <a:solidFill>
                <a:srgbClr val="000000"/>
              </a:solidFill>
            </a:endParaRPr>
          </a:p>
        </p:txBody>
      </p:sp>
      <p:cxnSp>
        <p:nvCxnSpPr>
          <p:cNvPr id="48" name="Straight Connector 47"/>
          <p:cNvCxnSpPr/>
          <p:nvPr/>
        </p:nvCxnSpPr>
        <p:spPr bwMode="auto">
          <a:xfrm>
            <a:off x="4729157" y="3225776"/>
            <a:ext cx="333371" cy="39640"/>
          </a:xfrm>
          <a:prstGeom prst="line">
            <a:avLst/>
          </a:prstGeom>
          <a:solidFill>
            <a:schemeClr val="accent1"/>
          </a:solidFill>
          <a:ln w="12700" cap="flat" cmpd="sng" algn="ctr">
            <a:solidFill>
              <a:srgbClr val="000000"/>
            </a:solidFill>
            <a:prstDash val="solid"/>
            <a:round/>
            <a:headEnd type="none" w="sm" len="sm"/>
            <a:tailEnd type="none" w="sm" len="sm"/>
          </a:ln>
          <a:effectLst/>
        </p:spPr>
      </p:cxnSp>
      <p:cxnSp>
        <p:nvCxnSpPr>
          <p:cNvPr id="49" name="Straight Connector 48"/>
          <p:cNvCxnSpPr/>
          <p:nvPr/>
        </p:nvCxnSpPr>
        <p:spPr bwMode="auto">
          <a:xfrm>
            <a:off x="4733924" y="4073598"/>
            <a:ext cx="333373" cy="838200"/>
          </a:xfrm>
          <a:prstGeom prst="line">
            <a:avLst/>
          </a:prstGeom>
          <a:solidFill>
            <a:schemeClr val="accent1"/>
          </a:solidFill>
          <a:ln w="12700" cap="flat" cmpd="sng" algn="ctr">
            <a:solidFill>
              <a:srgbClr val="000000"/>
            </a:solidFill>
            <a:prstDash val="solid"/>
            <a:round/>
            <a:headEnd type="none" w="sm" len="sm"/>
            <a:tailEnd type="none" w="sm" len="sm"/>
          </a:ln>
          <a:effectLst/>
        </p:spPr>
      </p:cxnSp>
      <p:cxnSp>
        <p:nvCxnSpPr>
          <p:cNvPr id="50" name="Straight Connector 49"/>
          <p:cNvCxnSpPr/>
          <p:nvPr/>
        </p:nvCxnSpPr>
        <p:spPr bwMode="auto">
          <a:xfrm>
            <a:off x="7029445" y="3263949"/>
            <a:ext cx="209555" cy="379562"/>
          </a:xfrm>
          <a:prstGeom prst="line">
            <a:avLst/>
          </a:prstGeom>
          <a:solidFill>
            <a:schemeClr val="accent1"/>
          </a:solidFill>
          <a:ln w="12700" cap="flat" cmpd="sng" algn="ctr">
            <a:solidFill>
              <a:srgbClr val="000000"/>
            </a:solidFill>
            <a:prstDash val="solid"/>
            <a:round/>
            <a:headEnd type="none" w="sm" len="sm"/>
            <a:tailEnd type="none" w="sm" len="sm"/>
          </a:ln>
          <a:effectLst/>
        </p:spPr>
      </p:cxnSp>
      <p:cxnSp>
        <p:nvCxnSpPr>
          <p:cNvPr id="51" name="Straight Connector 50"/>
          <p:cNvCxnSpPr/>
          <p:nvPr/>
        </p:nvCxnSpPr>
        <p:spPr bwMode="auto">
          <a:xfrm>
            <a:off x="7038972" y="3682006"/>
            <a:ext cx="200028" cy="334567"/>
          </a:xfrm>
          <a:prstGeom prst="line">
            <a:avLst/>
          </a:prstGeom>
          <a:solidFill>
            <a:schemeClr val="accent1"/>
          </a:solidFill>
          <a:ln w="12700" cap="flat" cmpd="sng" algn="ctr">
            <a:solidFill>
              <a:srgbClr val="000000"/>
            </a:solidFill>
            <a:prstDash val="solid"/>
            <a:round/>
            <a:headEnd type="none" w="sm" len="sm"/>
            <a:tailEnd type="none" w="sm" len="sm"/>
          </a:ln>
          <a:effectLst/>
        </p:spPr>
      </p:cxnSp>
      <p:sp>
        <p:nvSpPr>
          <p:cNvPr id="52" name="Rectangle 51"/>
          <p:cNvSpPr/>
          <p:nvPr/>
        </p:nvSpPr>
        <p:spPr>
          <a:xfrm>
            <a:off x="7239000" y="3657600"/>
            <a:ext cx="274320" cy="36576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endParaRPr lang="en-US" sz="1400" dirty="0">
              <a:solidFill>
                <a:srgbClr val="000000"/>
              </a:solidFill>
            </a:endParaRPr>
          </a:p>
        </p:txBody>
      </p:sp>
      <p:sp>
        <p:nvSpPr>
          <p:cNvPr id="53" name="Rectangle 52"/>
          <p:cNvSpPr/>
          <p:nvPr/>
        </p:nvSpPr>
        <p:spPr>
          <a:xfrm>
            <a:off x="7391400" y="3810000"/>
            <a:ext cx="274320" cy="36576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endParaRPr lang="en-US" sz="1400" dirty="0">
              <a:solidFill>
                <a:srgbClr val="000000"/>
              </a:solidFill>
            </a:endParaRPr>
          </a:p>
        </p:txBody>
      </p:sp>
      <p:sp>
        <p:nvSpPr>
          <p:cNvPr id="54" name="Rectangle 53"/>
          <p:cNvSpPr/>
          <p:nvPr/>
        </p:nvSpPr>
        <p:spPr>
          <a:xfrm>
            <a:off x="7543800" y="3962400"/>
            <a:ext cx="274320" cy="36576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endParaRPr lang="en-US" sz="1400" dirty="0">
              <a:solidFill>
                <a:srgbClr val="000000"/>
              </a:solidFill>
            </a:endParaRPr>
          </a:p>
        </p:txBody>
      </p:sp>
      <p:sp>
        <p:nvSpPr>
          <p:cNvPr id="55" name="Rectangle 54"/>
          <p:cNvSpPr/>
          <p:nvPr/>
        </p:nvSpPr>
        <p:spPr>
          <a:xfrm>
            <a:off x="7696200" y="4114800"/>
            <a:ext cx="274320" cy="36576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endParaRPr lang="en-US" sz="1400" dirty="0">
              <a:solidFill>
                <a:srgbClr val="000000"/>
              </a:solidFill>
            </a:endParaRPr>
          </a:p>
        </p:txBody>
      </p:sp>
      <p:sp>
        <p:nvSpPr>
          <p:cNvPr id="56" name="Rectangle 55"/>
          <p:cNvSpPr/>
          <p:nvPr/>
        </p:nvSpPr>
        <p:spPr>
          <a:xfrm>
            <a:off x="7848600" y="4267200"/>
            <a:ext cx="274320" cy="36576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endParaRPr lang="en-US" sz="1400" dirty="0">
              <a:solidFill>
                <a:srgbClr val="000000"/>
              </a:solidFill>
            </a:endParaRPr>
          </a:p>
        </p:txBody>
      </p:sp>
      <p:sp>
        <p:nvSpPr>
          <p:cNvPr id="57" name="Rectangle 56"/>
          <p:cNvSpPr/>
          <p:nvPr/>
        </p:nvSpPr>
        <p:spPr>
          <a:xfrm>
            <a:off x="8001000" y="4419600"/>
            <a:ext cx="274320" cy="36576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endParaRPr lang="en-US" sz="1400" dirty="0">
              <a:solidFill>
                <a:srgbClr val="000000"/>
              </a:solidFill>
            </a:endParaRPr>
          </a:p>
        </p:txBody>
      </p:sp>
      <p:sp>
        <p:nvSpPr>
          <p:cNvPr id="58" name="Rectangle 57"/>
          <p:cNvSpPr/>
          <p:nvPr/>
        </p:nvSpPr>
        <p:spPr>
          <a:xfrm>
            <a:off x="8153400" y="4572000"/>
            <a:ext cx="274320" cy="36576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endParaRPr lang="en-US" sz="1400" dirty="0">
              <a:solidFill>
                <a:srgbClr val="000000"/>
              </a:solidFill>
            </a:endParaRPr>
          </a:p>
        </p:txBody>
      </p:sp>
      <p:sp>
        <p:nvSpPr>
          <p:cNvPr id="59" name="TextBox 58"/>
          <p:cNvSpPr txBox="1"/>
          <p:nvPr/>
        </p:nvSpPr>
        <p:spPr>
          <a:xfrm>
            <a:off x="7815738" y="4943180"/>
            <a:ext cx="1223964" cy="307777"/>
          </a:xfrm>
          <a:prstGeom prst="rect">
            <a:avLst/>
          </a:prstGeom>
          <a:noFill/>
          <a:ln>
            <a:noFill/>
          </a:ln>
        </p:spPr>
        <p:txBody>
          <a:bodyPr wrap="square" rtlCol="0">
            <a:spAutoFit/>
          </a:bodyPr>
          <a:lstStyle/>
          <a:p>
            <a:r>
              <a:rPr lang="it-IT" sz="1400" dirty="0">
                <a:solidFill>
                  <a:srgbClr val="000000"/>
                </a:solidFill>
              </a:rPr>
              <a:t>Bitplanes</a:t>
            </a:r>
            <a:endParaRPr lang="en-US" sz="1400" dirty="0">
              <a:solidFill>
                <a:srgbClr val="000000"/>
              </a:solidFill>
            </a:endParaRPr>
          </a:p>
        </p:txBody>
      </p:sp>
      <p:cxnSp>
        <p:nvCxnSpPr>
          <p:cNvPr id="60" name="Straight Connector 59"/>
          <p:cNvCxnSpPr/>
          <p:nvPr/>
        </p:nvCxnSpPr>
        <p:spPr bwMode="auto">
          <a:xfrm>
            <a:off x="8401055" y="5400380"/>
            <a:ext cx="1" cy="543220"/>
          </a:xfrm>
          <a:prstGeom prst="line">
            <a:avLst/>
          </a:prstGeom>
          <a:solidFill>
            <a:schemeClr val="accent1"/>
          </a:solidFill>
          <a:ln w="12700" cap="flat" cmpd="sng" algn="ctr">
            <a:solidFill>
              <a:srgbClr val="000000"/>
            </a:solidFill>
            <a:prstDash val="solid"/>
            <a:round/>
            <a:headEnd type="none" w="sm" len="sm"/>
            <a:tailEnd type="none" w="sm" len="sm"/>
          </a:ln>
          <a:effectLst/>
        </p:spPr>
      </p:cxnSp>
      <p:cxnSp>
        <p:nvCxnSpPr>
          <p:cNvPr id="61" name="Straight Arrow Connector 60"/>
          <p:cNvCxnSpPr/>
          <p:nvPr/>
        </p:nvCxnSpPr>
        <p:spPr bwMode="auto">
          <a:xfrm flipH="1">
            <a:off x="7391400" y="5943600"/>
            <a:ext cx="1009655" cy="0"/>
          </a:xfrm>
          <a:prstGeom prst="straightConnector1">
            <a:avLst/>
          </a:prstGeom>
          <a:solidFill>
            <a:schemeClr val="accent1"/>
          </a:solidFill>
          <a:ln w="12700" cap="flat" cmpd="sng" algn="ctr">
            <a:solidFill>
              <a:srgbClr val="000000"/>
            </a:solidFill>
            <a:prstDash val="solid"/>
            <a:round/>
            <a:headEnd type="none" w="sm" len="sm"/>
            <a:tailEnd type="triangle"/>
          </a:ln>
          <a:effectLst/>
        </p:spPr>
      </p:cxnSp>
      <p:sp>
        <p:nvSpPr>
          <p:cNvPr id="62" name="Rectangle 61"/>
          <p:cNvSpPr/>
          <p:nvPr/>
        </p:nvSpPr>
        <p:spPr>
          <a:xfrm>
            <a:off x="5029200" y="5791200"/>
            <a:ext cx="2362200" cy="381000"/>
          </a:xfrm>
          <a:prstGeom prst="rect">
            <a:avLst/>
          </a:prstGeom>
          <a:solidFill>
            <a:schemeClr val="bg1">
              <a:lumMod val="10000"/>
              <a:lumOff val="90000"/>
            </a:schemeClr>
          </a:solidFill>
          <a:ln w="12700">
            <a:solidFill>
              <a:srgbClr val="00000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488" tIns="44450" rIns="90488" bIns="44450" rtlCol="0" anchor="ctr"/>
          <a:lstStyle/>
          <a:p>
            <a:pPr algn="ctr" defTabSz="762000" eaLnBrk="0" hangingPunct="0"/>
            <a:r>
              <a:rPr lang="it-IT" sz="1400" dirty="0">
                <a:solidFill>
                  <a:srgbClr val="000000"/>
                </a:solidFill>
              </a:rPr>
              <a:t>Codestream</a:t>
            </a:r>
            <a:endParaRPr lang="en-US" sz="1400" dirty="0">
              <a:solidFill>
                <a:srgbClr val="000000"/>
              </a:solidFill>
            </a:endParaRPr>
          </a:p>
        </p:txBody>
      </p:sp>
      <p:sp>
        <p:nvSpPr>
          <p:cNvPr id="63" name="Rectangle 62"/>
          <p:cNvSpPr/>
          <p:nvPr/>
        </p:nvSpPr>
        <p:spPr>
          <a:xfrm>
            <a:off x="-459432" y="909935"/>
            <a:ext cx="3276859" cy="461665"/>
          </a:xfrm>
          <a:prstGeom prst="rect">
            <a:avLst/>
          </a:prstGeom>
          <a:ln>
            <a:noFill/>
          </a:ln>
        </p:spPr>
        <p:txBody>
          <a:bodyPr wrap="none">
            <a:spAutoFit/>
          </a:bodyPr>
          <a:lstStyle/>
          <a:p>
            <a:pPr marR="0" lvl="1" algn="just">
              <a:lnSpc>
                <a:spcPct val="150000"/>
              </a:lnSpc>
              <a:spcBef>
                <a:spcPts val="1200"/>
              </a:spcBef>
              <a:spcAft>
                <a:spcPts val="600"/>
              </a:spcAft>
              <a:tabLst>
                <a:tab pos="228600" algn="l"/>
                <a:tab pos="360045" algn="l"/>
              </a:tabLst>
            </a:pPr>
            <a:r>
              <a:rPr lang="en-US" sz="1600" kern="1600" dirty="0">
                <a:solidFill>
                  <a:srgbClr val="000000"/>
                </a:solidFill>
                <a:latin typeface="Times New Roman" panose="02020603050405020304" pitchFamily="18" charset="0"/>
                <a:cs typeface="Arial" panose="020B0604020202020204" pitchFamily="34" charset="0"/>
              </a:rPr>
              <a:t>JPEG </a:t>
            </a:r>
            <a:r>
              <a:rPr lang="en-US" sz="1600" kern="1600" dirty="0" smtClean="0">
                <a:solidFill>
                  <a:srgbClr val="000000"/>
                </a:solidFill>
                <a:latin typeface="Times New Roman" panose="02020603050405020304" pitchFamily="18" charset="0"/>
                <a:cs typeface="Arial" panose="020B0604020202020204" pitchFamily="34" charset="0"/>
              </a:rPr>
              <a:t>2000 Image </a:t>
            </a:r>
            <a:r>
              <a:rPr lang="en-US" sz="1600" kern="1600" dirty="0">
                <a:solidFill>
                  <a:srgbClr val="000000"/>
                </a:solidFill>
                <a:latin typeface="Times New Roman" panose="02020603050405020304" pitchFamily="18" charset="0"/>
                <a:cs typeface="Arial" panose="020B0604020202020204" pitchFamily="34" charset="0"/>
              </a:rPr>
              <a:t>Compression</a:t>
            </a:r>
            <a:endParaRPr lang="en-US" sz="1600" kern="1600" dirty="0">
              <a:solidFill>
                <a:srgbClr val="000000"/>
              </a:solidFill>
              <a:effectLst/>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97954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212794" y="328223"/>
            <a:ext cx="83216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smtClean="0">
                <a:solidFill>
                  <a:schemeClr val="accent2">
                    <a:lumMod val="50000"/>
                  </a:schemeClr>
                </a:solidFill>
              </a:rPr>
              <a:t>Compressed Domain Descriptors </a:t>
            </a:r>
            <a:endParaRPr lang="it-IT" b="1" kern="0" dirty="0">
              <a:solidFill>
                <a:schemeClr val="accent2">
                  <a:lumMod val="50000"/>
                </a:schemeClr>
              </a:solidFill>
            </a:endParaRPr>
          </a:p>
        </p:txBody>
      </p:sp>
      <p:sp>
        <p:nvSpPr>
          <p:cNvPr id="5" name="Segnaposto piè di pagina 85"/>
          <p:cNvSpPr txBox="1">
            <a:spLocks/>
          </p:cNvSpPr>
          <p:nvPr/>
        </p:nvSpPr>
        <p:spPr bwMode="auto">
          <a:xfrm>
            <a:off x="3092450" y="6578927"/>
            <a:ext cx="295116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47703"/>
            <a:ext cx="623313" cy="4572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893797895"/>
              </p:ext>
            </p:extLst>
          </p:nvPr>
        </p:nvGraphicFramePr>
        <p:xfrm>
          <a:off x="381000" y="1905000"/>
          <a:ext cx="8471913" cy="3429002"/>
        </p:xfrm>
        <a:graphic>
          <a:graphicData uri="http://schemas.openxmlformats.org/drawingml/2006/table">
            <a:tbl>
              <a:tblPr firstRow="1" firstCol="1" bandRow="1">
                <a:tableStyleId>{284E427A-3D55-4303-BF80-6455036E1DE7}</a:tableStyleId>
              </a:tblPr>
              <a:tblGrid>
                <a:gridCol w="2918667">
                  <a:extLst>
                    <a:ext uri="{9D8B030D-6E8A-4147-A177-3AD203B41FA5}">
                      <a16:colId xmlns:a16="http://schemas.microsoft.com/office/drawing/2014/main" val="2348729779"/>
                    </a:ext>
                  </a:extLst>
                </a:gridCol>
                <a:gridCol w="2431660">
                  <a:extLst>
                    <a:ext uri="{9D8B030D-6E8A-4147-A177-3AD203B41FA5}">
                      <a16:colId xmlns:a16="http://schemas.microsoft.com/office/drawing/2014/main" val="1751862542"/>
                    </a:ext>
                  </a:extLst>
                </a:gridCol>
                <a:gridCol w="3121586">
                  <a:extLst>
                    <a:ext uri="{9D8B030D-6E8A-4147-A177-3AD203B41FA5}">
                      <a16:colId xmlns:a16="http://schemas.microsoft.com/office/drawing/2014/main" val="1512805193"/>
                    </a:ext>
                  </a:extLst>
                </a:gridCol>
              </a:tblGrid>
              <a:tr h="264348">
                <a:tc gridSpan="2">
                  <a:txBody>
                    <a:bodyPr/>
                    <a:lstStyle/>
                    <a:p>
                      <a:pPr marL="0" marR="0" algn="ctr">
                        <a:lnSpc>
                          <a:spcPct val="110000"/>
                        </a:lnSpc>
                        <a:spcBef>
                          <a:spcPts val="0"/>
                        </a:spcBef>
                        <a:spcAft>
                          <a:spcPts val="0"/>
                        </a:spcAft>
                      </a:pPr>
                      <a:r>
                        <a:rPr lang="en-US" sz="1200" dirty="0">
                          <a:effectLst/>
                        </a:rPr>
                        <a:t>WAVELET FEATURES</a:t>
                      </a:r>
                      <a:endParaRPr lang="en-US" sz="1200" dirty="0">
                        <a:solidFill>
                          <a:schemeClr val="accent3"/>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rowSpan="2">
                  <a:txBody>
                    <a:bodyPr/>
                    <a:lstStyle/>
                    <a:p>
                      <a:pPr marL="0" marR="0" algn="ctr">
                        <a:lnSpc>
                          <a:spcPct val="110000"/>
                        </a:lnSpc>
                        <a:spcBef>
                          <a:spcPts val="0"/>
                        </a:spcBef>
                        <a:spcAft>
                          <a:spcPts val="0"/>
                        </a:spcAft>
                      </a:pPr>
                      <a:r>
                        <a:rPr lang="en-US" sz="1200" dirty="0">
                          <a:effectLst/>
                        </a:rPr>
                        <a:t>HEADER FEATURES</a:t>
                      </a:r>
                      <a:endParaRPr lang="en-US" sz="1200" dirty="0">
                        <a:solidFill>
                          <a:schemeClr val="accent3"/>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70211092"/>
                  </a:ext>
                </a:extLst>
              </a:tr>
              <a:tr h="299637">
                <a:tc>
                  <a:txBody>
                    <a:bodyPr/>
                    <a:lstStyle/>
                    <a:p>
                      <a:pPr marL="0" marR="0" algn="ctr">
                        <a:lnSpc>
                          <a:spcPct val="110000"/>
                        </a:lnSpc>
                        <a:spcBef>
                          <a:spcPts val="0"/>
                        </a:spcBef>
                        <a:spcAft>
                          <a:spcPts val="0"/>
                        </a:spcAft>
                      </a:pPr>
                      <a:r>
                        <a:rPr lang="en-US" sz="1200" b="1" dirty="0">
                          <a:effectLst/>
                        </a:rPr>
                        <a:t>High frequency coefficients</a:t>
                      </a:r>
                      <a:endParaRPr lang="en-US" sz="1200" b="1" dirty="0">
                        <a:solidFill>
                          <a:schemeClr val="accent3"/>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b="1" dirty="0">
                          <a:effectLst/>
                        </a:rPr>
                        <a:t>Low frequency coefficients</a:t>
                      </a:r>
                      <a:endParaRPr lang="en-US" sz="1200" b="1" dirty="0">
                        <a:solidFill>
                          <a:schemeClr val="accent3"/>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2981965874"/>
                  </a:ext>
                </a:extLst>
              </a:tr>
              <a:tr h="380710">
                <a:tc>
                  <a:txBody>
                    <a:bodyPr/>
                    <a:lstStyle/>
                    <a:p>
                      <a:pPr marL="0" marR="0" algn="ctr">
                        <a:lnSpc>
                          <a:spcPct val="110000"/>
                        </a:lnSpc>
                        <a:spcBef>
                          <a:spcPts val="0"/>
                        </a:spcBef>
                        <a:spcAft>
                          <a:spcPts val="0"/>
                        </a:spcAft>
                      </a:pPr>
                      <a:r>
                        <a:rPr lang="en-US" sz="1200" b="0" dirty="0">
                          <a:effectLst/>
                        </a:rPr>
                        <a:t>Generalized Gaussian Density</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b="0" dirty="0">
                          <a:effectLst/>
                        </a:rPr>
                        <a:t>Spectral Histogram</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dirty="0">
                          <a:effectLst/>
                        </a:rPr>
                        <a:t>Bit plane histogram</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904363"/>
                  </a:ext>
                </a:extLst>
              </a:tr>
              <a:tr h="380710">
                <a:tc>
                  <a:txBody>
                    <a:bodyPr/>
                    <a:lstStyle/>
                    <a:p>
                      <a:pPr marL="0" marR="0" algn="ctr">
                        <a:lnSpc>
                          <a:spcPct val="110000"/>
                        </a:lnSpc>
                        <a:spcBef>
                          <a:spcPts val="0"/>
                        </a:spcBef>
                        <a:spcAft>
                          <a:spcPts val="0"/>
                        </a:spcAft>
                      </a:pPr>
                      <a:r>
                        <a:rPr lang="en-US" sz="1200" b="0" dirty="0">
                          <a:effectLst/>
                        </a:rPr>
                        <a:t>Gaussian Mixture Model</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b="0" dirty="0">
                          <a:effectLst/>
                        </a:rPr>
                        <a:t>Local Binary Pattern</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dirty="0">
                          <a:effectLst/>
                        </a:rPr>
                        <a:t>Three pass Layer Probability signature </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16006338"/>
                  </a:ext>
                </a:extLst>
              </a:tr>
              <a:tr h="380710">
                <a:tc>
                  <a:txBody>
                    <a:bodyPr/>
                    <a:lstStyle/>
                    <a:p>
                      <a:pPr marL="0" marR="0" algn="ctr">
                        <a:lnSpc>
                          <a:spcPct val="110000"/>
                        </a:lnSpc>
                        <a:spcBef>
                          <a:spcPts val="0"/>
                        </a:spcBef>
                        <a:spcAft>
                          <a:spcPts val="0"/>
                        </a:spcAft>
                      </a:pPr>
                      <a:r>
                        <a:rPr lang="en-US" sz="1200" b="0" dirty="0">
                          <a:effectLst/>
                        </a:rPr>
                        <a:t>Generalized Gamma Density </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b="0" dirty="0">
                          <a:effectLst/>
                        </a:rPr>
                        <a:t>Significance map features</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dirty="0">
                          <a:effectLst/>
                        </a:rPr>
                        <a:t>Number of Zero bit planes</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73126656"/>
                  </a:ext>
                </a:extLst>
              </a:tr>
              <a:tr h="264348">
                <a:tc>
                  <a:txBody>
                    <a:bodyPr/>
                    <a:lstStyle/>
                    <a:p>
                      <a:pPr marL="0" marR="0" algn="ctr">
                        <a:lnSpc>
                          <a:spcPct val="110000"/>
                        </a:lnSpc>
                        <a:spcBef>
                          <a:spcPts val="0"/>
                        </a:spcBef>
                        <a:spcAft>
                          <a:spcPts val="0"/>
                        </a:spcAft>
                      </a:pPr>
                      <a:r>
                        <a:rPr lang="en-US" sz="1200" b="0" dirty="0">
                          <a:effectLst/>
                        </a:rPr>
                        <a:t>Extended Energy Signature</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b="0" dirty="0">
                          <a:effectLst/>
                        </a:rPr>
                        <a:t>Local ternary Pattern</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dirty="0">
                          <a:effectLst/>
                        </a:rPr>
                        <a:t>Entropy coded bytes</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28407197"/>
                  </a:ext>
                </a:extLst>
              </a:tr>
              <a:tr h="550853">
                <a:tc>
                  <a:txBody>
                    <a:bodyPr/>
                    <a:lstStyle/>
                    <a:p>
                      <a:pPr marL="0" marR="0" algn="ctr">
                        <a:lnSpc>
                          <a:spcPct val="110000"/>
                        </a:lnSpc>
                        <a:spcBef>
                          <a:spcPts val="0"/>
                        </a:spcBef>
                        <a:spcAft>
                          <a:spcPts val="0"/>
                        </a:spcAft>
                      </a:pPr>
                      <a:r>
                        <a:rPr lang="en-US" sz="1200" b="0" dirty="0">
                          <a:effectLst/>
                        </a:rPr>
                        <a:t>Distribution of positive wavelet coefficients</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b="0" dirty="0">
                          <a:effectLst/>
                        </a:rPr>
                        <a:t>Local Tetra Pattern </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dirty="0">
                          <a:effectLst/>
                        </a:rPr>
                        <a:t>Code Significance Map</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88426071"/>
                  </a:ext>
                </a:extLst>
              </a:tr>
              <a:tr h="380710">
                <a:tc>
                  <a:txBody>
                    <a:bodyPr/>
                    <a:lstStyle/>
                    <a:p>
                      <a:pPr marL="0" marR="0" algn="ctr">
                        <a:lnSpc>
                          <a:spcPct val="110000"/>
                        </a:lnSpc>
                        <a:spcBef>
                          <a:spcPts val="0"/>
                        </a:spcBef>
                        <a:spcAft>
                          <a:spcPts val="0"/>
                        </a:spcAft>
                      </a:pPr>
                      <a:r>
                        <a:rPr lang="en-US" sz="1200" b="0" dirty="0">
                          <a:effectLst/>
                        </a:rPr>
                        <a:t>GLCM </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1200" b="0" dirty="0">
                          <a:effectLst/>
                        </a:rPr>
                        <a:t>Local Derivative Pattern</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rowSpan="3">
                  <a:txBody>
                    <a:bodyPr/>
                    <a:lstStyle/>
                    <a:p>
                      <a:pPr marL="0" marR="0" algn="ctr">
                        <a:lnSpc>
                          <a:spcPct val="110000"/>
                        </a:lnSpc>
                        <a:spcBef>
                          <a:spcPts val="0"/>
                        </a:spcBef>
                        <a:spcAft>
                          <a:spcPts val="0"/>
                        </a:spcAft>
                      </a:pPr>
                      <a:r>
                        <a:rPr lang="en-US" sz="1200" dirty="0">
                          <a:effectLst/>
                        </a:rPr>
                        <a:t>Context Label Distribution </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94433154"/>
                  </a:ext>
                </a:extLst>
              </a:tr>
              <a:tr h="264348">
                <a:tc gridSpan="2">
                  <a:txBody>
                    <a:bodyPr/>
                    <a:lstStyle/>
                    <a:p>
                      <a:pPr marL="0" marR="0" algn="ctr">
                        <a:lnSpc>
                          <a:spcPct val="110000"/>
                        </a:lnSpc>
                        <a:spcBef>
                          <a:spcPts val="0"/>
                        </a:spcBef>
                        <a:spcAft>
                          <a:spcPts val="0"/>
                        </a:spcAft>
                      </a:pPr>
                      <a:r>
                        <a:rPr lang="en-US" sz="1200" b="0" dirty="0" smtClean="0">
                          <a:effectLst/>
                        </a:rPr>
                        <a:t>Invariant</a:t>
                      </a:r>
                      <a:r>
                        <a:rPr lang="en-US" sz="1200" b="0" baseline="0" dirty="0" smtClean="0">
                          <a:effectLst/>
                        </a:rPr>
                        <a:t> </a:t>
                      </a:r>
                      <a:r>
                        <a:rPr lang="en-US" sz="1200" b="0" dirty="0" smtClean="0">
                          <a:effectLst/>
                        </a:rPr>
                        <a:t>moment </a:t>
                      </a:r>
                      <a:endParaRPr lang="en-US" sz="12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41448273"/>
                  </a:ext>
                </a:extLst>
              </a:tr>
              <a:tr h="262628">
                <a:tc gridSpan="2">
                  <a:txBody>
                    <a:bodyPr/>
                    <a:lstStyle/>
                    <a:p>
                      <a:pPr marL="0" marR="0" algn="ctr">
                        <a:lnSpc>
                          <a:spcPct val="110000"/>
                        </a:lnSpc>
                        <a:spcBef>
                          <a:spcPts val="0"/>
                        </a:spcBef>
                        <a:spcAft>
                          <a:spcPts val="0"/>
                        </a:spcAft>
                      </a:pPr>
                      <a:r>
                        <a:rPr lang="en-US" sz="1100" b="0" dirty="0">
                          <a:effectLst/>
                        </a:rPr>
                        <a:t>Maximum Bit histogram</a:t>
                      </a:r>
                      <a:endParaRPr lang="en-US" sz="1100" b="0" dirty="0">
                        <a:effectLst/>
                        <a:latin typeface="Linux Libertine"/>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3210192811"/>
                  </a:ext>
                </a:extLst>
              </a:tr>
            </a:tbl>
          </a:graphicData>
        </a:graphic>
      </p:graphicFrame>
    </p:spTree>
    <p:extLst>
      <p:ext uri="{BB962C8B-B14F-4D97-AF65-F5344CB8AC3E}">
        <p14:creationId xmlns:p14="http://schemas.microsoft.com/office/powerpoint/2010/main" val="10980354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37749"/>
            <a:ext cx="623313" cy="457200"/>
          </a:xfrm>
          <a:prstGeom prst="rect">
            <a:avLst/>
          </a:prstGeom>
        </p:spPr>
      </p:pic>
      <p:grpSp>
        <p:nvGrpSpPr>
          <p:cNvPr id="7" name="Group 6"/>
          <p:cNvGrpSpPr>
            <a:grpSpLocks/>
          </p:cNvGrpSpPr>
          <p:nvPr/>
        </p:nvGrpSpPr>
        <p:grpSpPr bwMode="auto">
          <a:xfrm>
            <a:off x="4716463" y="4135438"/>
            <a:ext cx="4319587" cy="1079500"/>
            <a:chOff x="4716020" y="4581310"/>
            <a:chExt cx="4320450" cy="1080000"/>
          </a:xfrm>
        </p:grpSpPr>
        <p:cxnSp>
          <p:nvCxnSpPr>
            <p:cNvPr id="8" name="Straight Arrow Connector 5"/>
            <p:cNvCxnSpPr>
              <a:cxnSpLocks noChangeShapeType="1"/>
            </p:cNvCxnSpPr>
            <p:nvPr/>
          </p:nvCxnSpPr>
          <p:spPr bwMode="auto">
            <a:xfrm>
              <a:off x="4716020" y="4941210"/>
              <a:ext cx="918213" cy="124283"/>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lgn="ctr">
                  <a:solidFill>
                    <a:srgbClr val="000000"/>
                  </a:solidFill>
                  <a:round/>
                  <a:headEnd/>
                  <a:tailEnd type="arrow" w="med" len="med"/>
                </a14:hiddenLine>
              </a:ext>
            </a:extLst>
          </p:spPr>
        </p:cxnSp>
        <p:pic>
          <p:nvPicPr>
            <p:cNvPr id="9" name="Picture 3" descr="D:\CBIRALRSCode\Images\airplane\airplane40.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277" y="458131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D:\CBIRALRSCode\Images\airplane\airplane50.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407" y="458131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D:\CBIRALRSCode\Images\airplane\airplane54.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470" y="458131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p:cNvGrpSpPr>
            <a:grpSpLocks/>
          </p:cNvGrpSpPr>
          <p:nvPr/>
        </p:nvGrpSpPr>
        <p:grpSpPr bwMode="auto">
          <a:xfrm>
            <a:off x="5164138" y="4135438"/>
            <a:ext cx="3871912" cy="1079500"/>
            <a:chOff x="5164277" y="5003351"/>
            <a:chExt cx="3872193" cy="1080000"/>
          </a:xfrm>
        </p:grpSpPr>
        <p:pic>
          <p:nvPicPr>
            <p:cNvPr id="13" name="Picture 7" descr="D:\CBIRALRSCode\Images\buildings\buildings01.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4277" y="5003351"/>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D:\CBIRALRSCode\Images\buildings\buildings03.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6407" y="5003351"/>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descr="D:\CBIRALRSCode\Images\buildings\buildings04.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6470" y="5003351"/>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6"/>
          <p:cNvSpPr>
            <a:spLocks noChangeArrowheads="1"/>
          </p:cNvSpPr>
          <p:nvPr/>
        </p:nvSpPr>
        <p:spPr bwMode="auto">
          <a:xfrm>
            <a:off x="2266950" y="1876425"/>
            <a:ext cx="1641475" cy="774700"/>
          </a:xfrm>
          <a:prstGeom prst="rect">
            <a:avLst/>
          </a:prstGeom>
          <a:solidFill>
            <a:srgbClr val="FFFFCC"/>
          </a:solidFill>
          <a:ln w="12700">
            <a:solidFill>
              <a:schemeClr val="bg2"/>
            </a:solidFill>
            <a:miter lim="800000"/>
            <a:headEnd/>
            <a:tailEnd/>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ea typeface="Times New Roman" panose="02020603050405020304" pitchFamily="18" charset="0"/>
                <a:cs typeface="Calibri" panose="020F0502020204030204" pitchFamily="34" charset="0"/>
              </a:rPr>
              <a:t>Feature Extraction</a:t>
            </a:r>
          </a:p>
        </p:txBody>
      </p:sp>
      <p:sp>
        <p:nvSpPr>
          <p:cNvPr id="17" name="Rettangolo 54"/>
          <p:cNvSpPr>
            <a:spLocks noChangeArrowheads="1"/>
          </p:cNvSpPr>
          <p:nvPr/>
        </p:nvSpPr>
        <p:spPr bwMode="auto">
          <a:xfrm>
            <a:off x="71438" y="3443288"/>
            <a:ext cx="1836737" cy="1727200"/>
          </a:xfrm>
          <a:prstGeom prst="rect">
            <a:avLst/>
          </a:prstGeom>
          <a:noFill/>
          <a:ln w="25400" algn="ctr">
            <a:solidFill>
              <a:schemeClr val="accent2">
                <a:lumMod val="50000"/>
              </a:schemeClr>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8" name="Text Box 139"/>
          <p:cNvSpPr txBox="1">
            <a:spLocks noChangeArrowheads="1"/>
          </p:cNvSpPr>
          <p:nvPr/>
        </p:nvSpPr>
        <p:spPr bwMode="auto">
          <a:xfrm>
            <a:off x="611188" y="2794000"/>
            <a:ext cx="1219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Query Image</a:t>
            </a:r>
            <a:endParaRPr lang="en-US" altLang="en-US" sz="1400">
              <a:solidFill>
                <a:srgbClr val="000000"/>
              </a:solidFill>
              <a:cs typeface="Times New Roman" panose="02020603050405020304" pitchFamily="18" charset="0"/>
            </a:endParaRPr>
          </a:p>
        </p:txBody>
      </p:sp>
      <p:sp>
        <p:nvSpPr>
          <p:cNvPr id="19" name="Text Box 139"/>
          <p:cNvSpPr txBox="1">
            <a:spLocks noChangeArrowheads="1"/>
          </p:cNvSpPr>
          <p:nvPr/>
        </p:nvSpPr>
        <p:spPr bwMode="auto">
          <a:xfrm>
            <a:off x="365125" y="5170488"/>
            <a:ext cx="1319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Image Archive</a:t>
            </a:r>
            <a:endParaRPr lang="en-US" altLang="en-US" sz="1400">
              <a:solidFill>
                <a:srgbClr val="000000"/>
              </a:solidFill>
              <a:cs typeface="Times New Roman" panose="02020603050405020304" pitchFamily="18" charset="0"/>
            </a:endParaRPr>
          </a:p>
        </p:txBody>
      </p:sp>
      <p:sp>
        <p:nvSpPr>
          <p:cNvPr id="20" name="AutoShape 47"/>
          <p:cNvSpPr>
            <a:spLocks noChangeArrowheads="1"/>
          </p:cNvSpPr>
          <p:nvPr/>
        </p:nvSpPr>
        <p:spPr bwMode="auto">
          <a:xfrm>
            <a:off x="273050" y="3549650"/>
            <a:ext cx="1169988" cy="1014413"/>
          </a:xfrm>
          <a:prstGeom prst="can">
            <a:avLst>
              <a:gd name="adj" fmla="val 25000"/>
            </a:avLst>
          </a:prstGeom>
          <a:solidFill>
            <a:schemeClr val="accent3">
              <a:lumMod val="40000"/>
              <a:lumOff val="60000"/>
            </a:schemeClr>
          </a:solidFill>
          <a:ln w="9525">
            <a:solidFill>
              <a:srgbClr val="000000"/>
            </a:solidFill>
            <a:round/>
            <a:headEnd/>
            <a:tailEnd/>
          </a:ln>
          <a:effectLst>
            <a:outerShdw blurRad="63500" sx="102000" sy="102000" algn="ctr" rotWithShape="0">
              <a:prstClr val="black">
                <a:alpha val="40000"/>
              </a:prstClr>
            </a:outerShdw>
          </a:effectLst>
        </p:spPr>
        <p:txBody>
          <a:bodyPr tIns="0" bIns="0" anchor="ctr" upright="1"/>
          <a:lstStyle/>
          <a:p>
            <a:pPr algn="ctr">
              <a:lnSpc>
                <a:spcPct val="115000"/>
              </a:lnSpc>
              <a:spcBef>
                <a:spcPts val="300"/>
              </a:spcBef>
              <a:spcAft>
                <a:spcPts val="300"/>
              </a:spcAft>
              <a:defRPr/>
            </a:pPr>
            <a:r>
              <a:rPr lang="en-GB" sz="1400" dirty="0">
                <a:solidFill>
                  <a:srgbClr val="000000"/>
                </a:solidFill>
                <a:latin typeface="Calibri"/>
                <a:ea typeface="Times New Roman"/>
                <a:cs typeface="Times New Roman"/>
              </a:rPr>
              <a:t>Data Archive</a:t>
            </a:r>
            <a:endParaRPr lang="it-IT" sz="1400" dirty="0">
              <a:solidFill>
                <a:srgbClr val="000000"/>
              </a:solidFill>
              <a:latin typeface="Calibri"/>
              <a:ea typeface="Times New Roman"/>
              <a:cs typeface="Times New Roman"/>
            </a:endParaRPr>
          </a:p>
        </p:txBody>
      </p:sp>
      <p:sp>
        <p:nvSpPr>
          <p:cNvPr id="21" name="AutoShape 48"/>
          <p:cNvSpPr>
            <a:spLocks noChangeArrowheads="1"/>
          </p:cNvSpPr>
          <p:nvPr/>
        </p:nvSpPr>
        <p:spPr bwMode="auto">
          <a:xfrm>
            <a:off x="827088" y="4264025"/>
            <a:ext cx="876300" cy="619125"/>
          </a:xfrm>
          <a:prstGeom prst="can">
            <a:avLst>
              <a:gd name="adj" fmla="val 25000"/>
            </a:avLst>
          </a:prstGeom>
          <a:solidFill>
            <a:schemeClr val="accent2"/>
          </a:solidFill>
          <a:ln w="9525">
            <a:solidFill>
              <a:srgbClr val="000000"/>
            </a:solidFill>
            <a:round/>
            <a:headEnd/>
            <a:tailEnd/>
          </a:ln>
          <a:effectLst>
            <a:outerShdw blurRad="63500" sx="102000" sy="102000" algn="ctr" rotWithShape="0">
              <a:prstClr val="black">
                <a:alpha val="40000"/>
              </a:prstClr>
            </a:outerShdw>
          </a:effectLst>
        </p:spPr>
        <p:txBody>
          <a:bodyPr tIns="0" bIns="0" anchor="ctr" upright="1"/>
          <a:lstStyle/>
          <a:p>
            <a:pPr algn="ctr">
              <a:lnSpc>
                <a:spcPct val="115000"/>
              </a:lnSpc>
              <a:spcBef>
                <a:spcPts val="300"/>
              </a:spcBef>
              <a:spcAft>
                <a:spcPts val="300"/>
              </a:spcAft>
              <a:defRPr/>
            </a:pPr>
            <a:r>
              <a:rPr lang="en-GB" sz="1400" dirty="0">
                <a:solidFill>
                  <a:srgbClr val="000000"/>
                </a:solidFill>
                <a:latin typeface="Calibri"/>
                <a:ea typeface="Times New Roman"/>
                <a:cs typeface="Times New Roman"/>
              </a:rPr>
              <a:t>AUX</a:t>
            </a:r>
            <a:endParaRPr lang="it-IT" sz="1400" dirty="0">
              <a:solidFill>
                <a:srgbClr val="000000"/>
              </a:solidFill>
              <a:latin typeface="Calibri"/>
              <a:ea typeface="Times New Roman"/>
              <a:cs typeface="Times New Roman"/>
            </a:endParaRPr>
          </a:p>
        </p:txBody>
      </p:sp>
      <p:sp>
        <p:nvSpPr>
          <p:cNvPr id="22" name="Rectangle 16"/>
          <p:cNvSpPr>
            <a:spLocks noChangeArrowheads="1"/>
          </p:cNvSpPr>
          <p:nvPr/>
        </p:nvSpPr>
        <p:spPr bwMode="auto">
          <a:xfrm>
            <a:off x="2286000" y="3748088"/>
            <a:ext cx="1641475" cy="774700"/>
          </a:xfrm>
          <a:prstGeom prst="rect">
            <a:avLst/>
          </a:prstGeom>
          <a:solidFill>
            <a:srgbClr val="FFFFCC"/>
          </a:solidFill>
          <a:ln w="12700">
            <a:solidFill>
              <a:schemeClr val="bg2"/>
            </a:solidFill>
            <a:miter lim="800000"/>
            <a:headEnd/>
            <a:tailEnd/>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ea typeface="Times New Roman" panose="02020603050405020304" pitchFamily="18" charset="0"/>
                <a:cs typeface="Calibri" panose="020F0502020204030204" pitchFamily="34" charset="0"/>
              </a:rPr>
              <a:t>Feature Extraction</a:t>
            </a:r>
          </a:p>
        </p:txBody>
      </p:sp>
      <p:cxnSp>
        <p:nvCxnSpPr>
          <p:cNvPr id="23" name="Elbow Connector 21"/>
          <p:cNvCxnSpPr>
            <a:cxnSpLocks noChangeShapeType="1"/>
            <a:stCxn id="16" idx="3"/>
          </p:cNvCxnSpPr>
          <p:nvPr/>
        </p:nvCxnSpPr>
        <p:spPr bwMode="auto">
          <a:xfrm>
            <a:off x="3908425" y="2263775"/>
            <a:ext cx="2065338" cy="684213"/>
          </a:xfrm>
          <a:prstGeom prst="bentConnector3">
            <a:avLst>
              <a:gd name="adj1" fmla="val 50000"/>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Elbow Connector 22"/>
          <p:cNvCxnSpPr>
            <a:cxnSpLocks noChangeShapeType="1"/>
            <a:stCxn id="22" idx="3"/>
          </p:cNvCxnSpPr>
          <p:nvPr/>
        </p:nvCxnSpPr>
        <p:spPr bwMode="auto">
          <a:xfrm flipV="1">
            <a:off x="3927475" y="3605213"/>
            <a:ext cx="2046288" cy="530225"/>
          </a:xfrm>
          <a:prstGeom prst="bentConnector3">
            <a:avLst>
              <a:gd name="adj1" fmla="val 50000"/>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Straight Arrow Connector 23"/>
          <p:cNvCxnSpPr>
            <a:cxnSpLocks noChangeShapeType="1"/>
          </p:cNvCxnSpPr>
          <p:nvPr/>
        </p:nvCxnSpPr>
        <p:spPr bwMode="auto">
          <a:xfrm flipV="1">
            <a:off x="1908175" y="4162425"/>
            <a:ext cx="377825"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26" name="Elbow Connector 24"/>
          <p:cNvCxnSpPr>
            <a:cxnSpLocks noChangeShapeType="1"/>
          </p:cNvCxnSpPr>
          <p:nvPr/>
        </p:nvCxnSpPr>
        <p:spPr bwMode="auto">
          <a:xfrm rot="5400000">
            <a:off x="1987551" y="3783012"/>
            <a:ext cx="360362" cy="1839913"/>
          </a:xfrm>
          <a:prstGeom prst="bentConnector3">
            <a:avLst>
              <a:gd name="adj1" fmla="val 16349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Straight Arrow Connector 25"/>
          <p:cNvCxnSpPr>
            <a:cxnSpLocks noChangeShapeType="1"/>
          </p:cNvCxnSpPr>
          <p:nvPr/>
        </p:nvCxnSpPr>
        <p:spPr bwMode="auto">
          <a:xfrm flipV="1">
            <a:off x="1733550" y="2271713"/>
            <a:ext cx="541338" cy="0"/>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8" name="AutoShape 9"/>
          <p:cNvSpPr>
            <a:spLocks noChangeArrowheads="1"/>
          </p:cNvSpPr>
          <p:nvPr/>
        </p:nvSpPr>
        <p:spPr bwMode="auto">
          <a:xfrm>
            <a:off x="5973763" y="2855913"/>
            <a:ext cx="2559050" cy="841375"/>
          </a:xfrm>
          <a:prstGeom prst="flowChartProcess">
            <a:avLst/>
          </a:prstGeom>
          <a:solidFill>
            <a:srgbClr val="FFFFCC"/>
          </a:solidFill>
          <a:ln w="12700">
            <a:solidFill>
              <a:schemeClr val="bg2"/>
            </a:solidFill>
            <a:miter lim="800000"/>
            <a:headEnd/>
            <a:tailEnd/>
          </a:ln>
        </p:spPr>
        <p:txBody>
          <a:bodyPr t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RS Image Retrieval </a:t>
            </a:r>
          </a:p>
        </p:txBody>
      </p:sp>
      <p:cxnSp>
        <p:nvCxnSpPr>
          <p:cNvPr id="29" name="Straight Arrow Connector 28"/>
          <p:cNvCxnSpPr>
            <a:cxnSpLocks noChangeShapeType="1"/>
            <a:stCxn id="28" idx="2"/>
          </p:cNvCxnSpPr>
          <p:nvPr/>
        </p:nvCxnSpPr>
        <p:spPr bwMode="auto">
          <a:xfrm>
            <a:off x="7253288" y="3697288"/>
            <a:ext cx="0" cy="365125"/>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0" name="Text Box 139"/>
          <p:cNvSpPr txBox="1">
            <a:spLocks noChangeArrowheads="1"/>
          </p:cNvSpPr>
          <p:nvPr/>
        </p:nvSpPr>
        <p:spPr bwMode="auto">
          <a:xfrm>
            <a:off x="3886200" y="1768475"/>
            <a:ext cx="830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Image </a:t>
            </a:r>
          </a:p>
          <a:p>
            <a:pPr algn="ctr" eaLnBrk="1" hangingPunct="1"/>
            <a:r>
              <a:rPr lang="en-US" altLang="en-US" sz="1400">
                <a:solidFill>
                  <a:srgbClr val="000000"/>
                </a:solidFill>
              </a:rPr>
              <a:t>features</a:t>
            </a:r>
            <a:endParaRPr lang="en-US" altLang="en-US" sz="1400">
              <a:solidFill>
                <a:srgbClr val="000000"/>
              </a:solidFill>
              <a:cs typeface="Times New Roman" panose="02020603050405020304" pitchFamily="18" charset="0"/>
            </a:endParaRPr>
          </a:p>
        </p:txBody>
      </p:sp>
      <p:sp>
        <p:nvSpPr>
          <p:cNvPr id="31" name="Text Box 139"/>
          <p:cNvSpPr txBox="1">
            <a:spLocks noChangeArrowheads="1"/>
          </p:cNvSpPr>
          <p:nvPr/>
        </p:nvSpPr>
        <p:spPr bwMode="auto">
          <a:xfrm>
            <a:off x="3871913" y="4090988"/>
            <a:ext cx="8302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Image </a:t>
            </a:r>
          </a:p>
          <a:p>
            <a:pPr algn="ctr" eaLnBrk="1" hangingPunct="1"/>
            <a:r>
              <a:rPr lang="en-US" altLang="en-US" sz="1400">
                <a:solidFill>
                  <a:srgbClr val="000000"/>
                </a:solidFill>
              </a:rPr>
              <a:t>features</a:t>
            </a:r>
            <a:endParaRPr lang="en-US" altLang="en-US" sz="1400">
              <a:solidFill>
                <a:srgbClr val="000000"/>
              </a:solidFill>
              <a:cs typeface="Times New Roman" panose="02020603050405020304" pitchFamily="18" charset="0"/>
            </a:endParaRPr>
          </a:p>
        </p:txBody>
      </p:sp>
      <p:pic>
        <p:nvPicPr>
          <p:cNvPr id="32" name="Picture 2" descr="D:\CBIRALRSCode\Images\airplane\airplane51.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513" y="1709738"/>
            <a:ext cx="10810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6" descr="D:\CBIRALRSCode\Images\buildings\buildings05.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513" y="1714500"/>
            <a:ext cx="10810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139"/>
          <p:cNvSpPr txBox="1">
            <a:spLocks noChangeArrowheads="1"/>
          </p:cNvSpPr>
          <p:nvPr/>
        </p:nvSpPr>
        <p:spPr bwMode="auto">
          <a:xfrm>
            <a:off x="6477000" y="5287963"/>
            <a:ext cx="1585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Retrieved Images</a:t>
            </a:r>
            <a:endParaRPr lang="en-US" altLang="en-US" sz="1400">
              <a:solidFill>
                <a:srgbClr val="000000"/>
              </a:solidFill>
              <a:cs typeface="Times New Roman" panose="02020603050405020304" pitchFamily="18" charset="0"/>
            </a:endParaRPr>
          </a:p>
        </p:txBody>
      </p:sp>
      <p:cxnSp>
        <p:nvCxnSpPr>
          <p:cNvPr id="35" name="Straight Connector 34"/>
          <p:cNvCxnSpPr>
            <a:cxnSpLocks noChangeShapeType="1"/>
          </p:cNvCxnSpPr>
          <p:nvPr/>
        </p:nvCxnSpPr>
        <p:spPr bwMode="auto">
          <a:xfrm>
            <a:off x="7669213" y="4638675"/>
            <a:ext cx="179387" cy="0"/>
          </a:xfrm>
          <a:prstGeom prst="line">
            <a:avLst/>
          </a:prstGeom>
          <a:noFill/>
          <a:ln w="28575" algn="ctr">
            <a:solidFill>
              <a:schemeClr val="accent2">
                <a:lumMod val="50000"/>
              </a:schemeClr>
            </a:solidFill>
            <a:prstDash val="sysDot"/>
            <a:round/>
            <a:headEnd/>
            <a:tailEnd/>
          </a:ln>
          <a:extLst>
            <a:ext uri="{909E8E84-426E-40DD-AFC4-6F175D3DCCD1}">
              <a14:hiddenFill xmlns:a14="http://schemas.microsoft.com/office/drawing/2010/main">
                <a:noFill/>
              </a14:hiddenFill>
            </a:ext>
          </a:extLst>
        </p:spPr>
      </p:cxnSp>
      <p:sp>
        <p:nvSpPr>
          <p:cNvPr id="36"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37" name="Title 3"/>
          <p:cNvSpPr>
            <a:spLocks noGrp="1"/>
          </p:cNvSpPr>
          <p:nvPr>
            <p:ph type="title"/>
          </p:nvPr>
        </p:nvSpPr>
        <p:spPr>
          <a:xfrm>
            <a:off x="212725" y="273260"/>
            <a:ext cx="7391400" cy="563562"/>
          </a:xfrm>
        </p:spPr>
        <p:txBody>
          <a:bodyPr/>
          <a:lstStyle/>
          <a:p>
            <a:pPr algn="l"/>
            <a:r>
              <a:rPr lang="it-IT" b="1" dirty="0">
                <a:solidFill>
                  <a:schemeClr val="accent2">
                    <a:lumMod val="50000"/>
                  </a:schemeClr>
                </a:solidFill>
              </a:rPr>
              <a:t>CBIR in </a:t>
            </a:r>
            <a:r>
              <a:rPr lang="it-IT" b="1" dirty="0" smtClean="0">
                <a:solidFill>
                  <a:schemeClr val="accent2">
                    <a:lumMod val="50000"/>
                  </a:schemeClr>
                </a:solidFill>
              </a:rPr>
              <a:t>RS: General </a:t>
            </a:r>
            <a:r>
              <a:rPr lang="it-IT" b="1" dirty="0">
                <a:solidFill>
                  <a:schemeClr val="accent2">
                    <a:lumMod val="50000"/>
                  </a:schemeClr>
                </a:solidFill>
              </a:rPr>
              <a:t>Approach </a:t>
            </a:r>
            <a:endParaRPr lang="it-IT" sz="3600" b="1" dirty="0">
              <a:solidFill>
                <a:schemeClr val="accent2">
                  <a:lumMod val="50000"/>
                </a:schemeClr>
              </a:solidFill>
            </a:endParaRPr>
          </a:p>
        </p:txBody>
      </p:sp>
      <p:sp>
        <p:nvSpPr>
          <p:cNvPr id="38"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a:t>
            </a:r>
            <a:endParaRPr lang="it-IT" altLang="de-DE" sz="900" kern="0" dirty="0">
              <a:solidFill>
                <a:srgbClr val="000000"/>
              </a:solidFill>
            </a:endParaRPr>
          </a:p>
        </p:txBody>
      </p:sp>
      <p:sp>
        <p:nvSpPr>
          <p:cNvPr id="2" name="TextBox 1"/>
          <p:cNvSpPr txBox="1"/>
          <p:nvPr/>
        </p:nvSpPr>
        <p:spPr>
          <a:xfrm>
            <a:off x="5784056" y="1710090"/>
            <a:ext cx="2971800" cy="646331"/>
          </a:xfrm>
          <a:prstGeom prst="rect">
            <a:avLst/>
          </a:prstGeom>
          <a:noFill/>
        </p:spPr>
        <p:txBody>
          <a:bodyPr wrap="square" rtlCol="0">
            <a:spAutoFit/>
          </a:bodyPr>
          <a:lstStyle/>
          <a:p>
            <a:r>
              <a:rPr lang="en-US" dirty="0" smtClean="0">
                <a:solidFill>
                  <a:srgbClr val="000000"/>
                </a:solidFill>
              </a:rPr>
              <a:t>Unsupervised, e.g., k-</a:t>
            </a:r>
            <a:r>
              <a:rPr lang="en-US" dirty="0" err="1" smtClean="0">
                <a:solidFill>
                  <a:srgbClr val="000000"/>
                </a:solidFill>
              </a:rPr>
              <a:t>nn</a:t>
            </a:r>
            <a:r>
              <a:rPr lang="en-US" dirty="0" smtClean="0">
                <a:solidFill>
                  <a:srgbClr val="000000"/>
                </a:solidFill>
              </a:rPr>
              <a:t>…</a:t>
            </a:r>
          </a:p>
          <a:p>
            <a:r>
              <a:rPr lang="en-US" dirty="0" smtClean="0">
                <a:solidFill>
                  <a:srgbClr val="000000"/>
                </a:solidFill>
              </a:rPr>
              <a:t>Supervised, e.g., SVM… </a:t>
            </a:r>
            <a:endParaRPr lang="en-US" dirty="0">
              <a:solidFill>
                <a:srgbClr val="000000"/>
              </a:solidFill>
            </a:endParaRPr>
          </a:p>
        </p:txBody>
      </p:sp>
      <p:cxnSp>
        <p:nvCxnSpPr>
          <p:cNvPr id="39" name="Straight Arrow Connector 38"/>
          <p:cNvCxnSpPr>
            <a:cxnSpLocks noChangeShapeType="1"/>
          </p:cNvCxnSpPr>
          <p:nvPr/>
        </p:nvCxnSpPr>
        <p:spPr bwMode="auto">
          <a:xfrm>
            <a:off x="7162800" y="2461473"/>
            <a:ext cx="0" cy="365125"/>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167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990600"/>
            <a:ext cx="7924800" cy="4001095"/>
          </a:xfrm>
          <a:prstGeom prst="rect">
            <a:avLst/>
          </a:prstGeom>
        </p:spPr>
        <p:txBody>
          <a:bodyPr wrap="square">
            <a:spAutoFit/>
          </a:bodyPr>
          <a:lstStyle/>
          <a:p>
            <a:pPr algn="just" eaLnBrk="1" hangingPunct="1">
              <a:buClr>
                <a:srgbClr val="000000"/>
              </a:buClr>
              <a:buFont typeface="Wingdings" panose="05000000000000000000" pitchFamily="2" charset="2"/>
              <a:buChar char="ü"/>
            </a:pPr>
            <a:r>
              <a:rPr lang="en-US" altLang="it-IT" dirty="0" smtClean="0">
                <a:solidFill>
                  <a:srgbClr val="000000"/>
                </a:solidFill>
              </a:rPr>
              <a:t>   A </a:t>
            </a:r>
            <a:r>
              <a:rPr lang="en-US" altLang="it-IT" dirty="0">
                <a:solidFill>
                  <a:srgbClr val="000000"/>
                </a:solidFill>
              </a:rPr>
              <a:t>basic and effective approach to image retrieval in multimedia is to use the </a:t>
            </a:r>
            <a:r>
              <a:rPr lang="en-US" altLang="it-IT" i="1" dirty="0">
                <a:solidFill>
                  <a:srgbClr val="000000"/>
                </a:solidFill>
              </a:rPr>
              <a:t>k</a:t>
            </a:r>
            <a:r>
              <a:rPr lang="en-US" altLang="it-IT" dirty="0">
                <a:solidFill>
                  <a:srgbClr val="000000"/>
                </a:solidFill>
              </a:rPr>
              <a:t>-nearest neighbor (</a:t>
            </a:r>
            <a:r>
              <a:rPr lang="en-US" altLang="it-IT" i="1" dirty="0">
                <a:solidFill>
                  <a:srgbClr val="000000"/>
                </a:solidFill>
              </a:rPr>
              <a:t>k</a:t>
            </a:r>
            <a:r>
              <a:rPr lang="en-US" altLang="it-IT" dirty="0">
                <a:solidFill>
                  <a:srgbClr val="000000"/>
                </a:solidFill>
              </a:rPr>
              <a:t>-</a:t>
            </a:r>
            <a:r>
              <a:rPr lang="en-US" altLang="it-IT" dirty="0" err="1">
                <a:solidFill>
                  <a:srgbClr val="000000"/>
                </a:solidFill>
              </a:rPr>
              <a:t>nn</a:t>
            </a:r>
            <a:r>
              <a:rPr lang="en-US" altLang="it-IT" dirty="0">
                <a:solidFill>
                  <a:srgbClr val="000000"/>
                </a:solidFill>
              </a:rPr>
              <a:t>) approach</a:t>
            </a:r>
            <a:r>
              <a:rPr lang="en-US" altLang="it-IT" dirty="0" smtClean="0">
                <a:solidFill>
                  <a:srgbClr val="000000"/>
                </a:solidFill>
              </a:rPr>
              <a:t>.</a:t>
            </a:r>
          </a:p>
          <a:p>
            <a:pPr algn="just" eaLnBrk="1" hangingPunct="1">
              <a:buClr>
                <a:srgbClr val="000000"/>
              </a:buClr>
              <a:buFont typeface="Wingdings" panose="05000000000000000000" pitchFamily="2" charset="2"/>
              <a:buChar char="ü"/>
            </a:pPr>
            <a:endParaRPr lang="en-US" altLang="it-IT" dirty="0">
              <a:solidFill>
                <a:srgbClr val="000000"/>
              </a:solidFill>
            </a:endParaRPr>
          </a:p>
          <a:p>
            <a:pPr algn="just" eaLnBrk="1" hangingPunct="1">
              <a:buClr>
                <a:srgbClr val="000000"/>
              </a:buClr>
              <a:buFont typeface="Wingdings" panose="05000000000000000000" pitchFamily="2" charset="2"/>
              <a:buChar char="ü"/>
            </a:pPr>
            <a:endParaRPr lang="en-US" altLang="it-IT" dirty="0" smtClean="0">
              <a:solidFill>
                <a:srgbClr val="000000"/>
              </a:solidFill>
            </a:endParaRPr>
          </a:p>
          <a:p>
            <a:pPr algn="just" eaLnBrk="1" hangingPunct="1">
              <a:buClr>
                <a:srgbClr val="000000"/>
              </a:buClr>
              <a:buFont typeface="Wingdings" pitchFamily="2" charset="2"/>
              <a:buChar char="ü"/>
              <a:defRPr/>
            </a:pPr>
            <a:r>
              <a:rPr lang="en-US" altLang="it-IT" dirty="0" smtClean="0">
                <a:solidFill>
                  <a:srgbClr val="000000"/>
                </a:solidFill>
              </a:rPr>
              <a:t>    The </a:t>
            </a:r>
            <a:r>
              <a:rPr lang="en-US" altLang="it-IT" i="1" dirty="0">
                <a:solidFill>
                  <a:srgbClr val="000000"/>
                </a:solidFill>
              </a:rPr>
              <a:t>k</a:t>
            </a:r>
            <a:r>
              <a:rPr lang="en-US" altLang="it-IT" dirty="0">
                <a:solidFill>
                  <a:srgbClr val="000000"/>
                </a:solidFill>
              </a:rPr>
              <a:t>-</a:t>
            </a:r>
            <a:r>
              <a:rPr lang="en-US" altLang="it-IT" dirty="0" err="1">
                <a:solidFill>
                  <a:srgbClr val="000000"/>
                </a:solidFill>
              </a:rPr>
              <a:t>nn</a:t>
            </a:r>
            <a:r>
              <a:rPr lang="en-US" altLang="it-IT" dirty="0">
                <a:solidFill>
                  <a:srgbClr val="000000"/>
                </a:solidFill>
              </a:rPr>
              <a:t> algorithm achieves CBIR by:</a:t>
            </a:r>
          </a:p>
          <a:p>
            <a:pPr algn="just" eaLnBrk="1" hangingPunct="1">
              <a:buClr>
                <a:schemeClr val="tx2"/>
              </a:buClr>
              <a:buFont typeface="Wingdings" pitchFamily="2" charset="2"/>
              <a:buChar char="ü"/>
              <a:defRPr/>
            </a:pPr>
            <a:endParaRPr lang="en-US" altLang="it-IT" sz="500" dirty="0">
              <a:solidFill>
                <a:srgbClr val="000000"/>
              </a:solidFill>
            </a:endParaRPr>
          </a:p>
          <a:p>
            <a:pPr lvl="1" algn="just" eaLnBrk="1" hangingPunct="1">
              <a:buClr>
                <a:srgbClr val="000000"/>
              </a:buClr>
              <a:buFont typeface="Wingdings" panose="05000000000000000000" pitchFamily="2" charset="2"/>
              <a:buChar char="§"/>
              <a:defRPr/>
            </a:pPr>
            <a:r>
              <a:rPr lang="en-US" altLang="it-IT" dirty="0" smtClean="0">
                <a:solidFill>
                  <a:srgbClr val="000000"/>
                </a:solidFill>
              </a:rPr>
              <a:t>   Scanning </a:t>
            </a:r>
            <a:r>
              <a:rPr lang="en-US" altLang="it-IT" dirty="0">
                <a:solidFill>
                  <a:srgbClr val="000000"/>
                </a:solidFill>
              </a:rPr>
              <a:t>all archive images</a:t>
            </a:r>
            <a:r>
              <a:rPr lang="en-US" altLang="it-IT" dirty="0" smtClean="0">
                <a:solidFill>
                  <a:srgbClr val="000000"/>
                </a:solidFill>
              </a:rPr>
              <a:t>.</a:t>
            </a:r>
          </a:p>
          <a:p>
            <a:pPr lvl="1" algn="just" eaLnBrk="1" hangingPunct="1">
              <a:buClr>
                <a:srgbClr val="000000"/>
              </a:buClr>
              <a:defRPr/>
            </a:pPr>
            <a:endParaRPr lang="en-US" altLang="it-IT" dirty="0">
              <a:solidFill>
                <a:srgbClr val="000000"/>
              </a:solidFill>
            </a:endParaRPr>
          </a:p>
          <a:p>
            <a:pPr lvl="1" algn="just" eaLnBrk="1" hangingPunct="1">
              <a:buClr>
                <a:srgbClr val="000000"/>
              </a:buClr>
              <a:buFont typeface="Wingdings" panose="05000000000000000000" pitchFamily="2" charset="2"/>
              <a:buChar char="§"/>
              <a:defRPr/>
            </a:pPr>
            <a:r>
              <a:rPr lang="en-US" altLang="it-IT" dirty="0" smtClean="0">
                <a:solidFill>
                  <a:srgbClr val="000000"/>
                </a:solidFill>
              </a:rPr>
              <a:t>   Sorting </a:t>
            </a:r>
            <a:r>
              <a:rPr lang="en-US" altLang="it-IT" dirty="0">
                <a:solidFill>
                  <a:srgbClr val="000000"/>
                </a:solidFill>
              </a:rPr>
              <a:t>them according to their similarity to the query image</a:t>
            </a:r>
            <a:r>
              <a:rPr lang="en-US" altLang="it-IT" dirty="0" smtClean="0">
                <a:solidFill>
                  <a:srgbClr val="000000"/>
                </a:solidFill>
              </a:rPr>
              <a:t>.</a:t>
            </a:r>
          </a:p>
          <a:p>
            <a:pPr lvl="1" algn="just" eaLnBrk="1" hangingPunct="1">
              <a:buClr>
                <a:srgbClr val="000000"/>
              </a:buClr>
              <a:defRPr/>
            </a:pPr>
            <a:endParaRPr lang="en-US" altLang="it-IT" dirty="0">
              <a:solidFill>
                <a:srgbClr val="000000"/>
              </a:solidFill>
            </a:endParaRPr>
          </a:p>
          <a:p>
            <a:pPr lvl="1" algn="just" eaLnBrk="1" hangingPunct="1">
              <a:buClr>
                <a:schemeClr val="tx2"/>
              </a:buClr>
              <a:buFont typeface="Wingdings" panose="05000000000000000000" pitchFamily="2" charset="2"/>
              <a:buChar char="§"/>
              <a:defRPr/>
            </a:pPr>
            <a:endParaRPr lang="en-US" altLang="it-IT" dirty="0">
              <a:solidFill>
                <a:srgbClr val="000000"/>
              </a:solidFill>
            </a:endParaRPr>
          </a:p>
          <a:p>
            <a:pPr lvl="1" algn="just" eaLnBrk="1" hangingPunct="1">
              <a:buClr>
                <a:schemeClr val="tx2"/>
              </a:buClr>
              <a:buFont typeface="Wingdings" panose="05000000000000000000" pitchFamily="2" charset="2"/>
              <a:buChar char="§"/>
              <a:defRPr/>
            </a:pPr>
            <a:endParaRPr lang="en-US" altLang="it-IT" sz="1500" dirty="0">
              <a:solidFill>
                <a:srgbClr val="000000"/>
              </a:solidFill>
            </a:endParaRPr>
          </a:p>
          <a:p>
            <a:pPr marL="285750" indent="-285750" algn="just" eaLnBrk="1" hangingPunct="1">
              <a:buClr>
                <a:srgbClr val="000000"/>
              </a:buClr>
              <a:buFont typeface="Wingdings" panose="05000000000000000000" pitchFamily="2" charset="2"/>
              <a:buChar char="ü"/>
              <a:defRPr/>
            </a:pPr>
            <a:r>
              <a:rPr lang="en-US" altLang="it-IT" dirty="0">
                <a:solidFill>
                  <a:srgbClr val="000000"/>
                </a:solidFill>
              </a:rPr>
              <a:t>Search complexity of </a:t>
            </a:r>
            <a:r>
              <a:rPr lang="en-US" altLang="it-IT" i="1" dirty="0">
                <a:solidFill>
                  <a:srgbClr val="000000"/>
                </a:solidFill>
              </a:rPr>
              <a:t>k</a:t>
            </a:r>
            <a:r>
              <a:rPr lang="en-US" altLang="it-IT" dirty="0">
                <a:solidFill>
                  <a:srgbClr val="000000"/>
                </a:solidFill>
              </a:rPr>
              <a:t>-</a:t>
            </a:r>
            <a:r>
              <a:rPr lang="en-US" altLang="it-IT" dirty="0" err="1">
                <a:solidFill>
                  <a:srgbClr val="000000"/>
                </a:solidFill>
              </a:rPr>
              <a:t>nn</a:t>
            </a:r>
            <a:r>
              <a:rPr lang="en-US" altLang="it-IT" dirty="0">
                <a:solidFill>
                  <a:srgbClr val="000000"/>
                </a:solidFill>
              </a:rPr>
              <a:t> is </a:t>
            </a:r>
            <a:r>
              <a:rPr lang="en-US" altLang="it-IT" i="1" dirty="0">
                <a:solidFill>
                  <a:srgbClr val="000000"/>
                </a:solidFill>
              </a:rPr>
              <a:t>O</a:t>
            </a:r>
            <a:r>
              <a:rPr lang="en-US" altLang="it-IT" dirty="0">
                <a:solidFill>
                  <a:srgbClr val="000000"/>
                </a:solidFill>
              </a:rPr>
              <a:t>(</a:t>
            </a:r>
            <a:r>
              <a:rPr lang="en-US" altLang="it-IT" i="1" dirty="0">
                <a:solidFill>
                  <a:srgbClr val="000000"/>
                </a:solidFill>
              </a:rPr>
              <a:t>n</a:t>
            </a:r>
            <a:r>
              <a:rPr lang="en-US" altLang="it-IT" dirty="0">
                <a:solidFill>
                  <a:srgbClr val="000000"/>
                </a:solidFill>
              </a:rPr>
              <a:t>) and storage complexity is </a:t>
            </a:r>
            <a:r>
              <a:rPr lang="en-US" altLang="it-IT" i="1" dirty="0">
                <a:solidFill>
                  <a:srgbClr val="000000"/>
                </a:solidFill>
              </a:rPr>
              <a:t>O</a:t>
            </a:r>
            <a:r>
              <a:rPr lang="en-US" altLang="it-IT" dirty="0">
                <a:solidFill>
                  <a:srgbClr val="000000"/>
                </a:solidFill>
              </a:rPr>
              <a:t>(</a:t>
            </a:r>
            <a:r>
              <a:rPr lang="en-US" altLang="it-IT" i="1" dirty="0" err="1">
                <a:solidFill>
                  <a:srgbClr val="000000"/>
                </a:solidFill>
              </a:rPr>
              <a:t>nd</a:t>
            </a:r>
            <a:r>
              <a:rPr lang="en-US" altLang="it-IT" dirty="0">
                <a:solidFill>
                  <a:srgbClr val="000000"/>
                </a:solidFill>
              </a:rPr>
              <a:t>), where </a:t>
            </a:r>
            <a:r>
              <a:rPr lang="en-US" altLang="it-IT" i="1" dirty="0">
                <a:solidFill>
                  <a:srgbClr val="000000"/>
                </a:solidFill>
              </a:rPr>
              <a:t>n </a:t>
            </a:r>
            <a:r>
              <a:rPr lang="en-US" altLang="it-IT" dirty="0">
                <a:solidFill>
                  <a:srgbClr val="000000"/>
                </a:solidFill>
              </a:rPr>
              <a:t>is number of images in the archive and </a:t>
            </a:r>
            <a:r>
              <a:rPr lang="en-US" altLang="it-IT" i="1" dirty="0">
                <a:solidFill>
                  <a:srgbClr val="000000"/>
                </a:solidFill>
              </a:rPr>
              <a:t>d</a:t>
            </a:r>
            <a:r>
              <a:rPr lang="en-US" altLang="it-IT" dirty="0">
                <a:solidFill>
                  <a:srgbClr val="000000"/>
                </a:solidFill>
              </a:rPr>
              <a:t> is the image feature number.</a:t>
            </a:r>
          </a:p>
          <a:p>
            <a:pPr algn="just" eaLnBrk="1" hangingPunct="1">
              <a:buClr>
                <a:srgbClr val="000000"/>
              </a:buClr>
              <a:buFont typeface="Wingdings" panose="05000000000000000000" pitchFamily="2" charset="2"/>
              <a:buChar char="ü"/>
            </a:pPr>
            <a:endParaRPr lang="en-US" altLang="it-IT" dirty="0">
              <a:solidFill>
                <a:srgbClr val="000000"/>
              </a:solidFill>
            </a:endParaRPr>
          </a:p>
        </p:txBody>
      </p:sp>
      <p:sp>
        <p:nvSpPr>
          <p:cNvPr id="5" name="Title 3"/>
          <p:cNvSpPr>
            <a:spLocks noGrp="1"/>
          </p:cNvSpPr>
          <p:nvPr>
            <p:ph type="title"/>
          </p:nvPr>
        </p:nvSpPr>
        <p:spPr>
          <a:xfrm>
            <a:off x="212725" y="273260"/>
            <a:ext cx="7391400" cy="563562"/>
          </a:xfrm>
        </p:spPr>
        <p:txBody>
          <a:bodyPr/>
          <a:lstStyle/>
          <a:p>
            <a:pPr algn="l"/>
            <a:r>
              <a:rPr lang="it-IT" b="1" dirty="0" smtClean="0">
                <a:solidFill>
                  <a:schemeClr val="accent2">
                    <a:lumMod val="50000"/>
                  </a:schemeClr>
                </a:solidFill>
              </a:rPr>
              <a:t>Unsupervised CBIR</a:t>
            </a:r>
            <a:endParaRPr lang="it-IT" sz="3600" b="1" dirty="0">
              <a:solidFill>
                <a:schemeClr val="accent2">
                  <a:lumMod val="5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37749"/>
            <a:ext cx="623313" cy="457200"/>
          </a:xfrm>
          <a:prstGeom prst="rect">
            <a:avLst/>
          </a:prstGeom>
        </p:spPr>
      </p:pic>
      <p:sp>
        <p:nvSpPr>
          <p:cNvPr id="7"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6812409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838200"/>
            <a:ext cx="7696200" cy="4801314"/>
          </a:xfrm>
          <a:prstGeom prst="rect">
            <a:avLst/>
          </a:prstGeom>
        </p:spPr>
        <p:txBody>
          <a:bodyPr wrap="square">
            <a:spAutoFit/>
          </a:bodyPr>
          <a:lstStyle/>
          <a:p>
            <a:pPr marL="361950" indent="-361950" algn="just">
              <a:buClr>
                <a:schemeClr val="bg2"/>
              </a:buClr>
              <a:buFont typeface="Wingdings" panose="05000000000000000000" pitchFamily="2" charset="2"/>
              <a:buChar char="ü"/>
              <a:defRPr/>
            </a:pPr>
            <a:r>
              <a:rPr lang="en-US" dirty="0" smtClean="0">
                <a:solidFill>
                  <a:srgbClr val="000000"/>
                </a:solidFill>
                <a:latin typeface="Arial" pitchFamily="34" charset="0"/>
              </a:rPr>
              <a:t>The features </a:t>
            </a:r>
            <a:r>
              <a:rPr lang="en-US" dirty="0">
                <a:solidFill>
                  <a:srgbClr val="000000"/>
                </a:solidFill>
                <a:latin typeface="Arial" pitchFamily="34" charset="0"/>
              </a:rPr>
              <a:t>from an image have very limited capability in representing the image semantic content. </a:t>
            </a:r>
          </a:p>
          <a:p>
            <a:pPr marL="742950" lvl="1" indent="-285750" algn="just">
              <a:buClr>
                <a:schemeClr val="bg2"/>
              </a:buClr>
              <a:buFont typeface="Wingdings" panose="05000000000000000000" pitchFamily="2" charset="2"/>
              <a:buChar char="ü"/>
              <a:defRPr/>
            </a:pPr>
            <a:endParaRPr lang="en-US" dirty="0">
              <a:solidFill>
                <a:srgbClr val="000000"/>
              </a:solidFill>
              <a:latin typeface="Arial" pitchFamily="34" charset="0"/>
            </a:endParaRPr>
          </a:p>
          <a:p>
            <a:pPr marL="819150" lvl="1" indent="-361950" algn="just">
              <a:buClr>
                <a:schemeClr val="bg2"/>
              </a:buClr>
              <a:buFont typeface="Wingdings" panose="05000000000000000000" pitchFamily="2" charset="2"/>
              <a:buChar char="ü"/>
              <a:defRPr/>
            </a:pPr>
            <a:endParaRPr lang="en-US" dirty="0">
              <a:solidFill>
                <a:srgbClr val="000000"/>
              </a:solidFill>
              <a:latin typeface="Arial" pitchFamily="34" charset="0"/>
            </a:endParaRPr>
          </a:p>
          <a:p>
            <a:pPr marL="361950" indent="-361950" algn="just">
              <a:buClr>
                <a:schemeClr val="bg2"/>
              </a:buClr>
              <a:buFont typeface="Wingdings" panose="05000000000000000000" pitchFamily="2" charset="2"/>
              <a:buChar char="ü"/>
              <a:defRPr/>
            </a:pPr>
            <a:r>
              <a:rPr lang="en-US" dirty="0">
                <a:solidFill>
                  <a:srgbClr val="000000"/>
                </a:solidFill>
                <a:latin typeface="Arial" pitchFamily="34" charset="0"/>
              </a:rPr>
              <a:t>In order to deal with this problem relevance feedback has been introduced in CBIR, aiming at taking user’s feedback into account. The user’s feedback provides relevant and irrelevant images with respect to the query image. </a:t>
            </a:r>
          </a:p>
          <a:p>
            <a:pPr marL="742950" lvl="1" indent="-285750" algn="just">
              <a:buClr>
                <a:schemeClr val="bg2"/>
              </a:buClr>
              <a:buFont typeface="Wingdings" panose="05000000000000000000" pitchFamily="2" charset="2"/>
              <a:buChar char="ü"/>
              <a:defRPr/>
            </a:pPr>
            <a:endParaRPr lang="en-US" dirty="0">
              <a:solidFill>
                <a:srgbClr val="000000"/>
              </a:solidFill>
              <a:latin typeface="Arial" pitchFamily="34" charset="0"/>
            </a:endParaRPr>
          </a:p>
          <a:p>
            <a:pPr marL="819150" lvl="1" indent="-361950" algn="just">
              <a:buClr>
                <a:schemeClr val="bg2"/>
              </a:buClr>
              <a:buFont typeface="Wingdings" panose="05000000000000000000" pitchFamily="2" charset="2"/>
              <a:buChar char="ü"/>
              <a:defRPr/>
            </a:pPr>
            <a:endParaRPr lang="en-US" dirty="0">
              <a:solidFill>
                <a:srgbClr val="000000"/>
              </a:solidFill>
              <a:latin typeface="Arial" pitchFamily="34" charset="0"/>
            </a:endParaRPr>
          </a:p>
          <a:p>
            <a:pPr marL="285750" indent="-285750" algn="just">
              <a:buClr>
                <a:schemeClr val="bg2"/>
              </a:buClr>
              <a:buFont typeface="Wingdings" panose="05000000000000000000" pitchFamily="2" charset="2"/>
              <a:buChar char="ü"/>
              <a:defRPr/>
            </a:pPr>
            <a:r>
              <a:rPr lang="en-US" dirty="0" smtClean="0">
                <a:solidFill>
                  <a:srgbClr val="000000"/>
                </a:solidFill>
                <a:latin typeface="Arial" pitchFamily="34" charset="0"/>
              </a:rPr>
              <a:t>Image </a:t>
            </a:r>
            <a:r>
              <a:rPr lang="en-US" dirty="0">
                <a:solidFill>
                  <a:srgbClr val="000000"/>
                </a:solidFill>
                <a:latin typeface="Arial" pitchFamily="34" charset="0"/>
              </a:rPr>
              <a:t>retrieval becomes a two-class problem: relevant versus irrelevant images.</a:t>
            </a:r>
          </a:p>
          <a:p>
            <a:pPr lvl="1" algn="just">
              <a:buClr>
                <a:schemeClr val="bg2"/>
              </a:buClr>
              <a:defRPr/>
            </a:pPr>
            <a:endParaRPr lang="en-US" dirty="0" smtClean="0">
              <a:solidFill>
                <a:srgbClr val="000000"/>
              </a:solidFill>
              <a:latin typeface="Arial" pitchFamily="34" charset="0"/>
            </a:endParaRPr>
          </a:p>
          <a:p>
            <a:pPr lvl="1" algn="just">
              <a:buClr>
                <a:schemeClr val="bg2"/>
              </a:buClr>
              <a:defRPr/>
            </a:pPr>
            <a:endParaRPr lang="en-US" dirty="0">
              <a:solidFill>
                <a:srgbClr val="000000"/>
              </a:solidFill>
              <a:latin typeface="Arial" pitchFamily="34" charset="0"/>
            </a:endParaRPr>
          </a:p>
          <a:p>
            <a:pPr marL="361950" indent="-361950" algn="just">
              <a:buClr>
                <a:schemeClr val="bg2"/>
              </a:buClr>
              <a:buFont typeface="Wingdings" panose="05000000000000000000" pitchFamily="2" charset="2"/>
              <a:buChar char="ü"/>
              <a:defRPr/>
            </a:pPr>
            <a:r>
              <a:rPr lang="en-US" dirty="0">
                <a:solidFill>
                  <a:srgbClr val="000000"/>
                </a:solidFill>
                <a:latin typeface="Arial" pitchFamily="34" charset="0"/>
              </a:rPr>
              <a:t>Accordingly, supervised classification approaches can be used by training the classifier with the already annotated images of two classes. </a:t>
            </a:r>
          </a:p>
        </p:txBody>
      </p:sp>
      <p:sp>
        <p:nvSpPr>
          <p:cNvPr id="7" name="Title 3"/>
          <p:cNvSpPr txBox="1">
            <a:spLocks/>
          </p:cNvSpPr>
          <p:nvPr/>
        </p:nvSpPr>
        <p:spPr bwMode="auto">
          <a:xfrm>
            <a:off x="212725" y="273260"/>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S</a:t>
            </a:r>
            <a:r>
              <a:rPr lang="it-IT" b="1" kern="0" dirty="0" smtClean="0">
                <a:solidFill>
                  <a:schemeClr val="accent2">
                    <a:lumMod val="50000"/>
                  </a:schemeClr>
                </a:solidFill>
              </a:rPr>
              <a:t>upervised CBIR</a:t>
            </a:r>
            <a:endParaRPr lang="it-IT" b="1" kern="0" dirty="0">
              <a:solidFill>
                <a:schemeClr val="accent2">
                  <a:lumMod val="5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37749"/>
            <a:ext cx="623313" cy="457200"/>
          </a:xfrm>
          <a:prstGeom prst="rect">
            <a:avLst/>
          </a:prstGeom>
        </p:spPr>
      </p:pic>
      <p:sp>
        <p:nvSpPr>
          <p:cNvPr id="8"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9031276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a:spLocks noChangeArrowheads="1"/>
          </p:cNvSpPr>
          <p:nvPr/>
        </p:nvSpPr>
        <p:spPr bwMode="auto">
          <a:xfrm>
            <a:off x="533400" y="1123950"/>
            <a:ext cx="8077200"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61950" indent="-361950" algn="just">
              <a:buClr>
                <a:schemeClr val="bg2"/>
              </a:buClr>
              <a:buFont typeface="Wingdings" pitchFamily="2" charset="2"/>
              <a:buChar char="ü"/>
              <a:defRPr/>
            </a:pPr>
            <a:r>
              <a:rPr lang="en-US" sz="1800" dirty="0">
                <a:solidFill>
                  <a:srgbClr val="000000"/>
                </a:solidFill>
                <a:latin typeface="Arial" pitchFamily="34" charset="0"/>
              </a:rPr>
              <a:t>Many techniques for classification have been presented in the literature:</a:t>
            </a:r>
            <a:endParaRPr lang="en-US" sz="1000" dirty="0">
              <a:solidFill>
                <a:srgbClr val="000000"/>
              </a:solidFill>
              <a:latin typeface="Arial" pitchFamily="34" charset="0"/>
            </a:endParaRPr>
          </a:p>
          <a:p>
            <a:pPr marL="819150" lvl="1" indent="-361950" algn="just">
              <a:lnSpc>
                <a:spcPct val="150000"/>
              </a:lnSpc>
              <a:buClr>
                <a:schemeClr val="bg2"/>
              </a:buClr>
              <a:buFont typeface="Wingdings" pitchFamily="2" charset="2"/>
              <a:buChar char="§"/>
              <a:defRPr/>
            </a:pPr>
            <a:r>
              <a:rPr lang="en-US" sz="1800" dirty="0">
                <a:solidFill>
                  <a:srgbClr val="000000"/>
                </a:solidFill>
                <a:latin typeface="Arial" pitchFamily="34" charset="0"/>
              </a:rPr>
              <a:t>regularized radial basis function neural networks, </a:t>
            </a:r>
          </a:p>
          <a:p>
            <a:pPr marL="819150" lvl="1" indent="-361950" algn="just">
              <a:lnSpc>
                <a:spcPct val="150000"/>
              </a:lnSpc>
              <a:buClr>
                <a:schemeClr val="bg2"/>
              </a:buClr>
              <a:buFont typeface="Wingdings" pitchFamily="2" charset="2"/>
              <a:buChar char="§"/>
              <a:defRPr/>
            </a:pPr>
            <a:r>
              <a:rPr lang="en-US" sz="1800" dirty="0">
                <a:solidFill>
                  <a:srgbClr val="000000"/>
                </a:solidFill>
                <a:latin typeface="Arial" pitchFamily="34" charset="0"/>
              </a:rPr>
              <a:t>Fisher discriminant analysis,</a:t>
            </a:r>
          </a:p>
          <a:p>
            <a:pPr marL="819150" lvl="1" indent="-361950" algn="just">
              <a:lnSpc>
                <a:spcPct val="150000"/>
              </a:lnSpc>
              <a:buClr>
                <a:schemeClr val="bg2"/>
              </a:buClr>
              <a:buFont typeface="Wingdings" pitchFamily="2" charset="2"/>
              <a:buChar char="§"/>
              <a:defRPr/>
            </a:pPr>
            <a:r>
              <a:rPr lang="en-US" sz="1800" dirty="0">
                <a:solidFill>
                  <a:srgbClr val="000000"/>
                </a:solidFill>
                <a:latin typeface="Arial" pitchFamily="34" charset="0"/>
              </a:rPr>
              <a:t>regularized </a:t>
            </a:r>
            <a:r>
              <a:rPr lang="en-US" sz="1800" dirty="0" err="1">
                <a:solidFill>
                  <a:srgbClr val="000000"/>
                </a:solidFill>
                <a:latin typeface="Arial" pitchFamily="34" charset="0"/>
              </a:rPr>
              <a:t>AdaBoost</a:t>
            </a:r>
            <a:r>
              <a:rPr lang="en-US" sz="1800" dirty="0">
                <a:solidFill>
                  <a:srgbClr val="000000"/>
                </a:solidFill>
                <a:latin typeface="Arial" pitchFamily="34" charset="0"/>
              </a:rPr>
              <a:t> .</a:t>
            </a:r>
          </a:p>
          <a:p>
            <a:pPr marL="819150" lvl="1" indent="-361950" algn="just">
              <a:lnSpc>
                <a:spcPct val="150000"/>
              </a:lnSpc>
              <a:buClr>
                <a:schemeClr val="bg2"/>
              </a:buClr>
              <a:buFont typeface="Wingdings" pitchFamily="2" charset="2"/>
              <a:buChar char="§"/>
              <a:defRPr/>
            </a:pPr>
            <a:r>
              <a:rPr lang="en-US" sz="1800" dirty="0">
                <a:solidFill>
                  <a:srgbClr val="000000"/>
                </a:solidFill>
                <a:latin typeface="Arial" pitchFamily="34" charset="0"/>
              </a:rPr>
              <a:t>maximum likelihood  classifier, </a:t>
            </a:r>
          </a:p>
          <a:p>
            <a:pPr marL="819150" lvl="1" indent="-361950" algn="just">
              <a:lnSpc>
                <a:spcPct val="150000"/>
              </a:lnSpc>
              <a:buClr>
                <a:schemeClr val="bg2"/>
              </a:buClr>
              <a:buFont typeface="Wingdings" pitchFamily="2" charset="2"/>
              <a:buChar char="§"/>
              <a:defRPr/>
            </a:pPr>
            <a:r>
              <a:rPr lang="en-US" sz="1800" dirty="0">
                <a:solidFill>
                  <a:srgbClr val="000000"/>
                </a:solidFill>
                <a:latin typeface="Arial" pitchFamily="34" charset="0"/>
              </a:rPr>
              <a:t>spectral angle mapper classifier, </a:t>
            </a:r>
          </a:p>
          <a:p>
            <a:pPr marL="819150" lvl="1" indent="-361950" algn="just">
              <a:lnSpc>
                <a:spcPct val="150000"/>
              </a:lnSpc>
              <a:buClr>
                <a:schemeClr val="bg2"/>
              </a:buClr>
              <a:buFont typeface="Wingdings" pitchFamily="2" charset="2"/>
              <a:buChar char="§"/>
              <a:defRPr/>
            </a:pPr>
            <a:r>
              <a:rPr lang="en-US" sz="1800" dirty="0">
                <a:solidFill>
                  <a:srgbClr val="000000"/>
                </a:solidFill>
                <a:latin typeface="Arial" pitchFamily="34" charset="0"/>
              </a:rPr>
              <a:t>k-nearest neighbor classifier .</a:t>
            </a:r>
          </a:p>
          <a:p>
            <a:pPr marL="819150" lvl="1" indent="-361950" algn="just">
              <a:lnSpc>
                <a:spcPct val="150000"/>
              </a:lnSpc>
              <a:buClr>
                <a:schemeClr val="bg2"/>
              </a:buClr>
              <a:buFont typeface="Wingdings" pitchFamily="2" charset="2"/>
              <a:buChar char="§"/>
              <a:defRPr/>
            </a:pPr>
            <a:r>
              <a:rPr lang="en-US" sz="1800" dirty="0">
                <a:solidFill>
                  <a:srgbClr val="000000"/>
                </a:solidFill>
                <a:latin typeface="Arial" pitchFamily="34" charset="0"/>
              </a:rPr>
              <a:t>support vector machine (SVM).</a:t>
            </a:r>
          </a:p>
          <a:p>
            <a:pPr marL="819150" lvl="1" indent="-361950" algn="just">
              <a:lnSpc>
                <a:spcPct val="150000"/>
              </a:lnSpc>
              <a:buClr>
                <a:schemeClr val="bg2"/>
              </a:buClr>
              <a:buFont typeface="Wingdings" pitchFamily="2" charset="2"/>
              <a:buChar char="§"/>
              <a:defRPr/>
            </a:pPr>
            <a:endParaRPr lang="en-US" sz="1000" dirty="0">
              <a:solidFill>
                <a:srgbClr val="000000"/>
              </a:solidFill>
              <a:latin typeface="Arial" pitchFamily="34" charset="0"/>
            </a:endParaRPr>
          </a:p>
          <a:p>
            <a:pPr marL="363538" lvl="1" indent="-363538" algn="just">
              <a:buClr>
                <a:schemeClr val="bg2"/>
              </a:buClr>
              <a:buFont typeface="Wingdings" pitchFamily="2" charset="2"/>
              <a:buChar char="ü"/>
              <a:defRPr/>
            </a:pPr>
            <a:r>
              <a:rPr lang="en-US" sz="1800" dirty="0">
                <a:solidFill>
                  <a:srgbClr val="000000"/>
                </a:solidFill>
                <a:latin typeface="Arial" pitchFamily="34" charset="0"/>
              </a:rPr>
              <a:t>SVM is found to be most effective, yielding higher accuracies than the other methods. </a:t>
            </a:r>
          </a:p>
          <a:p>
            <a:pPr marL="819150" lvl="1" indent="-361950" algn="just">
              <a:lnSpc>
                <a:spcPct val="150000"/>
              </a:lnSpc>
              <a:buClr>
                <a:schemeClr val="bg2"/>
              </a:buClr>
              <a:buFont typeface="Wingdings" pitchFamily="2" charset="2"/>
              <a:buChar char="§"/>
              <a:defRPr/>
            </a:pPr>
            <a:endParaRPr lang="en-US" sz="1800" dirty="0">
              <a:solidFill>
                <a:srgbClr val="000000"/>
              </a:solidFill>
              <a:latin typeface="Arial" pitchFamily="34" charset="0"/>
            </a:endParaRPr>
          </a:p>
          <a:p>
            <a:pPr marL="361950" indent="-361950" algn="just">
              <a:buClr>
                <a:schemeClr val="bg2"/>
              </a:buClr>
              <a:buFont typeface="Wingdings" pitchFamily="2" charset="2"/>
              <a:buChar char="ü"/>
              <a:defRPr/>
            </a:pPr>
            <a:endParaRPr lang="en-US" sz="1800" dirty="0">
              <a:solidFill>
                <a:srgbClr val="000000"/>
              </a:solidFill>
              <a:latin typeface="Arial" pitchFamily="34" charset="0"/>
            </a:endParaRPr>
          </a:p>
        </p:txBody>
      </p:sp>
      <p:sp>
        <p:nvSpPr>
          <p:cNvPr id="5" name="Title 3"/>
          <p:cNvSpPr txBox="1">
            <a:spLocks/>
          </p:cNvSpPr>
          <p:nvPr/>
        </p:nvSpPr>
        <p:spPr bwMode="auto">
          <a:xfrm>
            <a:off x="212725" y="273260"/>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S</a:t>
            </a:r>
            <a:r>
              <a:rPr lang="it-IT" b="1" kern="0" dirty="0" smtClean="0">
                <a:solidFill>
                  <a:schemeClr val="accent2">
                    <a:lumMod val="50000"/>
                  </a:schemeClr>
                </a:solidFill>
              </a:rPr>
              <a:t>upervised CBIR</a:t>
            </a:r>
            <a:endParaRPr lang="it-IT" b="1" kern="0" dirty="0">
              <a:solidFill>
                <a:schemeClr val="accent2">
                  <a:lumMod val="5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37749"/>
            <a:ext cx="623313" cy="457200"/>
          </a:xfrm>
          <a:prstGeom prst="rect">
            <a:avLst/>
          </a:prstGeom>
        </p:spPr>
      </p:pic>
      <p:sp>
        <p:nvSpPr>
          <p:cNvPr id="7"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1766594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457200" y="1023938"/>
            <a:ext cx="80772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just">
              <a:buClr>
                <a:schemeClr val="tx2"/>
              </a:buClr>
              <a:defRPr/>
            </a:pPr>
            <a:endParaRPr lang="en-US" dirty="0">
              <a:solidFill>
                <a:srgbClr val="000000"/>
              </a:solidFill>
            </a:endParaRPr>
          </a:p>
          <a:p>
            <a:pPr marL="361950" indent="-361950" algn="just">
              <a:buClr>
                <a:schemeClr val="tx2"/>
              </a:buClr>
              <a:buFont typeface="Wingdings" pitchFamily="2" charset="2"/>
              <a:buChar char="ü"/>
              <a:defRPr/>
            </a:pPr>
            <a:endParaRPr lang="en-US" dirty="0">
              <a:solidFill>
                <a:srgbClr val="000000"/>
              </a:solidFill>
            </a:endParaRPr>
          </a:p>
          <a:p>
            <a:pPr marL="361950" indent="-361950" algn="just">
              <a:buClr>
                <a:schemeClr val="tx2"/>
              </a:buClr>
              <a:buFont typeface="Wingdings" pitchFamily="2" charset="2"/>
              <a:buChar char="§"/>
              <a:defRPr/>
            </a:pPr>
            <a:endParaRPr lang="en-US" dirty="0">
              <a:solidFill>
                <a:srgbClr val="000000"/>
              </a:solidFill>
            </a:endParaRPr>
          </a:p>
          <a:p>
            <a:pPr marL="361950" indent="-361950" algn="just">
              <a:buClr>
                <a:schemeClr val="tx1"/>
              </a:buClr>
              <a:defRPr/>
            </a:pPr>
            <a:endParaRPr lang="en-US" dirty="0">
              <a:solidFill>
                <a:srgbClr val="000000"/>
              </a:solidFill>
            </a:endParaRPr>
          </a:p>
        </p:txBody>
      </p:sp>
      <p:sp>
        <p:nvSpPr>
          <p:cNvPr id="5" name="Rectangle 7"/>
          <p:cNvSpPr>
            <a:spLocks noChangeArrowheads="1"/>
          </p:cNvSpPr>
          <p:nvPr/>
        </p:nvSpPr>
        <p:spPr bwMode="auto">
          <a:xfrm>
            <a:off x="457200" y="762000"/>
            <a:ext cx="80772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61950" indent="-361950" algn="just">
              <a:buClr>
                <a:schemeClr val="tx2"/>
              </a:buClr>
              <a:buFont typeface="Wingdings" pitchFamily="2" charset="2"/>
              <a:buChar char="ü"/>
              <a:defRPr/>
            </a:pPr>
            <a:endParaRPr lang="en-US" dirty="0">
              <a:solidFill>
                <a:srgbClr val="000000"/>
              </a:solidFill>
            </a:endParaRPr>
          </a:p>
          <a:p>
            <a:pPr marL="361950" indent="-361950" algn="just">
              <a:buClr>
                <a:srgbClr val="000000"/>
              </a:buClr>
              <a:buFont typeface="Wingdings" pitchFamily="2" charset="2"/>
              <a:buChar char="ü"/>
              <a:defRPr/>
            </a:pPr>
            <a:r>
              <a:rPr lang="en-US" dirty="0">
                <a:solidFill>
                  <a:srgbClr val="000000"/>
                </a:solidFill>
              </a:rPr>
              <a:t>Recent studies </a:t>
            </a:r>
            <a:r>
              <a:rPr lang="en-US" dirty="0" smtClean="0">
                <a:solidFill>
                  <a:srgbClr val="000000"/>
                </a:solidFill>
              </a:rPr>
              <a:t>have </a:t>
            </a:r>
            <a:r>
              <a:rPr lang="en-US" dirty="0">
                <a:solidFill>
                  <a:srgbClr val="000000"/>
                </a:solidFill>
              </a:rPr>
              <a:t>shown that histogram features are very effective in many pattern recognition problems due to their: </a:t>
            </a:r>
          </a:p>
          <a:p>
            <a:pPr marL="819150" lvl="1" indent="-361950" algn="just">
              <a:buFont typeface="Wingdings" pitchFamily="2" charset="2"/>
              <a:buChar char="§"/>
              <a:defRPr/>
            </a:pPr>
            <a:r>
              <a:rPr lang="en-US" dirty="0">
                <a:solidFill>
                  <a:srgbClr val="000000"/>
                </a:solidFill>
              </a:rPr>
              <a:t>high discrimination capability; </a:t>
            </a:r>
          </a:p>
          <a:p>
            <a:pPr marL="819150" lvl="1" indent="-361950" algn="just">
              <a:buFont typeface="Wingdings" pitchFamily="2" charset="2"/>
              <a:buChar char="§"/>
              <a:defRPr/>
            </a:pPr>
            <a:r>
              <a:rPr lang="en-US" dirty="0">
                <a:solidFill>
                  <a:srgbClr val="000000"/>
                </a:solidFill>
              </a:rPr>
              <a:t>sparse representation.</a:t>
            </a:r>
          </a:p>
          <a:p>
            <a:pPr lvl="1" algn="just">
              <a:buClr>
                <a:schemeClr val="tx2"/>
              </a:buClr>
              <a:defRPr/>
            </a:pPr>
            <a:endParaRPr lang="en-US" dirty="0">
              <a:solidFill>
                <a:srgbClr val="000000"/>
              </a:solidFill>
            </a:endParaRPr>
          </a:p>
          <a:p>
            <a:pPr marL="361950" indent="-361950" algn="just">
              <a:buClr>
                <a:srgbClr val="000000"/>
              </a:buClr>
              <a:buFont typeface="Wingdings" pitchFamily="2" charset="2"/>
              <a:buChar char="ü"/>
              <a:defRPr/>
            </a:pPr>
            <a:r>
              <a:rPr lang="en-US" dirty="0">
                <a:solidFill>
                  <a:srgbClr val="000000"/>
                </a:solidFill>
              </a:rPr>
              <a:t>Histogram features have recently gained an increasing interest in </a:t>
            </a:r>
            <a:r>
              <a:rPr lang="en-US" dirty="0" smtClean="0">
                <a:solidFill>
                  <a:srgbClr val="000000"/>
                </a:solidFill>
              </a:rPr>
              <a:t>RS. </a:t>
            </a:r>
            <a:endParaRPr lang="en-US" dirty="0">
              <a:solidFill>
                <a:srgbClr val="000000"/>
              </a:solidFill>
            </a:endParaRPr>
          </a:p>
          <a:p>
            <a:pPr lvl="1" algn="just">
              <a:buClr>
                <a:schemeClr val="tx2"/>
              </a:buClr>
              <a:defRPr/>
            </a:pPr>
            <a:endParaRPr lang="en-US" dirty="0">
              <a:solidFill>
                <a:srgbClr val="000000"/>
              </a:solidFill>
            </a:endParaRPr>
          </a:p>
          <a:p>
            <a:pPr marL="361950" indent="-361950" algn="just">
              <a:buClr>
                <a:srgbClr val="000000"/>
              </a:buClr>
              <a:buFont typeface="Wingdings" pitchFamily="2" charset="2"/>
              <a:buChar char="ü"/>
              <a:defRPr/>
            </a:pPr>
            <a:r>
              <a:rPr lang="en-US" dirty="0">
                <a:solidFill>
                  <a:srgbClr val="000000"/>
                </a:solidFill>
              </a:rPr>
              <a:t>Due to their effectiveness, it is expected that the use of histogram features will further attract attention in the RS community. </a:t>
            </a:r>
          </a:p>
          <a:p>
            <a:pPr marL="361950" indent="-361950" algn="just">
              <a:buClr>
                <a:schemeClr val="tx1"/>
              </a:buClr>
              <a:defRPr/>
            </a:pPr>
            <a:endParaRPr lang="en-US" dirty="0">
              <a:solidFill>
                <a:srgbClr val="000000"/>
              </a:solidFill>
            </a:endParaRPr>
          </a:p>
        </p:txBody>
      </p:sp>
      <p:sp>
        <p:nvSpPr>
          <p:cNvPr id="9" name="Rectangle 61"/>
          <p:cNvSpPr>
            <a:spLocks noChangeArrowheads="1"/>
          </p:cNvSpPr>
          <p:nvPr/>
        </p:nvSpPr>
        <p:spPr bwMode="auto">
          <a:xfrm>
            <a:off x="584200" y="5946775"/>
            <a:ext cx="82327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just">
              <a:spcBef>
                <a:spcPct val="40000"/>
              </a:spcBef>
              <a:buSzPct val="120000"/>
            </a:pPr>
            <a:r>
              <a:rPr lang="en-US" altLang="en-US" sz="1400" dirty="0" smtClean="0">
                <a:solidFill>
                  <a:srgbClr val="000000"/>
                </a:solidFill>
              </a:rPr>
              <a:t>S</a:t>
            </a:r>
            <a:r>
              <a:rPr lang="en-US" altLang="en-US" sz="1400" dirty="0">
                <a:solidFill>
                  <a:srgbClr val="000000"/>
                </a:solidFill>
              </a:rPr>
              <a:t>. </a:t>
            </a:r>
            <a:r>
              <a:rPr lang="en-US" altLang="en-US" sz="1400" dirty="0" err="1">
                <a:solidFill>
                  <a:srgbClr val="000000"/>
                </a:solidFill>
              </a:rPr>
              <a:t>Maji</a:t>
            </a:r>
            <a:r>
              <a:rPr lang="en-US" altLang="en-US" sz="1400" dirty="0">
                <a:solidFill>
                  <a:srgbClr val="000000"/>
                </a:solidFill>
              </a:rPr>
              <a:t>, A.C. Berg, and J. Malik, “Efficient classification for additive kernel SVMs,” IEEE Transactions on Pattern Analysis and Machine Intelligence, vol. 35, no.1, pp. 66-77, 2013. </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198420"/>
            <a:ext cx="623313" cy="457200"/>
          </a:xfrm>
          <a:prstGeom prst="rect">
            <a:avLst/>
          </a:prstGeom>
        </p:spPr>
      </p:pic>
      <p:sp>
        <p:nvSpPr>
          <p:cNvPr id="11"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 name="Rectangle 1"/>
          <p:cNvSpPr/>
          <p:nvPr/>
        </p:nvSpPr>
        <p:spPr>
          <a:xfrm>
            <a:off x="584200" y="3807771"/>
            <a:ext cx="8026400" cy="1477328"/>
          </a:xfrm>
          <a:prstGeom prst="rect">
            <a:avLst/>
          </a:prstGeom>
        </p:spPr>
        <p:txBody>
          <a:bodyPr wrap="square">
            <a:spAutoFit/>
          </a:bodyPr>
          <a:lstStyle/>
          <a:p>
            <a:pPr algn="just">
              <a:buClr>
                <a:schemeClr val="tx2"/>
              </a:buClr>
              <a:defRPr/>
            </a:pPr>
            <a:r>
              <a:rPr lang="en-US" dirty="0">
                <a:solidFill>
                  <a:srgbClr val="FF0000"/>
                </a:solidFill>
              </a:rPr>
              <a:t>Problem: </a:t>
            </a:r>
            <a:r>
              <a:rPr lang="en-US" dirty="0">
                <a:solidFill>
                  <a:srgbClr val="000000"/>
                </a:solidFill>
              </a:rPr>
              <a:t>Histogram features can result in very high-dimensional feature vectors that may lead to: </a:t>
            </a:r>
          </a:p>
          <a:p>
            <a:pPr marL="742950" lvl="1" indent="-285750" algn="just">
              <a:buClr>
                <a:srgbClr val="000000"/>
              </a:buClr>
              <a:buFont typeface="Wingdings" pitchFamily="2" charset="2"/>
              <a:buChar char="§"/>
              <a:defRPr/>
            </a:pPr>
            <a:r>
              <a:rPr lang="en-US" dirty="0">
                <a:solidFill>
                  <a:srgbClr val="000000"/>
                </a:solidFill>
              </a:rPr>
              <a:t>Hughes phenomenon (thus poor generalization ability on classification systems);</a:t>
            </a:r>
          </a:p>
          <a:p>
            <a:pPr marL="742950" lvl="1" indent="-285750" algn="just">
              <a:buClr>
                <a:srgbClr val="000000"/>
              </a:buClr>
              <a:buFont typeface="Wingdings" pitchFamily="2" charset="2"/>
              <a:buChar char="§"/>
              <a:defRPr/>
            </a:pPr>
            <a:r>
              <a:rPr lang="en-US" dirty="0">
                <a:solidFill>
                  <a:srgbClr val="000000"/>
                </a:solidFill>
              </a:rPr>
              <a:t>Increased computational time. </a:t>
            </a:r>
          </a:p>
        </p:txBody>
      </p:sp>
      <p:sp>
        <p:nvSpPr>
          <p:cNvPr id="12" name="Title 3"/>
          <p:cNvSpPr>
            <a:spLocks noGrp="1"/>
          </p:cNvSpPr>
          <p:nvPr>
            <p:ph type="title"/>
          </p:nvPr>
        </p:nvSpPr>
        <p:spPr>
          <a:xfrm>
            <a:off x="212795" y="328223"/>
            <a:ext cx="7391400" cy="563562"/>
          </a:xfrm>
        </p:spPr>
        <p:txBody>
          <a:bodyPr/>
          <a:lstStyle/>
          <a:p>
            <a:pPr algn="l"/>
            <a:r>
              <a:rPr lang="it-IT" b="1" dirty="0" smtClean="0">
                <a:solidFill>
                  <a:schemeClr val="accent2">
                    <a:lumMod val="50000"/>
                  </a:schemeClr>
                </a:solidFill>
              </a:rPr>
              <a:t>Kernels for the Histogram-based Features</a:t>
            </a:r>
            <a:endParaRPr lang="it-IT" sz="3600" b="1" dirty="0">
              <a:solidFill>
                <a:schemeClr val="accent2">
                  <a:lumMod val="50000"/>
                </a:schemeClr>
              </a:solidFill>
            </a:endParaRPr>
          </a:p>
        </p:txBody>
      </p:sp>
    </p:spTree>
    <p:extLst>
      <p:ext uri="{BB962C8B-B14F-4D97-AF65-F5344CB8AC3E}">
        <p14:creationId xmlns:p14="http://schemas.microsoft.com/office/powerpoint/2010/main" val="17403835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Introduction </a:t>
            </a:r>
            <a:endParaRPr lang="it-IT" sz="3600" b="1" dirty="0">
              <a:solidFill>
                <a:schemeClr val="accent2">
                  <a:lumMod val="50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 name="Rectangle 1"/>
          <p:cNvSpPr/>
          <p:nvPr/>
        </p:nvSpPr>
        <p:spPr>
          <a:xfrm>
            <a:off x="304800" y="1600200"/>
            <a:ext cx="8458200" cy="3970318"/>
          </a:xfrm>
          <a:prstGeom prst="rect">
            <a:avLst/>
          </a:prstGeom>
        </p:spPr>
        <p:txBody>
          <a:bodyPr wrap="square">
            <a:spAutoFit/>
          </a:bodyPr>
          <a:lstStyle/>
          <a:p>
            <a:pPr marL="285750" indent="-285750" algn="just">
              <a:buClr>
                <a:srgbClr val="000000"/>
              </a:buClr>
              <a:buFont typeface="Wingdings" panose="05000000000000000000" pitchFamily="2" charset="2"/>
              <a:buChar char="ü"/>
              <a:defRPr/>
            </a:pPr>
            <a:endParaRPr lang="en-US" altLang="it-IT" dirty="0">
              <a:solidFill>
                <a:srgbClr val="000000"/>
              </a:solidFill>
            </a:endParaRPr>
          </a:p>
          <a:p>
            <a:pPr marL="361950" indent="-361950" algn="just">
              <a:buClr>
                <a:srgbClr val="000000"/>
              </a:buClr>
              <a:buFont typeface="Wingdings" panose="05000000000000000000" pitchFamily="2" charset="2"/>
              <a:buChar char="ü"/>
              <a:defRPr/>
            </a:pPr>
            <a:r>
              <a:rPr lang="en-US" altLang="it-IT" dirty="0">
                <a:solidFill>
                  <a:srgbClr val="000000"/>
                </a:solidFill>
              </a:rPr>
              <a:t>One of the most challenging and emerging applications in </a:t>
            </a:r>
            <a:r>
              <a:rPr lang="en-US" altLang="it-IT" dirty="0" smtClean="0">
                <a:solidFill>
                  <a:srgbClr val="000000"/>
                </a:solidFill>
              </a:rPr>
              <a:t>remote sensing (RS) </a:t>
            </a:r>
            <a:r>
              <a:rPr lang="en-US" altLang="it-IT" dirty="0">
                <a:solidFill>
                  <a:srgbClr val="000000"/>
                </a:solidFill>
              </a:rPr>
              <a:t>is the efficient and precise retrieval of images from large archives</a:t>
            </a:r>
            <a:r>
              <a:rPr lang="en-US" altLang="it-IT" dirty="0" smtClean="0">
                <a:solidFill>
                  <a:srgbClr val="000000"/>
                </a:solidFill>
              </a:rPr>
              <a:t>.</a:t>
            </a:r>
          </a:p>
          <a:p>
            <a:pPr algn="just">
              <a:buClr>
                <a:srgbClr val="000000"/>
              </a:buClr>
              <a:defRPr/>
            </a:pPr>
            <a:endParaRPr lang="en-US" altLang="it-IT" dirty="0">
              <a:solidFill>
                <a:srgbClr val="000000"/>
              </a:solidFill>
            </a:endParaRPr>
          </a:p>
          <a:p>
            <a:pPr marL="361950" indent="-361950" algn="just">
              <a:buClr>
                <a:srgbClr val="000000"/>
              </a:buClr>
              <a:buFont typeface="Wingdings" panose="05000000000000000000" pitchFamily="2" charset="2"/>
              <a:buChar char="ü"/>
              <a:defRPr/>
            </a:pPr>
            <a:endParaRPr lang="en-US" altLang="it-IT" dirty="0">
              <a:solidFill>
                <a:srgbClr val="000000"/>
              </a:solidFill>
            </a:endParaRPr>
          </a:p>
          <a:p>
            <a:pPr marL="361950" indent="-361950" algn="just">
              <a:buClr>
                <a:srgbClr val="000000"/>
              </a:buClr>
              <a:buFont typeface="Wingdings" panose="05000000000000000000" pitchFamily="2" charset="2"/>
              <a:buChar char="ü"/>
              <a:defRPr/>
            </a:pPr>
            <a:endParaRPr lang="en-US" altLang="it-IT" dirty="0">
              <a:solidFill>
                <a:srgbClr val="000000"/>
              </a:solidFill>
            </a:endParaRPr>
          </a:p>
          <a:p>
            <a:pPr marL="361950" indent="-361950" algn="just">
              <a:buClr>
                <a:srgbClr val="000000"/>
              </a:buClr>
              <a:buFont typeface="Wingdings" panose="05000000000000000000" pitchFamily="2" charset="2"/>
              <a:buChar char="ü"/>
              <a:defRPr/>
            </a:pPr>
            <a:r>
              <a:rPr lang="en-US" altLang="it-IT" dirty="0">
                <a:solidFill>
                  <a:srgbClr val="000000"/>
                </a:solidFill>
              </a:rPr>
              <a:t>Available remote sensing image retrieval systems rely on:</a:t>
            </a:r>
          </a:p>
          <a:p>
            <a:pPr algn="just">
              <a:buClr>
                <a:srgbClr val="000000"/>
              </a:buClr>
              <a:defRPr/>
            </a:pPr>
            <a:endParaRPr lang="en-US" altLang="it-IT" dirty="0">
              <a:solidFill>
                <a:srgbClr val="000000"/>
              </a:solidFill>
            </a:endParaRPr>
          </a:p>
          <a:p>
            <a:pPr marL="742950" lvl="1" indent="-285750" algn="just">
              <a:buClr>
                <a:srgbClr val="000000"/>
              </a:buClr>
              <a:buFont typeface="Wingdings" panose="05000000000000000000" pitchFamily="2" charset="2"/>
              <a:buChar char="§"/>
              <a:defRPr/>
            </a:pPr>
            <a:r>
              <a:rPr lang="en-US" altLang="it-IT" dirty="0">
                <a:solidFill>
                  <a:srgbClr val="000000"/>
                </a:solidFill>
              </a:rPr>
              <a:t>Use of keywords/tags in terms of sensor type, geographical location and data acquisition time of images stored in the archives.</a:t>
            </a:r>
          </a:p>
          <a:p>
            <a:pPr marL="742950" lvl="1" indent="-285750" algn="just">
              <a:buClr>
                <a:srgbClr val="000000"/>
              </a:buClr>
              <a:buFont typeface="Wingdings" panose="05000000000000000000" pitchFamily="2" charset="2"/>
              <a:buChar char="§"/>
              <a:defRPr/>
            </a:pPr>
            <a:endParaRPr lang="en-US" altLang="it-IT" dirty="0">
              <a:solidFill>
                <a:srgbClr val="000000"/>
              </a:solidFill>
            </a:endParaRPr>
          </a:p>
          <a:p>
            <a:pPr marL="742950" lvl="1" indent="-285750" algn="just">
              <a:buClr>
                <a:srgbClr val="000000"/>
              </a:buClr>
              <a:buFont typeface="Wingdings" panose="05000000000000000000" pitchFamily="2" charset="2"/>
              <a:buChar char="§"/>
              <a:defRPr/>
            </a:pPr>
            <a:r>
              <a:rPr lang="en-US" altLang="it-IT" dirty="0">
                <a:solidFill>
                  <a:srgbClr val="000000"/>
                </a:solidFill>
              </a:rPr>
              <a:t>Content-based image retrieval (CBIR) due to its potential practical applications.</a:t>
            </a:r>
          </a:p>
          <a:p>
            <a:pPr marL="742950" lvl="1" indent="-285750" algn="just">
              <a:buClr>
                <a:schemeClr val="tx2"/>
              </a:buClr>
              <a:buFont typeface="Wingdings" pitchFamily="2" charset="2"/>
              <a:buChar char="§"/>
              <a:defRPr/>
            </a:pPr>
            <a:endParaRPr lang="it-IT" altLang="it-IT" dirty="0">
              <a:solidFill>
                <a:schemeClr val="tx2"/>
              </a:solidFill>
            </a:endParaRPr>
          </a:p>
        </p:txBody>
      </p:sp>
      <p:sp>
        <p:nvSpPr>
          <p:cNvPr id="11"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9"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3</a:t>
            </a:r>
            <a:endParaRPr lang="it-IT" altLang="de-DE" sz="900" kern="0" dirty="0">
              <a:solidFill>
                <a:srgbClr val="000000"/>
              </a:solidFill>
            </a:endParaRPr>
          </a:p>
        </p:txBody>
      </p:sp>
    </p:spTree>
    <p:extLst>
      <p:ext uri="{BB962C8B-B14F-4D97-AF65-F5344CB8AC3E}">
        <p14:creationId xmlns:p14="http://schemas.microsoft.com/office/powerpoint/2010/main" val="21698698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457200" y="1066800"/>
            <a:ext cx="80772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285750" indent="-285750" algn="just">
              <a:buFont typeface="Wingdings" panose="05000000000000000000" pitchFamily="2" charset="2"/>
              <a:buChar char="ü"/>
              <a:defRPr/>
            </a:pPr>
            <a:r>
              <a:rPr lang="en-US" dirty="0">
                <a:solidFill>
                  <a:srgbClr val="000000"/>
                </a:solidFill>
              </a:rPr>
              <a:t>The most popular and effective </a:t>
            </a:r>
            <a:r>
              <a:rPr lang="en-US" dirty="0" smtClean="0">
                <a:solidFill>
                  <a:srgbClr val="000000"/>
                </a:solidFill>
              </a:rPr>
              <a:t>kernels </a:t>
            </a:r>
            <a:r>
              <a:rPr lang="en-US" dirty="0">
                <a:solidFill>
                  <a:srgbClr val="000000"/>
                </a:solidFill>
              </a:rPr>
              <a:t>presented in the computer-vision community </a:t>
            </a:r>
            <a:r>
              <a:rPr lang="en-US" dirty="0" smtClean="0">
                <a:solidFill>
                  <a:srgbClr val="000000"/>
                </a:solidFill>
              </a:rPr>
              <a:t>are: </a:t>
            </a:r>
            <a:endParaRPr lang="en-US" dirty="0">
              <a:solidFill>
                <a:srgbClr val="000000"/>
              </a:solidFill>
            </a:endParaRPr>
          </a:p>
          <a:p>
            <a:pPr algn="just">
              <a:buClr>
                <a:schemeClr val="tx2"/>
              </a:buClr>
              <a:defRPr/>
            </a:pPr>
            <a:endParaRPr lang="en-US" dirty="0">
              <a:solidFill>
                <a:srgbClr val="000000"/>
              </a:solidFill>
            </a:endParaRPr>
          </a:p>
          <a:p>
            <a:pPr algn="ctr">
              <a:buClr>
                <a:schemeClr val="tx2"/>
              </a:buClr>
              <a:defRPr/>
            </a:pPr>
            <a:r>
              <a:rPr lang="en-US" dirty="0">
                <a:solidFill>
                  <a:srgbClr val="000000"/>
                </a:solidFill>
              </a:rPr>
              <a:t>Histogram Intersection (HI) Kernel: </a:t>
            </a:r>
          </a:p>
          <a:p>
            <a:pPr algn="ctr">
              <a:buClr>
                <a:schemeClr val="tx2"/>
              </a:buClr>
              <a:defRPr/>
            </a:pPr>
            <a:endParaRPr lang="en-US" dirty="0">
              <a:solidFill>
                <a:srgbClr val="000000"/>
              </a:solidFill>
            </a:endParaRPr>
          </a:p>
          <a:p>
            <a:pPr algn="ctr">
              <a:buClr>
                <a:schemeClr val="tx2"/>
              </a:buClr>
              <a:defRPr/>
            </a:pPr>
            <a:endParaRPr lang="en-US" dirty="0">
              <a:solidFill>
                <a:srgbClr val="000000"/>
              </a:solidFill>
            </a:endParaRPr>
          </a:p>
          <a:p>
            <a:pPr algn="ctr">
              <a:buClr>
                <a:schemeClr val="tx2"/>
              </a:buClr>
              <a:defRPr/>
            </a:pPr>
            <a:endParaRPr lang="en-US" dirty="0">
              <a:solidFill>
                <a:srgbClr val="000000"/>
              </a:solidFill>
            </a:endParaRPr>
          </a:p>
          <a:p>
            <a:pPr algn="ctr">
              <a:buClr>
                <a:schemeClr val="tx2"/>
              </a:buClr>
              <a:defRPr/>
            </a:pPr>
            <a:endParaRPr lang="en-US" dirty="0">
              <a:solidFill>
                <a:srgbClr val="000000"/>
              </a:solidFill>
            </a:endParaRPr>
          </a:p>
          <a:p>
            <a:pPr algn="ctr">
              <a:buClr>
                <a:schemeClr val="tx2"/>
              </a:buClr>
              <a:defRPr/>
            </a:pPr>
            <a:r>
              <a:rPr lang="en-US" dirty="0">
                <a:solidFill>
                  <a:srgbClr val="000000"/>
                </a:solidFill>
              </a:rPr>
              <a:t>Chi-square (     ) kernel: </a:t>
            </a:r>
          </a:p>
          <a:p>
            <a:pPr algn="just">
              <a:buClr>
                <a:schemeClr val="tx2"/>
              </a:buClr>
              <a:defRPr/>
            </a:pPr>
            <a:endParaRPr lang="en-US" dirty="0">
              <a:solidFill>
                <a:srgbClr val="000000"/>
              </a:solidFill>
            </a:endParaRPr>
          </a:p>
          <a:p>
            <a:pPr algn="just">
              <a:buClr>
                <a:schemeClr val="tx2"/>
              </a:buClr>
              <a:defRPr/>
            </a:pPr>
            <a:endParaRPr lang="en-US" dirty="0">
              <a:solidFill>
                <a:srgbClr val="000000"/>
              </a:solidFill>
            </a:endParaRPr>
          </a:p>
          <a:p>
            <a:pPr algn="just">
              <a:buClr>
                <a:schemeClr val="tx2"/>
              </a:buClr>
              <a:defRPr/>
            </a:pPr>
            <a:endParaRPr lang="en-US" dirty="0">
              <a:solidFill>
                <a:srgbClr val="000000"/>
              </a:solidFill>
            </a:endParaRPr>
          </a:p>
          <a:p>
            <a:pPr algn="just">
              <a:buClr>
                <a:schemeClr val="tx2"/>
              </a:buClr>
              <a:defRPr/>
            </a:pPr>
            <a:endParaRPr lang="en-US" dirty="0">
              <a:solidFill>
                <a:srgbClr val="000000"/>
              </a:solidFill>
            </a:endParaRPr>
          </a:p>
          <a:p>
            <a:pPr marL="285750" indent="-285750" algn="just">
              <a:buFont typeface="Wingdings" pitchFamily="2" charset="2"/>
              <a:buChar char="ü"/>
              <a:defRPr/>
            </a:pPr>
            <a:r>
              <a:rPr lang="en-US" dirty="0">
                <a:solidFill>
                  <a:srgbClr val="000000"/>
                </a:solidFill>
              </a:rPr>
              <a:t>These are positive definite parameter-free kernels for histogram based features.</a:t>
            </a:r>
          </a:p>
          <a:p>
            <a:pPr marL="361950" indent="-361950" algn="just">
              <a:buClr>
                <a:schemeClr val="tx1"/>
              </a:buClr>
              <a:defRPr/>
            </a:pPr>
            <a:endParaRPr lang="en-US" dirty="0">
              <a:solidFill>
                <a:srgbClr val="000000"/>
              </a:solidFill>
            </a:endParaRPr>
          </a:p>
        </p:txBody>
      </p:sp>
      <p:graphicFrame>
        <p:nvGraphicFramePr>
          <p:cNvPr id="5" name="Object 13"/>
          <p:cNvGraphicFramePr>
            <a:graphicFrameLocks noChangeAspect="1"/>
          </p:cNvGraphicFramePr>
          <p:nvPr>
            <p:extLst>
              <p:ext uri="{D42A27DB-BD31-4B8C-83A1-F6EECF244321}">
                <p14:modId xmlns:p14="http://schemas.microsoft.com/office/powerpoint/2010/main" val="2442192312"/>
              </p:ext>
            </p:extLst>
          </p:nvPr>
        </p:nvGraphicFramePr>
        <p:xfrm>
          <a:off x="3435350" y="2312988"/>
          <a:ext cx="2425700" cy="627062"/>
        </p:xfrm>
        <a:graphic>
          <a:graphicData uri="http://schemas.openxmlformats.org/presentationml/2006/ole">
            <mc:AlternateContent xmlns:mc="http://schemas.openxmlformats.org/markup-compatibility/2006">
              <mc:Choice xmlns:v="urn:schemas-microsoft-com:vml" Requires="v">
                <p:oleObj spid="_x0000_s24698" name="Equation" r:id="rId3" imgW="2425700" imgH="622300" progId="Equation.DSMT4">
                  <p:embed/>
                </p:oleObj>
              </mc:Choice>
              <mc:Fallback>
                <p:oleObj name="Equation" r:id="rId3" imgW="2425700" imgH="622300" progId="Equation.DSMT4">
                  <p:embed/>
                  <p:pic>
                    <p:nvPicPr>
                      <p:cNvPr id="13339"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350" y="2312988"/>
                        <a:ext cx="2425700" cy="627062"/>
                      </a:xfrm>
                      <a:prstGeom prst="rect">
                        <a:avLst/>
                      </a:prstGeom>
                      <a:solidFill>
                        <a:schemeClr val="tx1">
                          <a:lumMod val="50000"/>
                        </a:schemeClr>
                      </a:solidFill>
                      <a:ln>
                        <a:noFill/>
                      </a:ln>
                      <a:extLst/>
                    </p:spPr>
                  </p:pic>
                </p:oleObj>
              </mc:Fallback>
            </mc:AlternateContent>
          </a:graphicData>
        </a:graphic>
      </p:graphicFrame>
      <p:graphicFrame>
        <p:nvGraphicFramePr>
          <p:cNvPr id="6" name="Object 15"/>
          <p:cNvGraphicFramePr>
            <a:graphicFrameLocks noChangeAspect="1"/>
          </p:cNvGraphicFramePr>
          <p:nvPr>
            <p:extLst>
              <p:ext uri="{D42A27DB-BD31-4B8C-83A1-F6EECF244321}">
                <p14:modId xmlns:p14="http://schemas.microsoft.com/office/powerpoint/2010/main" val="2212843559"/>
              </p:ext>
            </p:extLst>
          </p:nvPr>
        </p:nvGraphicFramePr>
        <p:xfrm>
          <a:off x="3486150" y="3852863"/>
          <a:ext cx="2019300" cy="698500"/>
        </p:xfrm>
        <a:graphic>
          <a:graphicData uri="http://schemas.openxmlformats.org/presentationml/2006/ole">
            <mc:AlternateContent xmlns:mc="http://schemas.openxmlformats.org/markup-compatibility/2006">
              <mc:Choice xmlns:v="urn:schemas-microsoft-com:vml" Requires="v">
                <p:oleObj spid="_x0000_s24699" name="Equation" r:id="rId5" imgW="2019300" imgH="698500" progId="Equation.DSMT4">
                  <p:embed/>
                </p:oleObj>
              </mc:Choice>
              <mc:Fallback>
                <p:oleObj name="Equation" r:id="rId5" imgW="2019300" imgH="698500" progId="Equation.DSMT4">
                  <p:embed/>
                  <p:pic>
                    <p:nvPicPr>
                      <p:cNvPr id="13341"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6150" y="3852863"/>
                        <a:ext cx="2019300" cy="698500"/>
                      </a:xfrm>
                      <a:prstGeom prst="rect">
                        <a:avLst/>
                      </a:prstGeom>
                      <a:solidFill>
                        <a:schemeClr val="tx1">
                          <a:lumMod val="50000"/>
                        </a:schemeClr>
                      </a:solidFill>
                      <a:ln>
                        <a:noFill/>
                      </a:ln>
                      <a:extLst/>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440541917"/>
              </p:ext>
            </p:extLst>
          </p:nvPr>
        </p:nvGraphicFramePr>
        <p:xfrm>
          <a:off x="4610100" y="3268663"/>
          <a:ext cx="284163" cy="327025"/>
        </p:xfrm>
        <a:graphic>
          <a:graphicData uri="http://schemas.openxmlformats.org/presentationml/2006/ole">
            <mc:AlternateContent xmlns:mc="http://schemas.openxmlformats.org/markup-compatibility/2006">
              <mc:Choice xmlns:v="urn:schemas-microsoft-com:vml" Requires="v">
                <p:oleObj spid="_x0000_s24700" name="Equation" r:id="rId7" imgW="279279" imgH="317362" progId="Equation.DSMT4">
                  <p:embed/>
                </p:oleObj>
              </mc:Choice>
              <mc:Fallback>
                <p:oleObj name="Equation" r:id="rId7" imgW="279279" imgH="317362" progId="Equation.DSMT4">
                  <p:embed/>
                  <p:pic>
                    <p:nvPicPr>
                      <p:cNvPr id="13344"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0100" y="3268663"/>
                        <a:ext cx="2841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61"/>
          <p:cNvSpPr>
            <a:spLocks noChangeArrowheads="1"/>
          </p:cNvSpPr>
          <p:nvPr/>
        </p:nvSpPr>
        <p:spPr bwMode="auto">
          <a:xfrm>
            <a:off x="531813" y="5527675"/>
            <a:ext cx="8232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just">
              <a:spcBef>
                <a:spcPct val="40000"/>
              </a:spcBef>
              <a:buSzPct val="120000"/>
            </a:pPr>
            <a:r>
              <a:rPr lang="en-US" altLang="en-US" sz="1400" dirty="0" smtClean="0">
                <a:solidFill>
                  <a:srgbClr val="000000"/>
                </a:solidFill>
              </a:rPr>
              <a:t>S</a:t>
            </a:r>
            <a:r>
              <a:rPr lang="en-US" altLang="en-US" sz="1400" dirty="0">
                <a:solidFill>
                  <a:srgbClr val="000000"/>
                </a:solidFill>
              </a:rPr>
              <a:t>. </a:t>
            </a:r>
            <a:r>
              <a:rPr lang="en-US" altLang="en-US" sz="1400" dirty="0" err="1">
                <a:solidFill>
                  <a:srgbClr val="000000"/>
                </a:solidFill>
              </a:rPr>
              <a:t>Maji</a:t>
            </a:r>
            <a:r>
              <a:rPr lang="en-US" altLang="en-US" sz="1400" dirty="0">
                <a:solidFill>
                  <a:srgbClr val="000000"/>
                </a:solidFill>
              </a:rPr>
              <a:t>, A.C. Berg, and J. Malik, “Efficient classification for additive kernel SVMs,” IEEE Transactions on Pattern Analysis and Machine Intelligence, vol. 35, no.1, pp. 66-77, 2013. </a:t>
            </a:r>
          </a:p>
        </p:txBody>
      </p:sp>
      <p:sp>
        <p:nvSpPr>
          <p:cNvPr id="9" name="Title 3"/>
          <p:cNvSpPr>
            <a:spLocks noGrp="1"/>
          </p:cNvSpPr>
          <p:nvPr>
            <p:ph type="title"/>
          </p:nvPr>
        </p:nvSpPr>
        <p:spPr>
          <a:xfrm>
            <a:off x="212795" y="328223"/>
            <a:ext cx="7391400" cy="563562"/>
          </a:xfrm>
        </p:spPr>
        <p:txBody>
          <a:bodyPr/>
          <a:lstStyle/>
          <a:p>
            <a:pPr algn="l"/>
            <a:r>
              <a:rPr lang="it-IT" b="1" dirty="0" smtClean="0">
                <a:solidFill>
                  <a:schemeClr val="accent2">
                    <a:lumMod val="50000"/>
                  </a:schemeClr>
                </a:solidFill>
              </a:rPr>
              <a:t>Kernels for the Histogram-based Features</a:t>
            </a:r>
            <a:endParaRPr lang="it-IT" sz="3600" b="1" dirty="0">
              <a:solidFill>
                <a:schemeClr val="accent2">
                  <a:lumMod val="50000"/>
                </a:schemeClr>
              </a:solidFill>
            </a:endParaRPr>
          </a:p>
        </p:txBody>
      </p:sp>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5800" y="237749"/>
            <a:ext cx="623313" cy="457200"/>
          </a:xfrm>
          <a:prstGeom prst="rect">
            <a:avLst/>
          </a:prstGeom>
        </p:spPr>
      </p:pic>
      <p:sp>
        <p:nvSpPr>
          <p:cNvPr id="11"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1852618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en-US"/>
          </a:p>
        </p:txBody>
      </p:sp>
      <p:sp>
        <p:nvSpPr>
          <p:cNvPr id="11267" name="Rectangle 5"/>
          <p:cNvSpPr>
            <a:spLocks noChangeArrowheads="1"/>
          </p:cNvSpPr>
          <p:nvPr/>
        </p:nvSpPr>
        <p:spPr bwMode="auto">
          <a:xfrm>
            <a:off x="0" y="320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en-US"/>
          </a:p>
        </p:txBody>
      </p:sp>
      <p:sp>
        <p:nvSpPr>
          <p:cNvPr id="11270" name="Rectangle 32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71" name="Rectangle 32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72" name="Rectangle 36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73" name="Rectangle 36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74" name="Rectangle 37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75" name="Rectangle 37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76" name="Rectangle 3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77" name="Rectangle 3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78" name="Rectangle 3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79" name="Rectangle 38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80" name="Rectangle 3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8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83" name="Rectangle 9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graphicFrame>
        <p:nvGraphicFramePr>
          <p:cNvPr id="11284" name="Object 2"/>
          <p:cNvGraphicFramePr>
            <a:graphicFrameLocks noChangeAspect="1"/>
          </p:cNvGraphicFramePr>
          <p:nvPr>
            <p:extLst>
              <p:ext uri="{D42A27DB-BD31-4B8C-83A1-F6EECF244321}">
                <p14:modId xmlns:p14="http://schemas.microsoft.com/office/powerpoint/2010/main" val="725985222"/>
              </p:ext>
            </p:extLst>
          </p:nvPr>
        </p:nvGraphicFramePr>
        <p:xfrm>
          <a:off x="3095625" y="3086100"/>
          <a:ext cx="2657475" cy="647700"/>
        </p:xfrm>
        <a:graphic>
          <a:graphicData uri="http://schemas.openxmlformats.org/presentationml/2006/ole">
            <mc:AlternateContent xmlns:mc="http://schemas.openxmlformats.org/markup-compatibility/2006">
              <mc:Choice xmlns:v="urn:schemas-microsoft-com:vml" Requires="v">
                <p:oleObj spid="_x0000_s26670" name="Equation" r:id="rId3" imgW="2641600" imgH="647700" progId="Equation.DSMT4">
                  <p:embed/>
                </p:oleObj>
              </mc:Choice>
              <mc:Fallback>
                <p:oleObj name="Equation" r:id="rId3" imgW="2641600" imgH="647700" progId="Equation.DSMT4">
                  <p:embed/>
                  <p:pic>
                    <p:nvPicPr>
                      <p:cNvPr id="1128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25" y="3086100"/>
                        <a:ext cx="2657475" cy="647700"/>
                      </a:xfrm>
                      <a:prstGeom prst="rect">
                        <a:avLst/>
                      </a:prstGeom>
                      <a:solidFill>
                        <a:schemeClr val="tx1">
                          <a:lumMod val="50000"/>
                        </a:schemeClr>
                      </a:solidFill>
                      <a:ln>
                        <a:noFill/>
                      </a:ln>
                      <a:extLst/>
                    </p:spPr>
                  </p:pic>
                </p:oleObj>
              </mc:Fallback>
            </mc:AlternateContent>
          </a:graphicData>
        </a:graphic>
      </p:graphicFrame>
      <p:sp>
        <p:nvSpPr>
          <p:cNvPr id="11285" name="Rectangle 100"/>
          <p:cNvSpPr>
            <a:spLocks noChangeArrowheads="1"/>
          </p:cNvSpPr>
          <p:nvPr/>
        </p:nvSpPr>
        <p:spPr bwMode="auto">
          <a:xfrm>
            <a:off x="0" y="381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86" name="Rectangle 10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graphicFrame>
        <p:nvGraphicFramePr>
          <p:cNvPr id="11287" name="Object 5"/>
          <p:cNvGraphicFramePr>
            <a:graphicFrameLocks noChangeAspect="1"/>
          </p:cNvGraphicFramePr>
          <p:nvPr>
            <p:extLst>
              <p:ext uri="{D42A27DB-BD31-4B8C-83A1-F6EECF244321}">
                <p14:modId xmlns:p14="http://schemas.microsoft.com/office/powerpoint/2010/main" val="1292923771"/>
              </p:ext>
            </p:extLst>
          </p:nvPr>
        </p:nvGraphicFramePr>
        <p:xfrm>
          <a:off x="3422650" y="4953000"/>
          <a:ext cx="2298700" cy="628650"/>
        </p:xfrm>
        <a:graphic>
          <a:graphicData uri="http://schemas.openxmlformats.org/presentationml/2006/ole">
            <mc:AlternateContent xmlns:mc="http://schemas.openxmlformats.org/markup-compatibility/2006">
              <mc:Choice xmlns:v="urn:schemas-microsoft-com:vml" Requires="v">
                <p:oleObj spid="_x0000_s26671" name="Equation" r:id="rId5" imgW="2298700" imgH="622300" progId="Equation.DSMT4">
                  <p:embed/>
                </p:oleObj>
              </mc:Choice>
              <mc:Fallback>
                <p:oleObj name="Equation" r:id="rId5" imgW="2298700" imgH="622300" progId="Equation.DSMT4">
                  <p:embed/>
                  <p:pic>
                    <p:nvPicPr>
                      <p:cNvPr id="1128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2650" y="4953000"/>
                        <a:ext cx="2298700" cy="628650"/>
                      </a:xfrm>
                      <a:prstGeom prst="rect">
                        <a:avLst/>
                      </a:prstGeom>
                      <a:solidFill>
                        <a:schemeClr val="tx1">
                          <a:lumMod val="50000"/>
                        </a:schemeClr>
                      </a:solidFill>
                      <a:ln>
                        <a:noFill/>
                      </a:ln>
                      <a:extLst/>
                    </p:spPr>
                  </p:pic>
                </p:oleObj>
              </mc:Fallback>
            </mc:AlternateContent>
          </a:graphicData>
        </a:graphic>
      </p:graphicFrame>
      <p:sp>
        <p:nvSpPr>
          <p:cNvPr id="11288" name="Rectangle 103"/>
          <p:cNvSpPr>
            <a:spLocks noChangeArrowheads="1"/>
          </p:cNvSpPr>
          <p:nvPr/>
        </p:nvSpPr>
        <p:spPr bwMode="auto">
          <a:xfrm>
            <a:off x="0" y="371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89" name="Rectangle 10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90" name="Rectangle 107"/>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91" name="Rectangle 108"/>
          <p:cNvSpPr>
            <a:spLocks noChangeArrowheads="1"/>
          </p:cNvSpPr>
          <p:nvPr/>
        </p:nvSpPr>
        <p:spPr bwMode="auto">
          <a:xfrm>
            <a:off x="152400" y="53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1292" name="Rectangle 11"/>
          <p:cNvSpPr>
            <a:spLocks noChangeArrowheads="1"/>
          </p:cNvSpPr>
          <p:nvPr/>
        </p:nvSpPr>
        <p:spPr bwMode="auto">
          <a:xfrm>
            <a:off x="4522788" y="2857500"/>
            <a:ext cx="1347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solidFill>
                  <a:srgbClr val="FFC000"/>
                </a:solidFill>
              </a:rPr>
              <a:t>kernel function</a:t>
            </a:r>
            <a:endParaRPr lang="it-IT" altLang="en-US" sz="1400">
              <a:solidFill>
                <a:srgbClr val="FFC000"/>
              </a:solidFill>
            </a:endParaRPr>
          </a:p>
        </p:txBody>
      </p:sp>
      <p:cxnSp>
        <p:nvCxnSpPr>
          <p:cNvPr id="11293" name="Straight Arrow Connector 13"/>
          <p:cNvCxnSpPr>
            <a:cxnSpLocks noChangeShapeType="1"/>
          </p:cNvCxnSpPr>
          <p:nvPr/>
        </p:nvCxnSpPr>
        <p:spPr bwMode="auto">
          <a:xfrm flipV="1">
            <a:off x="4724400" y="3149600"/>
            <a:ext cx="287338" cy="139700"/>
          </a:xfrm>
          <a:prstGeom prst="straightConnector1">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1294" name="Rectangle 44"/>
          <p:cNvSpPr>
            <a:spLocks noChangeArrowheads="1"/>
          </p:cNvSpPr>
          <p:nvPr/>
        </p:nvSpPr>
        <p:spPr bwMode="auto">
          <a:xfrm>
            <a:off x="2454275" y="2841625"/>
            <a:ext cx="1368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solidFill>
                  <a:srgbClr val="FFC000"/>
                </a:solidFill>
              </a:rPr>
              <a:t>number of SVs</a:t>
            </a:r>
            <a:endParaRPr lang="it-IT" altLang="en-US" sz="1400">
              <a:solidFill>
                <a:srgbClr val="FFC000"/>
              </a:solidFill>
            </a:endParaRPr>
          </a:p>
        </p:txBody>
      </p:sp>
      <p:cxnSp>
        <p:nvCxnSpPr>
          <p:cNvPr id="11295" name="Straight Arrow Connector 45"/>
          <p:cNvCxnSpPr>
            <a:cxnSpLocks noChangeShapeType="1"/>
          </p:cNvCxnSpPr>
          <p:nvPr/>
        </p:nvCxnSpPr>
        <p:spPr bwMode="auto">
          <a:xfrm flipH="1" flipV="1">
            <a:off x="3822700" y="3011488"/>
            <a:ext cx="163513" cy="104775"/>
          </a:xfrm>
          <a:prstGeom prst="straightConnector1">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1296" name="Rectangle 18"/>
          <p:cNvSpPr>
            <a:spLocks noChangeArrowheads="1"/>
          </p:cNvSpPr>
          <p:nvPr/>
        </p:nvSpPr>
        <p:spPr bwMode="auto">
          <a:xfrm>
            <a:off x="5351463" y="4551363"/>
            <a:ext cx="19542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solidFill>
                  <a:srgbClr val="FFC000"/>
                </a:solidFill>
              </a:rPr>
              <a:t>kernel function for the </a:t>
            </a:r>
          </a:p>
          <a:p>
            <a:r>
              <a:rPr lang="en-US" altLang="en-US" sz="1400" i="1">
                <a:solidFill>
                  <a:srgbClr val="FFC000"/>
                </a:solidFill>
              </a:rPr>
              <a:t>l</a:t>
            </a:r>
            <a:r>
              <a:rPr lang="en-US" altLang="en-US" sz="1400">
                <a:solidFill>
                  <a:srgbClr val="FFC000"/>
                </a:solidFill>
              </a:rPr>
              <a:t>-th feature only</a:t>
            </a:r>
            <a:endParaRPr lang="it-IT" altLang="en-US" sz="1400">
              <a:solidFill>
                <a:srgbClr val="FFC000"/>
              </a:solidFill>
            </a:endParaRPr>
          </a:p>
        </p:txBody>
      </p:sp>
      <p:cxnSp>
        <p:nvCxnSpPr>
          <p:cNvPr id="11297" name="Straight Arrow Connector 50"/>
          <p:cNvCxnSpPr>
            <a:cxnSpLocks noChangeShapeType="1"/>
          </p:cNvCxnSpPr>
          <p:nvPr/>
        </p:nvCxnSpPr>
        <p:spPr bwMode="auto">
          <a:xfrm flipV="1">
            <a:off x="4967288" y="4945063"/>
            <a:ext cx="384175" cy="139700"/>
          </a:xfrm>
          <a:prstGeom prst="straightConnector1">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cxnSp>
        <p:nvCxnSpPr>
          <p:cNvPr id="11298" name="Straight Arrow Connector 51"/>
          <p:cNvCxnSpPr>
            <a:cxnSpLocks noChangeShapeType="1"/>
          </p:cNvCxnSpPr>
          <p:nvPr/>
        </p:nvCxnSpPr>
        <p:spPr bwMode="auto">
          <a:xfrm flipH="1" flipV="1">
            <a:off x="4264025" y="4875213"/>
            <a:ext cx="307975" cy="77787"/>
          </a:xfrm>
          <a:prstGeom prst="straightConnector1">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1299" name="Rectangle 53"/>
          <p:cNvSpPr>
            <a:spLocks noChangeArrowheads="1"/>
          </p:cNvSpPr>
          <p:nvPr/>
        </p:nvSpPr>
        <p:spPr bwMode="auto">
          <a:xfrm>
            <a:off x="2578100" y="4746625"/>
            <a:ext cx="16859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solidFill>
                  <a:srgbClr val="FFC000"/>
                </a:solidFill>
              </a:rPr>
              <a:t>number of features</a:t>
            </a:r>
            <a:endParaRPr lang="it-IT" altLang="en-US" sz="1400">
              <a:solidFill>
                <a:srgbClr val="FFC000"/>
              </a:solidFill>
            </a:endParaRPr>
          </a:p>
        </p:txBody>
      </p:sp>
      <p:cxnSp>
        <p:nvCxnSpPr>
          <p:cNvPr id="11300" name="Straight Arrow Connector 59"/>
          <p:cNvCxnSpPr>
            <a:cxnSpLocks noChangeShapeType="1"/>
          </p:cNvCxnSpPr>
          <p:nvPr/>
        </p:nvCxnSpPr>
        <p:spPr bwMode="auto">
          <a:xfrm>
            <a:off x="4484688" y="3571875"/>
            <a:ext cx="287337" cy="168275"/>
          </a:xfrm>
          <a:prstGeom prst="straightConnector1">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1301" name="Rectangle 61"/>
          <p:cNvSpPr>
            <a:spLocks noChangeArrowheads="1"/>
          </p:cNvSpPr>
          <p:nvPr/>
        </p:nvSpPr>
        <p:spPr bwMode="auto">
          <a:xfrm>
            <a:off x="4759325" y="3571875"/>
            <a:ext cx="1706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solidFill>
                  <a:srgbClr val="FFC000"/>
                </a:solidFill>
              </a:rPr>
              <a:t>Lagrange multiplier</a:t>
            </a:r>
            <a:endParaRPr lang="it-IT" altLang="en-US" sz="1400">
              <a:solidFill>
                <a:srgbClr val="FFC000"/>
              </a:solidFill>
            </a:endParaRPr>
          </a:p>
        </p:txBody>
      </p:sp>
      <p:sp>
        <p:nvSpPr>
          <p:cNvPr id="40" name="Segnaposto piè di pagina 85"/>
          <p:cNvSpPr txBox="1">
            <a:spLocks noGrp="1"/>
          </p:cNvSpPr>
          <p:nvPr/>
        </p:nvSpPr>
        <p:spPr bwMode="auto">
          <a:xfrm>
            <a:off x="3092450" y="6470650"/>
            <a:ext cx="2951163" cy="365125"/>
          </a:xfrm>
          <a:prstGeom prst="rect">
            <a:avLst/>
          </a:prstGeom>
          <a:noFill/>
          <a:ln>
            <a:miter lim="800000"/>
            <a:headEnd/>
            <a:tailEnd/>
          </a:ln>
        </p:spPr>
        <p:txBody>
          <a:bodyPr anchor="ctr"/>
          <a:lstStyle/>
          <a:p>
            <a:pPr algn="ctr">
              <a:defRPr/>
            </a:pPr>
            <a:r>
              <a:rPr lang="it-IT" sz="1000" dirty="0">
                <a:solidFill>
                  <a:schemeClr val="tx2"/>
                </a:solidFill>
                <a:cs typeface="+mn-cs"/>
              </a:rPr>
              <a:t>B. </a:t>
            </a:r>
            <a:r>
              <a:rPr lang="it-IT" sz="1000" dirty="0" smtClean="0">
                <a:solidFill>
                  <a:schemeClr val="tx2"/>
                </a:solidFill>
                <a:cs typeface="+mn-cs"/>
              </a:rPr>
              <a:t>Demir</a:t>
            </a:r>
            <a:endParaRPr lang="it-IT" sz="1000" dirty="0">
              <a:solidFill>
                <a:schemeClr val="tx2"/>
              </a:solidFill>
              <a:cs typeface="+mn-cs"/>
            </a:endParaRPr>
          </a:p>
        </p:txBody>
      </p:sp>
      <p:sp>
        <p:nvSpPr>
          <p:cNvPr id="38" name="Rectangle 7"/>
          <p:cNvSpPr>
            <a:spLocks noChangeArrowheads="1"/>
          </p:cNvSpPr>
          <p:nvPr/>
        </p:nvSpPr>
        <p:spPr bwMode="auto">
          <a:xfrm>
            <a:off x="533400" y="1509713"/>
            <a:ext cx="80772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61950" indent="-361950" algn="just">
              <a:buClr>
                <a:srgbClr val="000000"/>
              </a:buClr>
              <a:buFont typeface="Wingdings" pitchFamily="2" charset="2"/>
              <a:buChar char="ü"/>
            </a:pPr>
            <a:r>
              <a:rPr lang="en-US" altLang="en-US" dirty="0">
                <a:solidFill>
                  <a:srgbClr val="000000"/>
                </a:solidFill>
              </a:rPr>
              <a:t>SVMs divide the </a:t>
            </a:r>
            <a:r>
              <a:rPr lang="en-US" altLang="en-US" i="1" dirty="0">
                <a:solidFill>
                  <a:srgbClr val="000000"/>
                </a:solidFill>
              </a:rPr>
              <a:t>L</a:t>
            </a:r>
            <a:r>
              <a:rPr lang="en-US" altLang="en-US" dirty="0">
                <a:solidFill>
                  <a:srgbClr val="000000"/>
                </a:solidFill>
              </a:rPr>
              <a:t>-dimensional image feature space into two subspaces, one for each class, using a linear discriminant function in the kernel space. </a:t>
            </a: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r>
              <a:rPr lang="en-US" altLang="en-US" dirty="0">
                <a:solidFill>
                  <a:srgbClr val="000000"/>
                </a:solidFill>
              </a:rPr>
              <a:t>The decision function of SVM in the kernel space is given by:   </a:t>
            </a: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r>
              <a:rPr lang="en-US" altLang="en-US" dirty="0">
                <a:solidFill>
                  <a:srgbClr val="000000"/>
                </a:solidFill>
              </a:rPr>
              <a:t>A kernel is additive if it can be written as:</a:t>
            </a: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endParaRPr lang="en-US" altLang="en-US" dirty="0">
              <a:solidFill>
                <a:srgbClr val="000000"/>
              </a:solidFill>
            </a:endParaRPr>
          </a:p>
          <a:p>
            <a:pPr marL="361950" indent="-361950" algn="just">
              <a:buClr>
                <a:srgbClr val="000000"/>
              </a:buClr>
              <a:buFont typeface="Wingdings" pitchFamily="2" charset="2"/>
              <a:buChar char="ü"/>
            </a:pPr>
            <a:r>
              <a:rPr lang="en-US" altLang="en-US" dirty="0">
                <a:solidFill>
                  <a:srgbClr val="000000"/>
                </a:solidFill>
              </a:rPr>
              <a:t>The resulting SVM decision function is also additive.</a:t>
            </a:r>
          </a:p>
          <a:p>
            <a:pPr marL="361950" indent="-361950" algn="just">
              <a:buClr>
                <a:schemeClr val="tx2"/>
              </a:buClr>
              <a:buFont typeface="Wingdings" pitchFamily="2" charset="2"/>
              <a:buChar char="ü"/>
            </a:pPr>
            <a:endParaRPr lang="en-US" altLang="en-US" dirty="0">
              <a:solidFill>
                <a:srgbClr val="000000"/>
              </a:solidFill>
            </a:endParaRPr>
          </a:p>
          <a:p>
            <a:pPr marL="361950" indent="-361950" algn="just">
              <a:buClr>
                <a:schemeClr val="tx2"/>
              </a:buClr>
              <a:buFont typeface="Wingdings" pitchFamily="2" charset="2"/>
              <a:buChar char="ü"/>
            </a:pPr>
            <a:endParaRPr lang="en-US" altLang="en-US" dirty="0">
              <a:solidFill>
                <a:srgbClr val="000000"/>
              </a:solidFill>
            </a:endParaRPr>
          </a:p>
          <a:p>
            <a:pPr marL="361950" indent="-361950" algn="just">
              <a:buClr>
                <a:schemeClr val="tx1"/>
              </a:buClr>
            </a:pPr>
            <a:endParaRPr lang="en-US" altLang="en-US" dirty="0">
              <a:solidFill>
                <a:srgbClr val="000000"/>
              </a:solidFill>
            </a:endParaRPr>
          </a:p>
        </p:txBody>
      </p:sp>
      <p:sp>
        <p:nvSpPr>
          <p:cNvPr id="42" name="Titolo 28"/>
          <p:cNvSpPr>
            <a:spLocks noGrp="1"/>
          </p:cNvSpPr>
          <p:nvPr>
            <p:ph type="title"/>
          </p:nvPr>
        </p:nvSpPr>
        <p:spPr>
          <a:xfrm>
            <a:off x="-185784" y="330201"/>
            <a:ext cx="9601200" cy="563562"/>
          </a:xfrm>
        </p:spPr>
        <p:txBody>
          <a:bodyPr/>
          <a:lstStyle/>
          <a:p>
            <a:r>
              <a:rPr lang="en-US" altLang="en-US" b="1" dirty="0" smtClean="0">
                <a:solidFill>
                  <a:schemeClr val="accent2">
                    <a:lumMod val="50000"/>
                  </a:schemeClr>
                </a:solidFill>
              </a:rPr>
              <a:t>Additive Kernel Support Vector Machines</a:t>
            </a:r>
          </a:p>
        </p:txBody>
      </p:sp>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77474" y="27782"/>
            <a:ext cx="623313" cy="457200"/>
          </a:xfrm>
          <a:prstGeom prst="rect">
            <a:avLst/>
          </a:prstGeom>
        </p:spPr>
      </p:pic>
      <p:sp>
        <p:nvSpPr>
          <p:cNvPr id="41" name="Segnaposto piè di pagina 85"/>
          <p:cNvSpPr txBox="1">
            <a:spLocks/>
          </p:cNvSpPr>
          <p:nvPr/>
        </p:nvSpPr>
        <p:spPr bwMode="auto">
          <a:xfrm>
            <a:off x="3244850" y="66230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366110813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val 16"/>
          <p:cNvSpPr>
            <a:spLocks noChangeArrowheads="1"/>
          </p:cNvSpPr>
          <p:nvPr/>
        </p:nvSpPr>
        <p:spPr bwMode="auto">
          <a:xfrm>
            <a:off x="819150" y="4943475"/>
            <a:ext cx="3752850" cy="914400"/>
          </a:xfrm>
          <a:prstGeom prst="ellipse">
            <a:avLst/>
          </a:prstGeom>
          <a:solidFill>
            <a:srgbClr val="7030A0"/>
          </a:solidFill>
          <a:ln w="12700" algn="ctr">
            <a:solidFill>
              <a:schemeClr val="tx1"/>
            </a:solidFill>
            <a:round/>
            <a:headEnd type="none" w="sm" len="sm"/>
            <a:tailEnd type="none" w="sm" len="sm"/>
          </a:ln>
        </p:spPr>
        <p:txBody>
          <a:bodyPr/>
          <a:lstStyle/>
          <a:p>
            <a:endParaRPr lang="en-US" altLang="en-US"/>
          </a:p>
        </p:txBody>
      </p:sp>
      <p:sp>
        <p:nvSpPr>
          <p:cNvPr id="12330" name="Titolo 28"/>
          <p:cNvSpPr>
            <a:spLocks noGrp="1"/>
          </p:cNvSpPr>
          <p:nvPr>
            <p:ph type="title"/>
          </p:nvPr>
        </p:nvSpPr>
        <p:spPr>
          <a:xfrm>
            <a:off x="-185784" y="330201"/>
            <a:ext cx="9601200" cy="563562"/>
          </a:xfrm>
        </p:spPr>
        <p:txBody>
          <a:bodyPr/>
          <a:lstStyle/>
          <a:p>
            <a:r>
              <a:rPr lang="en-US" altLang="en-US" b="1" dirty="0" smtClean="0">
                <a:solidFill>
                  <a:schemeClr val="accent2">
                    <a:lumMod val="50000"/>
                  </a:schemeClr>
                </a:solidFill>
              </a:rPr>
              <a:t>Additive Kernel Support Vector Machines</a:t>
            </a:r>
          </a:p>
        </p:txBody>
      </p:sp>
      <p:sp>
        <p:nvSpPr>
          <p:cNvPr id="27" name="Segnaposto numero diapositiva 1"/>
          <p:cNvSpPr>
            <a:spLocks noGrp="1"/>
          </p:cNvSpPr>
          <p:nvPr>
            <p:ph type="sldNum" sz="quarter" idx="4294967295"/>
          </p:nvPr>
        </p:nvSpPr>
        <p:spPr>
          <a:xfrm>
            <a:off x="7010400" y="6470650"/>
            <a:ext cx="2133600" cy="365125"/>
          </a:xfrm>
        </p:spPr>
        <p:txBody>
          <a:bodyPr/>
          <a:lstStyle/>
          <a:p>
            <a:pPr>
              <a:defRPr/>
            </a:pPr>
            <a:fld id="{4837352F-97E4-4BC9-ACC1-2D6C8648BF06}" type="slidenum">
              <a:rPr lang="en-US"/>
              <a:pPr>
                <a:defRPr/>
              </a:pPr>
              <a:t>32</a:t>
            </a:fld>
            <a:endParaRPr lang="en-US"/>
          </a:p>
        </p:txBody>
      </p:sp>
      <p:sp>
        <p:nvSpPr>
          <p:cNvPr id="1229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en-US"/>
          </a:p>
        </p:txBody>
      </p:sp>
      <p:sp>
        <p:nvSpPr>
          <p:cNvPr id="12294" name="Rectangle 7"/>
          <p:cNvSpPr>
            <a:spLocks noChangeArrowheads="1"/>
          </p:cNvSpPr>
          <p:nvPr/>
        </p:nvSpPr>
        <p:spPr bwMode="auto">
          <a:xfrm>
            <a:off x="533400" y="1011238"/>
            <a:ext cx="80772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61950" indent="-361950" algn="just">
              <a:buClr>
                <a:schemeClr val="tx2"/>
              </a:buClr>
              <a:buFont typeface="Wingdings" pitchFamily="2" charset="2"/>
              <a:buChar char="§"/>
            </a:pPr>
            <a:endParaRPr lang="en-US" altLang="en-US">
              <a:solidFill>
                <a:schemeClr val="tx2"/>
              </a:solidFill>
            </a:endParaRPr>
          </a:p>
          <a:p>
            <a:pPr marL="361950" indent="-361950" algn="just">
              <a:buClr>
                <a:schemeClr val="tx2"/>
              </a:buClr>
              <a:buFont typeface="Wingdings" pitchFamily="2" charset="2"/>
              <a:buChar char="§"/>
            </a:pPr>
            <a:endParaRPr lang="en-US" altLang="en-US">
              <a:solidFill>
                <a:schemeClr val="tx2"/>
              </a:solidFill>
            </a:endParaRPr>
          </a:p>
          <a:p>
            <a:pPr marL="361950" indent="-361950" algn="just">
              <a:buClr>
                <a:schemeClr val="tx2"/>
              </a:buClr>
              <a:buFont typeface="Wingdings" pitchFamily="2" charset="2"/>
              <a:buChar char="§"/>
            </a:pPr>
            <a:endParaRPr lang="en-US" altLang="en-US">
              <a:solidFill>
                <a:schemeClr val="tx2"/>
              </a:solidFill>
            </a:endParaRPr>
          </a:p>
          <a:p>
            <a:pPr marL="361950" indent="-361950" algn="just">
              <a:buClr>
                <a:schemeClr val="tx1"/>
              </a:buClr>
            </a:pPr>
            <a:endParaRPr lang="en-US" altLang="en-US"/>
          </a:p>
        </p:txBody>
      </p:sp>
      <p:sp>
        <p:nvSpPr>
          <p:cNvPr id="12295"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296" name="Rectangle 5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297" name="Rectangle 51"/>
          <p:cNvSpPr>
            <a:spLocks noChangeArrowheads="1"/>
          </p:cNvSpPr>
          <p:nvPr/>
        </p:nvSpPr>
        <p:spPr bwMode="auto">
          <a:xfrm>
            <a:off x="0" y="276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298"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299" name="Rectangle 3"/>
          <p:cNvSpPr>
            <a:spLocks noChangeArrowheads="1"/>
          </p:cNvSpPr>
          <p:nvPr/>
        </p:nvSpPr>
        <p:spPr bwMode="auto">
          <a:xfrm>
            <a:off x="152400" y="428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0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01" name="Rectangle 7"/>
          <p:cNvSpPr>
            <a:spLocks noChangeArrowheads="1"/>
          </p:cNvSpPr>
          <p:nvPr/>
        </p:nvSpPr>
        <p:spPr bwMode="auto">
          <a:xfrm>
            <a:off x="0" y="247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02" name="Rectangle 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03" name="Rectangle 10"/>
          <p:cNvSpPr>
            <a:spLocks noChangeArrowheads="1"/>
          </p:cNvSpPr>
          <p:nvPr/>
        </p:nvSpPr>
        <p:spPr bwMode="auto">
          <a:xfrm>
            <a:off x="152400" y="466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0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05" name="Rectangle 13"/>
          <p:cNvSpPr>
            <a:spLocks noChangeArrowheads="1"/>
          </p:cNvSpPr>
          <p:nvPr/>
        </p:nvSpPr>
        <p:spPr bwMode="auto">
          <a:xfrm>
            <a:off x="0" y="266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06" name="Rectangle 4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graphicFrame>
        <p:nvGraphicFramePr>
          <p:cNvPr id="12307" name="Object 2"/>
          <p:cNvGraphicFramePr>
            <a:graphicFrameLocks noChangeAspect="1"/>
          </p:cNvGraphicFramePr>
          <p:nvPr>
            <p:extLst>
              <p:ext uri="{D42A27DB-BD31-4B8C-83A1-F6EECF244321}">
                <p14:modId xmlns:p14="http://schemas.microsoft.com/office/powerpoint/2010/main" val="2576750256"/>
              </p:ext>
            </p:extLst>
          </p:nvPr>
        </p:nvGraphicFramePr>
        <p:xfrm>
          <a:off x="5156200" y="2081213"/>
          <a:ext cx="3243263" cy="654050"/>
        </p:xfrm>
        <a:graphic>
          <a:graphicData uri="http://schemas.openxmlformats.org/presentationml/2006/ole">
            <mc:AlternateContent xmlns:mc="http://schemas.openxmlformats.org/markup-compatibility/2006">
              <mc:Choice xmlns:v="urn:schemas-microsoft-com:vml" Requires="v">
                <p:oleObj spid="_x0000_s27738" name="Equation" r:id="rId4" imgW="3238500" imgH="660400" progId="Equation.DSMT4">
                  <p:embed/>
                </p:oleObj>
              </mc:Choice>
              <mc:Fallback>
                <p:oleObj name="Equation" r:id="rId4" imgW="3238500" imgH="660400" progId="Equation.DSMT4">
                  <p:embed/>
                  <p:pic>
                    <p:nvPicPr>
                      <p:cNvPr id="1230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6200" y="2081213"/>
                        <a:ext cx="3243263" cy="654050"/>
                      </a:xfrm>
                      <a:prstGeom prst="rect">
                        <a:avLst/>
                      </a:prstGeom>
                      <a:solidFill>
                        <a:schemeClr val="tx1">
                          <a:lumMod val="50000"/>
                        </a:schemeClr>
                      </a:solidFill>
                      <a:ln>
                        <a:noFill/>
                      </a:ln>
                      <a:extLst/>
                    </p:spPr>
                  </p:pic>
                </p:oleObj>
              </mc:Fallback>
            </mc:AlternateContent>
          </a:graphicData>
        </a:graphic>
      </p:graphicFrame>
      <p:sp>
        <p:nvSpPr>
          <p:cNvPr id="12308" name="Rectangle 41"/>
          <p:cNvSpPr>
            <a:spLocks noChangeArrowheads="1"/>
          </p:cNvSpPr>
          <p:nvPr/>
        </p:nvSpPr>
        <p:spPr bwMode="auto">
          <a:xfrm>
            <a:off x="0" y="390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09"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graphicFrame>
        <p:nvGraphicFramePr>
          <p:cNvPr id="12310" name="Object 5"/>
          <p:cNvGraphicFramePr>
            <a:graphicFrameLocks noChangeAspect="1"/>
          </p:cNvGraphicFramePr>
          <p:nvPr>
            <p:extLst>
              <p:ext uri="{D42A27DB-BD31-4B8C-83A1-F6EECF244321}">
                <p14:modId xmlns:p14="http://schemas.microsoft.com/office/powerpoint/2010/main" val="1327917732"/>
              </p:ext>
            </p:extLst>
          </p:nvPr>
        </p:nvGraphicFramePr>
        <p:xfrm>
          <a:off x="5175250" y="3521075"/>
          <a:ext cx="3192463" cy="2184400"/>
        </p:xfrm>
        <a:graphic>
          <a:graphicData uri="http://schemas.openxmlformats.org/presentationml/2006/ole">
            <mc:AlternateContent xmlns:mc="http://schemas.openxmlformats.org/markup-compatibility/2006">
              <mc:Choice xmlns:v="urn:schemas-microsoft-com:vml" Requires="v">
                <p:oleObj spid="_x0000_s27739" name="Equation" r:id="rId6" imgW="3200400" imgH="2184400" progId="Equation.DSMT4">
                  <p:embed/>
                </p:oleObj>
              </mc:Choice>
              <mc:Fallback>
                <p:oleObj name="Equation" r:id="rId6" imgW="3200400" imgH="2184400" progId="Equation.DSMT4">
                  <p:embed/>
                  <p:pic>
                    <p:nvPicPr>
                      <p:cNvPr id="1231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5250" y="3521075"/>
                        <a:ext cx="3192463" cy="2184400"/>
                      </a:xfrm>
                      <a:prstGeom prst="rect">
                        <a:avLst/>
                      </a:prstGeom>
                      <a:solidFill>
                        <a:schemeClr val="tx1">
                          <a:lumMod val="50000"/>
                        </a:schemeClr>
                      </a:solidFill>
                      <a:ln>
                        <a:noFill/>
                      </a:ln>
                      <a:extLst/>
                    </p:spPr>
                  </p:pic>
                </p:oleObj>
              </mc:Fallback>
            </mc:AlternateContent>
          </a:graphicData>
        </a:graphic>
      </p:graphicFrame>
      <p:sp>
        <p:nvSpPr>
          <p:cNvPr id="12311" name="Rectangle 44"/>
          <p:cNvSpPr>
            <a:spLocks noChangeArrowheads="1"/>
          </p:cNvSpPr>
          <p:nvPr/>
        </p:nvSpPr>
        <p:spPr bwMode="auto">
          <a:xfrm>
            <a:off x="0" y="41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12" name="Rectangle 4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13" name="Rectangle 47"/>
          <p:cNvSpPr>
            <a:spLocks noChangeArrowheads="1"/>
          </p:cNvSpPr>
          <p:nvPr/>
        </p:nvSpPr>
        <p:spPr bwMode="auto">
          <a:xfrm>
            <a:off x="0" y="381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14" name="Rectangle 4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15" name="Rectangle 50"/>
          <p:cNvSpPr>
            <a:spLocks noChangeArrowheads="1"/>
          </p:cNvSpPr>
          <p:nvPr/>
        </p:nvSpPr>
        <p:spPr bwMode="auto">
          <a:xfrm>
            <a:off x="152400" y="53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16" name="Rectangle 40"/>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graphicFrame>
        <p:nvGraphicFramePr>
          <p:cNvPr id="12317" name="Object 2"/>
          <p:cNvGraphicFramePr>
            <a:graphicFrameLocks noChangeAspect="1"/>
          </p:cNvGraphicFramePr>
          <p:nvPr>
            <p:extLst>
              <p:ext uri="{D42A27DB-BD31-4B8C-83A1-F6EECF244321}">
                <p14:modId xmlns:p14="http://schemas.microsoft.com/office/powerpoint/2010/main" val="713981801"/>
              </p:ext>
            </p:extLst>
          </p:nvPr>
        </p:nvGraphicFramePr>
        <p:xfrm>
          <a:off x="1004888" y="2093913"/>
          <a:ext cx="2659062" cy="647700"/>
        </p:xfrm>
        <a:graphic>
          <a:graphicData uri="http://schemas.openxmlformats.org/presentationml/2006/ole">
            <mc:AlternateContent xmlns:mc="http://schemas.openxmlformats.org/markup-compatibility/2006">
              <mc:Choice xmlns:v="urn:schemas-microsoft-com:vml" Requires="v">
                <p:oleObj spid="_x0000_s27740" name="Equation" r:id="rId8" imgW="2641600" imgH="647700" progId="Equation.DSMT4">
                  <p:embed/>
                </p:oleObj>
              </mc:Choice>
              <mc:Fallback>
                <p:oleObj name="Equation" r:id="rId8" imgW="2641600" imgH="647700" progId="Equation.DSMT4">
                  <p:embed/>
                  <p:pic>
                    <p:nvPicPr>
                      <p:cNvPr id="12317"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4888" y="2093913"/>
                        <a:ext cx="2659062" cy="647700"/>
                      </a:xfrm>
                      <a:prstGeom prst="rect">
                        <a:avLst/>
                      </a:prstGeom>
                      <a:solidFill>
                        <a:schemeClr val="tx1">
                          <a:lumMod val="50000"/>
                        </a:schemeClr>
                      </a:solidFill>
                      <a:ln>
                        <a:noFill/>
                      </a:ln>
                      <a:extLst/>
                    </p:spPr>
                  </p:pic>
                </p:oleObj>
              </mc:Fallback>
            </mc:AlternateContent>
          </a:graphicData>
        </a:graphic>
      </p:graphicFrame>
      <p:sp>
        <p:nvSpPr>
          <p:cNvPr id="12318" name="Rectangle 41"/>
          <p:cNvSpPr>
            <a:spLocks noChangeArrowheads="1"/>
          </p:cNvSpPr>
          <p:nvPr/>
        </p:nvSpPr>
        <p:spPr bwMode="auto">
          <a:xfrm>
            <a:off x="304800" y="685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cxnSp>
        <p:nvCxnSpPr>
          <p:cNvPr id="12319" name="Straight Arrow Connector 6"/>
          <p:cNvCxnSpPr>
            <a:cxnSpLocks noChangeShapeType="1"/>
          </p:cNvCxnSpPr>
          <p:nvPr/>
        </p:nvCxnSpPr>
        <p:spPr bwMode="auto">
          <a:xfrm>
            <a:off x="3876675" y="2417763"/>
            <a:ext cx="973138" cy="0"/>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cxnSp>
        <p:nvCxnSpPr>
          <p:cNvPr id="12320" name="Straight Arrow Connector 9"/>
          <p:cNvCxnSpPr>
            <a:cxnSpLocks noChangeShapeType="1"/>
          </p:cNvCxnSpPr>
          <p:nvPr/>
        </p:nvCxnSpPr>
        <p:spPr bwMode="auto">
          <a:xfrm>
            <a:off x="6816725" y="2795588"/>
            <a:ext cx="0" cy="431800"/>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cxnSp>
        <p:nvCxnSpPr>
          <p:cNvPr id="12321" name="Straight Arrow Connector 40"/>
          <p:cNvCxnSpPr>
            <a:cxnSpLocks noChangeShapeType="1"/>
          </p:cNvCxnSpPr>
          <p:nvPr/>
        </p:nvCxnSpPr>
        <p:spPr bwMode="auto">
          <a:xfrm>
            <a:off x="7065963" y="4649788"/>
            <a:ext cx="0" cy="504825"/>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sp>
        <p:nvSpPr>
          <p:cNvPr id="12322" name="Rectangle 13"/>
          <p:cNvSpPr>
            <a:spLocks noChangeArrowheads="1"/>
          </p:cNvSpPr>
          <p:nvPr/>
        </p:nvSpPr>
        <p:spPr bwMode="auto">
          <a:xfrm>
            <a:off x="5387975" y="3276600"/>
            <a:ext cx="283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solidFill>
                  <a:srgbClr val="FFC000"/>
                </a:solidFill>
              </a:rPr>
              <a:t>Change the order of summations </a:t>
            </a:r>
            <a:endParaRPr lang="it-IT" altLang="en-US" sz="1400">
              <a:solidFill>
                <a:srgbClr val="FFC000"/>
              </a:solidFill>
            </a:endParaRPr>
          </a:p>
        </p:txBody>
      </p:sp>
      <p:sp>
        <p:nvSpPr>
          <p:cNvPr id="12323" name="Rectangle 45"/>
          <p:cNvSpPr>
            <a:spLocks noChangeArrowheads="1"/>
          </p:cNvSpPr>
          <p:nvPr/>
        </p:nvSpPr>
        <p:spPr bwMode="auto">
          <a:xfrm>
            <a:off x="3663950" y="2033588"/>
            <a:ext cx="1389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solidFill>
                  <a:srgbClr val="FFC000"/>
                </a:solidFill>
              </a:rPr>
              <a:t>Additive Kernel</a:t>
            </a:r>
            <a:endParaRPr lang="it-IT" altLang="en-US" sz="1400">
              <a:solidFill>
                <a:srgbClr val="FFC000"/>
              </a:solidFill>
            </a:endParaRPr>
          </a:p>
        </p:txBody>
      </p:sp>
      <p:sp>
        <p:nvSpPr>
          <p:cNvPr id="12324"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25" name="Rectangle 49"/>
          <p:cNvSpPr>
            <a:spLocks noChangeArrowheads="1"/>
          </p:cNvSpPr>
          <p:nvPr/>
        </p:nvSpPr>
        <p:spPr bwMode="auto">
          <a:xfrm>
            <a:off x="0" y="209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2326" name="Rectangle 5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cxnSp>
        <p:nvCxnSpPr>
          <p:cNvPr id="12327" name="Straight Arrow Connector 50"/>
          <p:cNvCxnSpPr>
            <a:cxnSpLocks noChangeShapeType="1"/>
          </p:cNvCxnSpPr>
          <p:nvPr/>
        </p:nvCxnSpPr>
        <p:spPr bwMode="auto">
          <a:xfrm flipH="1">
            <a:off x="4684713" y="5400675"/>
            <a:ext cx="963612" cy="0"/>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graphicFrame>
        <p:nvGraphicFramePr>
          <p:cNvPr id="12328" name="Object 7"/>
          <p:cNvGraphicFramePr>
            <a:graphicFrameLocks noChangeAspect="1"/>
          </p:cNvGraphicFramePr>
          <p:nvPr/>
        </p:nvGraphicFramePr>
        <p:xfrm>
          <a:off x="903288" y="5257800"/>
          <a:ext cx="3670300" cy="330200"/>
        </p:xfrm>
        <a:graphic>
          <a:graphicData uri="http://schemas.openxmlformats.org/presentationml/2006/ole">
            <mc:AlternateContent xmlns:mc="http://schemas.openxmlformats.org/markup-compatibility/2006">
              <mc:Choice xmlns:v="urn:schemas-microsoft-com:vml" Requires="v">
                <p:oleObj spid="_x0000_s27741" name="Equation" r:id="rId10" imgW="3670300" imgH="330200" progId="Equation.DSMT4">
                  <p:embed/>
                </p:oleObj>
              </mc:Choice>
              <mc:Fallback>
                <p:oleObj name="Equation" r:id="rId10" imgW="3670300" imgH="330200" progId="Equation.DSMT4">
                  <p:embed/>
                  <p:pic>
                    <p:nvPicPr>
                      <p:cNvPr id="12328"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3288" y="5257800"/>
                        <a:ext cx="36703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29" name="Rectangle 58"/>
          <p:cNvSpPr>
            <a:spLocks noChangeArrowheads="1"/>
          </p:cNvSpPr>
          <p:nvPr/>
        </p:nvSpPr>
        <p:spPr bwMode="auto">
          <a:xfrm>
            <a:off x="533400" y="1162050"/>
            <a:ext cx="83026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p:txBody>
      </p:sp>
      <p:sp>
        <p:nvSpPr>
          <p:cNvPr id="12331" name="Rectangle 15"/>
          <p:cNvSpPr>
            <a:spLocks noChangeArrowheads="1"/>
          </p:cNvSpPr>
          <p:nvPr/>
        </p:nvSpPr>
        <p:spPr bwMode="auto">
          <a:xfrm>
            <a:off x="920750" y="135890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solidFill>
                  <a:srgbClr val="000000"/>
                </a:solidFill>
              </a:rPr>
              <a:t>AK-SVM is additive </a:t>
            </a:r>
            <a:r>
              <a:rPr lang="en-US" altLang="en-US" dirty="0" smtClean="0">
                <a:solidFill>
                  <a:srgbClr val="000000"/>
                </a:solidFill>
              </a:rPr>
              <a:t>since:</a:t>
            </a:r>
            <a:endParaRPr lang="en-US" altLang="en-US" dirty="0">
              <a:solidFill>
                <a:srgbClr val="000000"/>
              </a:solidFill>
            </a:endParaRPr>
          </a:p>
        </p:txBody>
      </p:sp>
      <p:sp>
        <p:nvSpPr>
          <p:cNvPr id="12332" name="Rectangle 61"/>
          <p:cNvSpPr>
            <a:spLocks noChangeArrowheads="1"/>
          </p:cNvSpPr>
          <p:nvPr/>
        </p:nvSpPr>
        <p:spPr bwMode="auto">
          <a:xfrm>
            <a:off x="608013" y="5911850"/>
            <a:ext cx="8232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just">
              <a:spcBef>
                <a:spcPct val="40000"/>
              </a:spcBef>
              <a:buSzPct val="120000"/>
            </a:pPr>
            <a:r>
              <a:rPr lang="en-US" altLang="en-US" sz="1400" dirty="0" smtClean="0">
                <a:solidFill>
                  <a:srgbClr val="FFCC00"/>
                </a:solidFill>
              </a:rPr>
              <a:t>S</a:t>
            </a:r>
            <a:r>
              <a:rPr lang="en-US" altLang="en-US" sz="1400" dirty="0">
                <a:solidFill>
                  <a:srgbClr val="FFCC00"/>
                </a:solidFill>
              </a:rPr>
              <a:t>. </a:t>
            </a:r>
            <a:r>
              <a:rPr lang="en-US" altLang="en-US" sz="1400" dirty="0" err="1">
                <a:solidFill>
                  <a:srgbClr val="FFCC00"/>
                </a:solidFill>
              </a:rPr>
              <a:t>Maji</a:t>
            </a:r>
            <a:r>
              <a:rPr lang="en-US" altLang="en-US" sz="1400" dirty="0">
                <a:solidFill>
                  <a:srgbClr val="FFCC00"/>
                </a:solidFill>
              </a:rPr>
              <a:t>, A.C. Berg, and J. Malik, “Efficient classification for additive kernel SVMs,” IEEE Transactions on Pattern Analysis and Machine Intelligence, vol. 35, no.1, pp. 66-77, 2013. </a:t>
            </a:r>
          </a:p>
        </p:txBody>
      </p:sp>
      <p:sp>
        <p:nvSpPr>
          <p:cNvPr id="48" name="Segnaposto piè di pagina 85"/>
          <p:cNvSpPr txBox="1">
            <a:spLocks noGrp="1"/>
          </p:cNvSpPr>
          <p:nvPr/>
        </p:nvSpPr>
        <p:spPr bwMode="auto">
          <a:xfrm>
            <a:off x="3092450" y="6470650"/>
            <a:ext cx="2951163" cy="365125"/>
          </a:xfrm>
          <a:prstGeom prst="rect">
            <a:avLst/>
          </a:prstGeom>
          <a:noFill/>
          <a:ln>
            <a:miter lim="800000"/>
            <a:headEnd/>
            <a:tailEnd/>
          </a:ln>
        </p:spPr>
        <p:txBody>
          <a:bodyPr anchor="ctr"/>
          <a:lstStyle/>
          <a:p>
            <a:pPr algn="ctr">
              <a:defRPr/>
            </a:pPr>
            <a:r>
              <a:rPr lang="it-IT" sz="1000" dirty="0">
                <a:solidFill>
                  <a:schemeClr val="tx2"/>
                </a:solidFill>
                <a:cs typeface="+mn-cs"/>
              </a:rPr>
              <a:t>B. </a:t>
            </a:r>
            <a:r>
              <a:rPr lang="it-IT" sz="1000" dirty="0" smtClean="0">
                <a:solidFill>
                  <a:schemeClr val="tx2"/>
                </a:solidFill>
                <a:cs typeface="+mn-cs"/>
              </a:rPr>
              <a:t>Demir</a:t>
            </a:r>
            <a:endParaRPr lang="it-IT" sz="1000" dirty="0">
              <a:solidFill>
                <a:schemeClr val="tx2"/>
              </a:solidFill>
              <a:cs typeface="+mn-cs"/>
            </a:endParaRPr>
          </a:p>
        </p:txBody>
      </p:sp>
      <p:pic>
        <p:nvPicPr>
          <p:cNvPr id="45" name="Picture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57093" y="45302"/>
            <a:ext cx="623313" cy="457200"/>
          </a:xfrm>
          <a:prstGeom prst="rect">
            <a:avLst/>
          </a:prstGeom>
        </p:spPr>
      </p:pic>
      <p:sp>
        <p:nvSpPr>
          <p:cNvPr id="46" name="Segnaposto piè di pagina 85"/>
          <p:cNvSpPr txBox="1">
            <a:spLocks/>
          </p:cNvSpPr>
          <p:nvPr/>
        </p:nvSpPr>
        <p:spPr bwMode="auto">
          <a:xfrm>
            <a:off x="3245425" y="6582152"/>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95450513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en-US"/>
          </a:p>
        </p:txBody>
      </p:sp>
      <p:sp>
        <p:nvSpPr>
          <p:cNvPr id="14339" name="Rectangle 5"/>
          <p:cNvSpPr>
            <a:spLocks noChangeArrowheads="1"/>
          </p:cNvSpPr>
          <p:nvPr/>
        </p:nvSpPr>
        <p:spPr bwMode="auto">
          <a:xfrm>
            <a:off x="0" y="320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en-US"/>
          </a:p>
        </p:txBody>
      </p:sp>
      <p:sp>
        <p:nvSpPr>
          <p:cNvPr id="14340" name="Titolo 28"/>
          <p:cNvSpPr>
            <a:spLocks noGrp="1"/>
          </p:cNvSpPr>
          <p:nvPr>
            <p:ph type="title"/>
          </p:nvPr>
        </p:nvSpPr>
        <p:spPr>
          <a:xfrm>
            <a:off x="-152400" y="366713"/>
            <a:ext cx="8991600" cy="563562"/>
          </a:xfrm>
        </p:spPr>
        <p:txBody>
          <a:bodyPr/>
          <a:lstStyle/>
          <a:p>
            <a:r>
              <a:rPr lang="en-US" altLang="en-US" b="1" dirty="0" smtClean="0">
                <a:solidFill>
                  <a:schemeClr val="accent2">
                    <a:lumMod val="50000"/>
                  </a:schemeClr>
                </a:solidFill>
              </a:rPr>
              <a:t>Computational Complexity of AK-SVMs </a:t>
            </a:r>
          </a:p>
        </p:txBody>
      </p:sp>
      <p:sp>
        <p:nvSpPr>
          <p:cNvPr id="14342" name="Rectangle 32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43" name="Rectangle 32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44" name="Rectangle 36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45" name="Rectangle 36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46" name="Rectangle 37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47" name="Rectangle 37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48" name="Rectangle 3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49" name="Rectangle 3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50" name="Rectangle 3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51" name="Rectangle 38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52" name="Rectangle 3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5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0258" name="Rectangle 7"/>
          <p:cNvSpPr>
            <a:spLocks noChangeArrowheads="1"/>
          </p:cNvSpPr>
          <p:nvPr/>
        </p:nvSpPr>
        <p:spPr bwMode="auto">
          <a:xfrm>
            <a:off x="533400" y="2282825"/>
            <a:ext cx="80772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285750" indent="-285750" algn="just">
              <a:buFont typeface="Wingdings" pitchFamily="2" charset="2"/>
              <a:buChar char="ü"/>
              <a:defRPr/>
            </a:pPr>
            <a:r>
              <a:rPr lang="en-US" dirty="0">
                <a:solidFill>
                  <a:srgbClr val="000000"/>
                </a:solidFill>
              </a:rPr>
              <a:t>To classify a sample, </a:t>
            </a:r>
            <a:r>
              <a:rPr lang="en-US" i="1" dirty="0">
                <a:solidFill>
                  <a:srgbClr val="000000"/>
                </a:solidFill>
              </a:rPr>
              <a:t>n</a:t>
            </a:r>
            <a:r>
              <a:rPr lang="en-US" dirty="0">
                <a:solidFill>
                  <a:srgbClr val="000000"/>
                </a:solidFill>
              </a:rPr>
              <a:t> kernel computations are </a:t>
            </a:r>
            <a:r>
              <a:rPr lang="en-US" dirty="0" smtClean="0">
                <a:solidFill>
                  <a:srgbClr val="000000"/>
                </a:solidFill>
              </a:rPr>
              <a:t>needed.</a:t>
            </a:r>
            <a:endParaRPr lang="en-US" dirty="0">
              <a:solidFill>
                <a:srgbClr val="000000"/>
              </a:solidFill>
            </a:endParaRPr>
          </a:p>
          <a:p>
            <a:pPr marL="285750" indent="-285750" algn="just">
              <a:buClr>
                <a:schemeClr val="tx2"/>
              </a:buClr>
              <a:buFont typeface="Wingdings" pitchFamily="2" charset="2"/>
              <a:buChar char="ü"/>
              <a:defRPr/>
            </a:pPr>
            <a:endParaRPr lang="en-US" dirty="0">
              <a:solidFill>
                <a:srgbClr val="000000"/>
              </a:solidFill>
            </a:endParaRPr>
          </a:p>
          <a:p>
            <a:pPr marL="742950" lvl="1" indent="-285750" algn="just">
              <a:buClr>
                <a:schemeClr val="tx2"/>
              </a:buClr>
              <a:buFont typeface="Wingdings" pitchFamily="2" charset="2"/>
              <a:buChar char="§"/>
              <a:defRPr/>
            </a:pPr>
            <a:endParaRPr lang="en-US" dirty="0">
              <a:solidFill>
                <a:srgbClr val="000000"/>
              </a:solidFill>
            </a:endParaRPr>
          </a:p>
          <a:p>
            <a:pPr marL="361950" indent="-361950" algn="just">
              <a:buClr>
                <a:srgbClr val="000000"/>
              </a:buClr>
              <a:buFont typeface="Wingdings" pitchFamily="2" charset="2"/>
              <a:buChar char="ü"/>
              <a:defRPr/>
            </a:pPr>
            <a:r>
              <a:rPr lang="en-US" dirty="0">
                <a:solidFill>
                  <a:srgbClr val="000000"/>
                </a:solidFill>
              </a:rPr>
              <a:t>Let us assume that the kernels can be computed with a complexity given by O(</a:t>
            </a:r>
            <a:r>
              <a:rPr lang="en-US" i="1" dirty="0">
                <a:solidFill>
                  <a:srgbClr val="000000"/>
                </a:solidFill>
              </a:rPr>
              <a:t>L</a:t>
            </a:r>
            <a:r>
              <a:rPr lang="en-US" dirty="0">
                <a:solidFill>
                  <a:srgbClr val="000000"/>
                </a:solidFill>
              </a:rPr>
              <a:t>), where </a:t>
            </a:r>
            <a:r>
              <a:rPr lang="en-US" i="1" dirty="0">
                <a:solidFill>
                  <a:srgbClr val="000000"/>
                </a:solidFill>
              </a:rPr>
              <a:t>L</a:t>
            </a:r>
            <a:r>
              <a:rPr lang="en-US" dirty="0">
                <a:solidFill>
                  <a:srgbClr val="000000"/>
                </a:solidFill>
              </a:rPr>
              <a:t> is the number of features. </a:t>
            </a:r>
          </a:p>
          <a:p>
            <a:pPr marL="361950" indent="-361950" algn="just">
              <a:buClr>
                <a:schemeClr val="tx2"/>
              </a:buClr>
              <a:buFont typeface="Wingdings" pitchFamily="2" charset="2"/>
              <a:buChar char="ü"/>
              <a:defRPr/>
            </a:pPr>
            <a:endParaRPr lang="en-US" dirty="0">
              <a:solidFill>
                <a:srgbClr val="000000"/>
              </a:solidFill>
            </a:endParaRPr>
          </a:p>
          <a:p>
            <a:pPr marL="819150" lvl="1" indent="-361950" algn="just">
              <a:buClr>
                <a:schemeClr val="tx2"/>
              </a:buClr>
              <a:buFont typeface="Wingdings" pitchFamily="2" charset="2"/>
              <a:buChar char="ü"/>
              <a:defRPr/>
            </a:pPr>
            <a:endParaRPr lang="en-US" dirty="0">
              <a:solidFill>
                <a:srgbClr val="000000"/>
              </a:solidFill>
            </a:endParaRPr>
          </a:p>
          <a:p>
            <a:pPr marL="361950" indent="-361950" algn="just">
              <a:buClr>
                <a:srgbClr val="000000"/>
              </a:buClr>
              <a:buFont typeface="Wingdings" pitchFamily="2" charset="2"/>
              <a:buChar char="ü"/>
              <a:defRPr/>
            </a:pPr>
            <a:r>
              <a:rPr lang="en-US" dirty="0">
                <a:solidFill>
                  <a:srgbClr val="000000"/>
                </a:solidFill>
              </a:rPr>
              <a:t> The computational complexity of the classification phase of the AK-SVM is </a:t>
            </a:r>
            <a:r>
              <a:rPr lang="en-US" i="1" dirty="0">
                <a:solidFill>
                  <a:srgbClr val="000000"/>
                </a:solidFill>
              </a:rPr>
              <a:t>O</a:t>
            </a:r>
            <a:r>
              <a:rPr lang="en-US" dirty="0">
                <a:solidFill>
                  <a:srgbClr val="000000"/>
                </a:solidFill>
              </a:rPr>
              <a:t>(</a:t>
            </a:r>
            <a:r>
              <a:rPr lang="en-US" i="1" dirty="0">
                <a:solidFill>
                  <a:srgbClr val="000000"/>
                </a:solidFill>
              </a:rPr>
              <a:t>Ln</a:t>
            </a:r>
            <a:r>
              <a:rPr lang="en-US" dirty="0">
                <a:solidFill>
                  <a:srgbClr val="000000"/>
                </a:solidFill>
              </a:rPr>
              <a:t>).</a:t>
            </a:r>
          </a:p>
          <a:p>
            <a:pPr marL="361950" indent="-361950" algn="just">
              <a:buClr>
                <a:schemeClr val="tx2"/>
              </a:buClr>
              <a:buFont typeface="Wingdings" pitchFamily="2" charset="2"/>
              <a:buChar char="ü"/>
              <a:defRPr/>
            </a:pPr>
            <a:endParaRPr lang="en-US" dirty="0">
              <a:solidFill>
                <a:srgbClr val="000000"/>
              </a:solidFill>
            </a:endParaRPr>
          </a:p>
          <a:p>
            <a:pPr marL="361950" indent="-361950" algn="just">
              <a:buClr>
                <a:schemeClr val="tx2"/>
              </a:buClr>
              <a:buFont typeface="Wingdings" pitchFamily="2" charset="2"/>
              <a:buChar char="ü"/>
              <a:defRPr/>
            </a:pPr>
            <a:endParaRPr lang="en-US" dirty="0">
              <a:solidFill>
                <a:srgbClr val="000000"/>
              </a:solidFill>
            </a:endParaRPr>
          </a:p>
          <a:p>
            <a:pPr marL="361950" indent="-361950" algn="just">
              <a:buClr>
                <a:srgbClr val="000000"/>
              </a:buClr>
              <a:buFont typeface="Wingdings" pitchFamily="2" charset="2"/>
              <a:buChar char="ü"/>
              <a:defRPr/>
            </a:pPr>
            <a:r>
              <a:rPr lang="en-US" dirty="0">
                <a:solidFill>
                  <a:srgbClr val="000000"/>
                </a:solidFill>
              </a:rPr>
              <a:t>Thus, if the value of </a:t>
            </a:r>
            <a:r>
              <a:rPr lang="en-US" i="1" dirty="0">
                <a:solidFill>
                  <a:srgbClr val="000000"/>
                </a:solidFill>
              </a:rPr>
              <a:t>n </a:t>
            </a:r>
            <a:r>
              <a:rPr lang="en-US" dirty="0">
                <a:solidFill>
                  <a:srgbClr val="000000"/>
                </a:solidFill>
              </a:rPr>
              <a:t>high, the computational complexity of AK-SVM classification increases.</a:t>
            </a:r>
          </a:p>
        </p:txBody>
      </p:sp>
      <p:sp>
        <p:nvSpPr>
          <p:cNvPr id="14355" name="Rectangle 9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56" name="Rectangle 100"/>
          <p:cNvSpPr>
            <a:spLocks noChangeArrowheads="1"/>
          </p:cNvSpPr>
          <p:nvPr/>
        </p:nvSpPr>
        <p:spPr bwMode="auto">
          <a:xfrm>
            <a:off x="0" y="381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57" name="Rectangle 10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58" name="Rectangle 103"/>
          <p:cNvSpPr>
            <a:spLocks noChangeArrowheads="1"/>
          </p:cNvSpPr>
          <p:nvPr/>
        </p:nvSpPr>
        <p:spPr bwMode="auto">
          <a:xfrm>
            <a:off x="0" y="371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59" name="Rectangle 10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60" name="Rectangle 107"/>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4361" name="Rectangle 108"/>
          <p:cNvSpPr>
            <a:spLocks noChangeArrowheads="1"/>
          </p:cNvSpPr>
          <p:nvPr/>
        </p:nvSpPr>
        <p:spPr bwMode="auto">
          <a:xfrm>
            <a:off x="152400" y="53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graphicFrame>
        <p:nvGraphicFramePr>
          <p:cNvPr id="14362" name="Object 1"/>
          <p:cNvGraphicFramePr>
            <a:graphicFrameLocks noChangeAspect="1"/>
          </p:cNvGraphicFramePr>
          <p:nvPr>
            <p:extLst>
              <p:ext uri="{D42A27DB-BD31-4B8C-83A1-F6EECF244321}">
                <p14:modId xmlns:p14="http://schemas.microsoft.com/office/powerpoint/2010/main" val="3368407426"/>
              </p:ext>
            </p:extLst>
          </p:nvPr>
        </p:nvGraphicFramePr>
        <p:xfrm>
          <a:off x="3336925" y="1547813"/>
          <a:ext cx="2659063" cy="647700"/>
        </p:xfrm>
        <a:graphic>
          <a:graphicData uri="http://schemas.openxmlformats.org/presentationml/2006/ole">
            <mc:AlternateContent xmlns:mc="http://schemas.openxmlformats.org/markup-compatibility/2006">
              <mc:Choice xmlns:v="urn:schemas-microsoft-com:vml" Requires="v">
                <p:oleObj spid="_x0000_s28696" name="Equation" r:id="rId3" imgW="2641600" imgH="647700" progId="Equation.DSMT4">
                  <p:embed/>
                </p:oleObj>
              </mc:Choice>
              <mc:Fallback>
                <p:oleObj name="Equation" r:id="rId3" imgW="2641600" imgH="647700" progId="Equation.DSMT4">
                  <p:embed/>
                  <p:pic>
                    <p:nvPicPr>
                      <p:cNvPr id="1436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1547813"/>
                        <a:ext cx="2659063" cy="647700"/>
                      </a:xfrm>
                      <a:prstGeom prst="rect">
                        <a:avLst/>
                      </a:prstGeom>
                      <a:solidFill>
                        <a:schemeClr val="tx1">
                          <a:lumMod val="50000"/>
                        </a:schemeClr>
                      </a:solidFill>
                      <a:ln w="9525">
                        <a:solidFill>
                          <a:schemeClr val="accent2">
                            <a:lumMod val="50000"/>
                          </a:schemeClr>
                        </a:solidFill>
                        <a:miter lim="800000"/>
                        <a:headEnd/>
                        <a:tailEnd/>
                      </a:ln>
                      <a:extLst/>
                    </p:spPr>
                  </p:pic>
                </p:oleObj>
              </mc:Fallback>
            </mc:AlternateContent>
          </a:graphicData>
        </a:graphic>
      </p:graphicFrame>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8287" y="53182"/>
            <a:ext cx="623313" cy="457200"/>
          </a:xfrm>
          <a:prstGeom prst="rect">
            <a:avLst/>
          </a:prstGeom>
        </p:spPr>
      </p:pic>
      <p:sp>
        <p:nvSpPr>
          <p:cNvPr id="28" name="Segnaposto piè di pagina 85"/>
          <p:cNvSpPr txBox="1">
            <a:spLocks/>
          </p:cNvSpPr>
          <p:nvPr/>
        </p:nvSpPr>
        <p:spPr bwMode="auto">
          <a:xfrm>
            <a:off x="3244850" y="66230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367673806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egnaposto numero diapositiva 1"/>
          <p:cNvSpPr>
            <a:spLocks noGrp="1"/>
          </p:cNvSpPr>
          <p:nvPr>
            <p:ph type="sldNum" sz="quarter" idx="4294967295"/>
          </p:nvPr>
        </p:nvSpPr>
        <p:spPr>
          <a:xfrm>
            <a:off x="7010400" y="6492875"/>
            <a:ext cx="2133600" cy="365125"/>
          </a:xfrm>
        </p:spPr>
        <p:txBody>
          <a:bodyPr/>
          <a:lstStyle/>
          <a:p>
            <a:pPr>
              <a:defRPr/>
            </a:pPr>
            <a:fld id="{D6837B4F-F635-4A01-B3AF-FD8B9EAC35EA}" type="slidenum">
              <a:rPr lang="en-US"/>
              <a:pPr>
                <a:defRPr/>
              </a:pPr>
              <a:t>34</a:t>
            </a:fld>
            <a:endParaRPr lang="en-US" dirty="0"/>
          </a:p>
        </p:txBody>
      </p:sp>
      <p:sp>
        <p:nvSpPr>
          <p:cNvPr id="1536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en-US"/>
          </a:p>
        </p:txBody>
      </p:sp>
      <p:sp>
        <p:nvSpPr>
          <p:cNvPr id="15366" name="Rectangle 5"/>
          <p:cNvSpPr>
            <a:spLocks noChangeArrowheads="1"/>
          </p:cNvSpPr>
          <p:nvPr/>
        </p:nvSpPr>
        <p:spPr bwMode="auto">
          <a:xfrm>
            <a:off x="0" y="320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en-US"/>
          </a:p>
        </p:txBody>
      </p:sp>
      <p:sp>
        <p:nvSpPr>
          <p:cNvPr id="15368"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69" name="Rectangle 5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70" name="Rectangle 51"/>
          <p:cNvSpPr>
            <a:spLocks noChangeArrowheads="1"/>
          </p:cNvSpPr>
          <p:nvPr/>
        </p:nvSpPr>
        <p:spPr bwMode="auto">
          <a:xfrm>
            <a:off x="0" y="276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71"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72" name="Rectangle 3"/>
          <p:cNvSpPr>
            <a:spLocks noChangeArrowheads="1"/>
          </p:cNvSpPr>
          <p:nvPr/>
        </p:nvSpPr>
        <p:spPr bwMode="auto">
          <a:xfrm>
            <a:off x="152400" y="428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7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74" name="Rectangle 7"/>
          <p:cNvSpPr>
            <a:spLocks noChangeArrowheads="1"/>
          </p:cNvSpPr>
          <p:nvPr/>
        </p:nvSpPr>
        <p:spPr bwMode="auto">
          <a:xfrm>
            <a:off x="0" y="247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75" name="Rectangle 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76" name="Rectangle 10"/>
          <p:cNvSpPr>
            <a:spLocks noChangeArrowheads="1"/>
          </p:cNvSpPr>
          <p:nvPr/>
        </p:nvSpPr>
        <p:spPr bwMode="auto">
          <a:xfrm>
            <a:off x="152400" y="466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77"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78" name="Rectangle 13"/>
          <p:cNvSpPr>
            <a:spLocks noChangeArrowheads="1"/>
          </p:cNvSpPr>
          <p:nvPr/>
        </p:nvSpPr>
        <p:spPr bwMode="auto">
          <a:xfrm>
            <a:off x="0" y="266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79" name="Rectangle 4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81" name="Rectangle 41"/>
          <p:cNvSpPr>
            <a:spLocks noChangeArrowheads="1"/>
          </p:cNvSpPr>
          <p:nvPr/>
        </p:nvSpPr>
        <p:spPr bwMode="auto">
          <a:xfrm>
            <a:off x="0" y="390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8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84" name="Rectangle 44"/>
          <p:cNvSpPr>
            <a:spLocks noChangeArrowheads="1"/>
          </p:cNvSpPr>
          <p:nvPr/>
        </p:nvSpPr>
        <p:spPr bwMode="auto">
          <a:xfrm>
            <a:off x="0" y="41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85" name="Rectangle 4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86" name="Rectangle 47"/>
          <p:cNvSpPr>
            <a:spLocks noChangeArrowheads="1"/>
          </p:cNvSpPr>
          <p:nvPr/>
        </p:nvSpPr>
        <p:spPr bwMode="auto">
          <a:xfrm>
            <a:off x="0" y="381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87" name="Rectangle 4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89" name="Rectangle 50"/>
          <p:cNvSpPr>
            <a:spLocks noChangeArrowheads="1"/>
          </p:cNvSpPr>
          <p:nvPr/>
        </p:nvSpPr>
        <p:spPr bwMode="auto">
          <a:xfrm>
            <a:off x="152400" y="53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390" name="Rectangle 40"/>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graphicFrame>
        <p:nvGraphicFramePr>
          <p:cNvPr id="15391" name="Object 2"/>
          <p:cNvGraphicFramePr>
            <a:graphicFrameLocks noChangeAspect="1"/>
          </p:cNvGraphicFramePr>
          <p:nvPr>
            <p:extLst>
              <p:ext uri="{D42A27DB-BD31-4B8C-83A1-F6EECF244321}">
                <p14:modId xmlns:p14="http://schemas.microsoft.com/office/powerpoint/2010/main" val="298664222"/>
              </p:ext>
            </p:extLst>
          </p:nvPr>
        </p:nvGraphicFramePr>
        <p:xfrm>
          <a:off x="692150" y="1881188"/>
          <a:ext cx="2659063" cy="647700"/>
        </p:xfrm>
        <a:graphic>
          <a:graphicData uri="http://schemas.openxmlformats.org/presentationml/2006/ole">
            <mc:AlternateContent xmlns:mc="http://schemas.openxmlformats.org/markup-compatibility/2006">
              <mc:Choice xmlns:v="urn:schemas-microsoft-com:vml" Requires="v">
                <p:oleObj spid="_x0000_s29852" name="Equation" r:id="rId4" imgW="2641600" imgH="647700" progId="Equation.DSMT4">
                  <p:embed/>
                </p:oleObj>
              </mc:Choice>
              <mc:Fallback>
                <p:oleObj name="Equation" r:id="rId4" imgW="2641600" imgH="647700" progId="Equation.DSMT4">
                  <p:embed/>
                  <p:pic>
                    <p:nvPicPr>
                      <p:cNvPr id="1539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150" y="1881188"/>
                        <a:ext cx="2659063" cy="647700"/>
                      </a:xfrm>
                      <a:prstGeom prst="rect">
                        <a:avLst/>
                      </a:prstGeom>
                      <a:solidFill>
                        <a:schemeClr val="tx1">
                          <a:lumMod val="50000"/>
                        </a:schemeClr>
                      </a:solidFill>
                      <a:ln>
                        <a:noFill/>
                      </a:ln>
                      <a:extLst/>
                    </p:spPr>
                  </p:pic>
                </p:oleObj>
              </mc:Fallback>
            </mc:AlternateContent>
          </a:graphicData>
        </a:graphic>
      </p:graphicFrame>
      <p:sp>
        <p:nvSpPr>
          <p:cNvPr id="15392" name="Rectangle 41"/>
          <p:cNvSpPr>
            <a:spLocks noChangeArrowheads="1"/>
          </p:cNvSpPr>
          <p:nvPr/>
        </p:nvSpPr>
        <p:spPr bwMode="auto">
          <a:xfrm>
            <a:off x="304800" y="685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grpSp>
        <p:nvGrpSpPr>
          <p:cNvPr id="12" name="Group 11"/>
          <p:cNvGrpSpPr/>
          <p:nvPr/>
        </p:nvGrpSpPr>
        <p:grpSpPr>
          <a:xfrm>
            <a:off x="464343" y="4052888"/>
            <a:ext cx="4517232" cy="2273300"/>
            <a:chOff x="464343" y="4052888"/>
            <a:chExt cx="4517232" cy="2273300"/>
          </a:xfrm>
        </p:grpSpPr>
        <p:graphicFrame>
          <p:nvGraphicFramePr>
            <p:cNvPr id="15383" name="Object 5"/>
            <p:cNvGraphicFramePr>
              <a:graphicFrameLocks noChangeAspect="1"/>
            </p:cNvGraphicFramePr>
            <p:nvPr>
              <p:extLst>
                <p:ext uri="{D42A27DB-BD31-4B8C-83A1-F6EECF244321}">
                  <p14:modId xmlns:p14="http://schemas.microsoft.com/office/powerpoint/2010/main" val="2412734603"/>
                </p:ext>
              </p:extLst>
            </p:nvPr>
          </p:nvGraphicFramePr>
          <p:xfrm>
            <a:off x="464343" y="4484688"/>
            <a:ext cx="3357563" cy="1841500"/>
          </p:xfrm>
          <a:graphic>
            <a:graphicData uri="http://schemas.openxmlformats.org/presentationml/2006/ole">
              <mc:AlternateContent xmlns:mc="http://schemas.openxmlformats.org/markup-compatibility/2006">
                <mc:Choice xmlns:v="urn:schemas-microsoft-com:vml" Requires="v">
                  <p:oleObj spid="_x0000_s29853" name="Equation" r:id="rId6" imgW="3365280" imgH="1841400" progId="Equation.DSMT4">
                    <p:embed/>
                  </p:oleObj>
                </mc:Choice>
                <mc:Fallback>
                  <p:oleObj name="Equation" r:id="rId6" imgW="3365280" imgH="1841400" progId="Equation.DSMT4">
                    <p:embed/>
                    <p:pic>
                      <p:nvPicPr>
                        <p:cNvPr id="15383" name="Object 5"/>
                        <p:cNvPicPr>
                          <a:picLocks noChangeAspect="1" noChangeArrowheads="1"/>
                        </p:cNvPicPr>
                        <p:nvPr/>
                      </p:nvPicPr>
                      <p:blipFill>
                        <a:blip r:embed="rId7"/>
                        <a:srcRect/>
                        <a:stretch>
                          <a:fillRect/>
                        </a:stretch>
                      </p:blipFill>
                      <p:spPr bwMode="auto">
                        <a:xfrm>
                          <a:off x="464343" y="4484688"/>
                          <a:ext cx="3357563" cy="1841500"/>
                        </a:xfrm>
                        <a:prstGeom prst="rect">
                          <a:avLst/>
                        </a:prstGeom>
                        <a:solidFill>
                          <a:schemeClr val="tx1">
                            <a:lumMod val="50000"/>
                          </a:schemeClr>
                        </a:solidFill>
                        <a:ln>
                          <a:noFill/>
                        </a:ln>
                        <a:extLst/>
                      </p:spPr>
                    </p:pic>
                  </p:oleObj>
                </mc:Fallback>
              </mc:AlternateContent>
            </a:graphicData>
          </a:graphic>
        </p:graphicFrame>
        <p:cxnSp>
          <p:nvCxnSpPr>
            <p:cNvPr id="15395" name="Straight Arrow Connector 9"/>
            <p:cNvCxnSpPr>
              <a:cxnSpLocks noChangeShapeType="1"/>
            </p:cNvCxnSpPr>
            <p:nvPr/>
          </p:nvCxnSpPr>
          <p:spPr bwMode="auto">
            <a:xfrm>
              <a:off x="2043113" y="4052888"/>
              <a:ext cx="0" cy="431800"/>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cxnSp>
          <p:nvCxnSpPr>
            <p:cNvPr id="15396" name="Straight Arrow Connector 40"/>
            <p:cNvCxnSpPr>
              <a:cxnSpLocks noChangeShapeType="1"/>
            </p:cNvCxnSpPr>
            <p:nvPr/>
          </p:nvCxnSpPr>
          <p:spPr bwMode="auto">
            <a:xfrm>
              <a:off x="2434587" y="5577692"/>
              <a:ext cx="0" cy="252000"/>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sp>
          <p:nvSpPr>
            <p:cNvPr id="15397" name="Rectangle 13"/>
            <p:cNvSpPr>
              <a:spLocks noChangeArrowheads="1"/>
            </p:cNvSpPr>
            <p:nvPr/>
          </p:nvSpPr>
          <p:spPr bwMode="auto">
            <a:xfrm>
              <a:off x="2143125" y="4052888"/>
              <a:ext cx="2838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solidFill>
                    <a:srgbClr val="FFC000"/>
                  </a:solidFill>
                </a:rPr>
                <a:t>Change the order of summations </a:t>
              </a:r>
              <a:endParaRPr lang="it-IT" altLang="en-US" sz="1400">
                <a:solidFill>
                  <a:srgbClr val="FFC000"/>
                </a:solidFill>
              </a:endParaRPr>
            </a:p>
          </p:txBody>
        </p:sp>
      </p:grpSp>
      <p:grpSp>
        <p:nvGrpSpPr>
          <p:cNvPr id="11" name="Group 10"/>
          <p:cNvGrpSpPr/>
          <p:nvPr/>
        </p:nvGrpSpPr>
        <p:grpSpPr>
          <a:xfrm>
            <a:off x="520824" y="2513125"/>
            <a:ext cx="3370263" cy="1404825"/>
            <a:chOff x="520824" y="2513125"/>
            <a:chExt cx="3370263" cy="1404825"/>
          </a:xfrm>
        </p:grpSpPr>
        <p:graphicFrame>
          <p:nvGraphicFramePr>
            <p:cNvPr id="15380" name="Object 2"/>
            <p:cNvGraphicFramePr>
              <a:graphicFrameLocks noChangeAspect="1"/>
            </p:cNvGraphicFramePr>
            <p:nvPr>
              <p:extLst>
                <p:ext uri="{D42A27DB-BD31-4B8C-83A1-F6EECF244321}">
                  <p14:modId xmlns:p14="http://schemas.microsoft.com/office/powerpoint/2010/main" val="3241547728"/>
                </p:ext>
              </p:extLst>
            </p:nvPr>
          </p:nvGraphicFramePr>
          <p:xfrm>
            <a:off x="520824" y="3263900"/>
            <a:ext cx="3370263" cy="654050"/>
          </p:xfrm>
          <a:graphic>
            <a:graphicData uri="http://schemas.openxmlformats.org/presentationml/2006/ole">
              <mc:AlternateContent xmlns:mc="http://schemas.openxmlformats.org/markup-compatibility/2006">
                <mc:Choice xmlns:v="urn:schemas-microsoft-com:vml" Requires="v">
                  <p:oleObj spid="_x0000_s29854" name="Equation" r:id="rId8" imgW="3365500" imgH="660400" progId="Equation.DSMT4">
                    <p:embed/>
                  </p:oleObj>
                </mc:Choice>
                <mc:Fallback>
                  <p:oleObj name="Equation" r:id="rId8" imgW="3365500" imgH="660400" progId="Equation.DSMT4">
                    <p:embed/>
                    <p:pic>
                      <p:nvPicPr>
                        <p:cNvPr id="1538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824" y="3263900"/>
                          <a:ext cx="3370263" cy="654050"/>
                        </a:xfrm>
                        <a:prstGeom prst="rect">
                          <a:avLst/>
                        </a:prstGeom>
                        <a:solidFill>
                          <a:schemeClr val="tx1">
                            <a:lumMod val="50000"/>
                          </a:schemeClr>
                        </a:solidFill>
                        <a:ln>
                          <a:noFill/>
                        </a:ln>
                        <a:extLst/>
                      </p:spPr>
                    </p:pic>
                  </p:oleObj>
                </mc:Fallback>
              </mc:AlternateContent>
            </a:graphicData>
          </a:graphic>
        </p:graphicFrame>
        <p:cxnSp>
          <p:nvCxnSpPr>
            <p:cNvPr id="15394" name="Straight Arrow Connector 6"/>
            <p:cNvCxnSpPr>
              <a:cxnSpLocks noChangeShapeType="1"/>
            </p:cNvCxnSpPr>
            <p:nvPr/>
          </p:nvCxnSpPr>
          <p:spPr bwMode="auto">
            <a:xfrm>
              <a:off x="2043113" y="2513125"/>
              <a:ext cx="0" cy="663349"/>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sp>
          <p:nvSpPr>
            <p:cNvPr id="15398" name="Rectangle 45"/>
            <p:cNvSpPr>
              <a:spLocks noChangeArrowheads="1"/>
            </p:cNvSpPr>
            <p:nvPr/>
          </p:nvSpPr>
          <p:spPr bwMode="auto">
            <a:xfrm>
              <a:off x="2143125" y="2690811"/>
              <a:ext cx="1339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dirty="0">
                  <a:solidFill>
                    <a:srgbClr val="FFC000"/>
                  </a:solidFill>
                </a:rPr>
                <a:t>With HI Kernel</a:t>
              </a:r>
              <a:endParaRPr lang="it-IT" altLang="en-US" sz="1400" dirty="0">
                <a:solidFill>
                  <a:srgbClr val="FFC000"/>
                </a:solidFill>
              </a:endParaRPr>
            </a:p>
          </p:txBody>
        </p:sp>
      </p:grpSp>
      <p:sp>
        <p:nvSpPr>
          <p:cNvPr id="15402"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404" name="Rectangle 49"/>
          <p:cNvSpPr>
            <a:spLocks noChangeArrowheads="1"/>
          </p:cNvSpPr>
          <p:nvPr/>
        </p:nvSpPr>
        <p:spPr bwMode="auto">
          <a:xfrm>
            <a:off x="0" y="209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5406" name="Rectangle 5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grpSp>
        <p:nvGrpSpPr>
          <p:cNvPr id="13" name="Group 12"/>
          <p:cNvGrpSpPr/>
          <p:nvPr/>
        </p:nvGrpSpPr>
        <p:grpSpPr>
          <a:xfrm>
            <a:off x="4981575" y="1843748"/>
            <a:ext cx="3535672" cy="1731980"/>
            <a:chOff x="4981575" y="1843748"/>
            <a:chExt cx="3535672" cy="1731980"/>
          </a:xfrm>
        </p:grpSpPr>
        <p:graphicFrame>
          <p:nvGraphicFramePr>
            <p:cNvPr id="15403" name="Object 24"/>
            <p:cNvGraphicFramePr>
              <a:graphicFrameLocks noChangeAspect="1"/>
            </p:cNvGraphicFramePr>
            <p:nvPr>
              <p:extLst/>
            </p:nvPr>
          </p:nvGraphicFramePr>
          <p:xfrm>
            <a:off x="7687778" y="3279639"/>
            <a:ext cx="515937" cy="284163"/>
          </p:xfrm>
          <a:graphic>
            <a:graphicData uri="http://schemas.openxmlformats.org/presentationml/2006/ole">
              <mc:AlternateContent xmlns:mc="http://schemas.openxmlformats.org/markup-compatibility/2006">
                <mc:Choice xmlns:v="urn:schemas-microsoft-com:vml" Requires="v">
                  <p:oleObj spid="_x0000_s29855" name="Equation" r:id="rId10" imgW="507780" imgH="291973" progId="Equation.DSMT4">
                    <p:embed/>
                  </p:oleObj>
                </mc:Choice>
                <mc:Fallback>
                  <p:oleObj name="Equation" r:id="rId10" imgW="507780" imgH="291973" progId="Equation.DSMT4">
                    <p:embed/>
                    <p:pic>
                      <p:nvPicPr>
                        <p:cNvPr id="15403"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87778" y="3279639"/>
                          <a:ext cx="515937"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Rectangle 72"/>
            <p:cNvSpPr>
              <a:spLocks noChangeArrowheads="1"/>
            </p:cNvSpPr>
            <p:nvPr/>
          </p:nvSpPr>
          <p:spPr bwMode="auto">
            <a:xfrm>
              <a:off x="4981575" y="2621621"/>
              <a:ext cx="353567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gn="just">
                <a:buFont typeface="Wingdings" pitchFamily="2" charset="2"/>
                <a:buChar char="§"/>
              </a:pPr>
              <a:r>
                <a:rPr lang="en-US" altLang="en-US" sz="1400" dirty="0">
                  <a:solidFill>
                    <a:srgbClr val="FFC000"/>
                  </a:solidFill>
                </a:rPr>
                <a:t>Sort SVs in increasing order with corresponding  </a:t>
              </a:r>
              <a:r>
                <a:rPr lang="el-GR" altLang="en-US" sz="1400" dirty="0">
                  <a:solidFill>
                    <a:srgbClr val="FFC000"/>
                  </a:solidFill>
                </a:rPr>
                <a:t>α</a:t>
              </a:r>
              <a:r>
                <a:rPr lang="en-US" altLang="en-US" sz="1400" dirty="0">
                  <a:solidFill>
                    <a:srgbClr val="FFC000"/>
                  </a:solidFill>
                </a:rPr>
                <a:t> values and labels</a:t>
              </a:r>
            </a:p>
            <a:p>
              <a:pPr marL="285750" indent="-285750" algn="just">
                <a:buFont typeface="Wingdings" pitchFamily="2" charset="2"/>
                <a:buChar char="§"/>
              </a:pPr>
              <a:endParaRPr lang="en-US" altLang="en-US" sz="1400" dirty="0">
                <a:solidFill>
                  <a:srgbClr val="FFC000"/>
                </a:solidFill>
              </a:endParaRPr>
            </a:p>
            <a:p>
              <a:pPr marL="285750" indent="-285750" algn="just">
                <a:buFont typeface="Wingdings" pitchFamily="2" charset="2"/>
                <a:buChar char="§"/>
              </a:pPr>
              <a:r>
                <a:rPr lang="en-US" altLang="en-US" sz="1400" dirty="0">
                  <a:solidFill>
                    <a:srgbClr val="FFC000"/>
                  </a:solidFill>
                </a:rPr>
                <a:t>Find largest </a:t>
              </a:r>
              <a:r>
                <a:rPr lang="en-US" altLang="en-US" sz="1400" i="1" dirty="0">
                  <a:solidFill>
                    <a:srgbClr val="FFC000"/>
                  </a:solidFill>
                </a:rPr>
                <a:t>r</a:t>
              </a:r>
              <a:r>
                <a:rPr lang="en-US" altLang="en-US" sz="1400" dirty="0">
                  <a:solidFill>
                    <a:srgbClr val="FFC000"/>
                  </a:solidFill>
                </a:rPr>
                <a:t> index such </a:t>
              </a:r>
              <a:r>
                <a:rPr lang="en-US" altLang="en-US" sz="1400" dirty="0" smtClean="0">
                  <a:solidFill>
                    <a:srgbClr val="FFC000"/>
                  </a:solidFill>
                </a:rPr>
                <a:t>that </a:t>
              </a:r>
              <a:endParaRPr lang="it-IT" altLang="en-US" sz="1400" dirty="0">
                <a:solidFill>
                  <a:srgbClr val="FFC000"/>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487096815"/>
                </p:ext>
              </p:extLst>
            </p:nvPr>
          </p:nvGraphicFramePr>
          <p:xfrm>
            <a:off x="5403850" y="1843748"/>
            <a:ext cx="2552700" cy="647700"/>
          </p:xfrm>
          <a:graphic>
            <a:graphicData uri="http://schemas.openxmlformats.org/presentationml/2006/ole">
              <mc:AlternateContent xmlns:mc="http://schemas.openxmlformats.org/markup-compatibility/2006">
                <mc:Choice xmlns:v="urn:schemas-microsoft-com:vml" Requires="v">
                  <p:oleObj spid="_x0000_s29856" name="Equation" r:id="rId12" imgW="2552400" imgH="647640" progId="Equation.DSMT4">
                    <p:embed/>
                  </p:oleObj>
                </mc:Choice>
                <mc:Fallback>
                  <p:oleObj name="Equation" r:id="rId12" imgW="2552400" imgH="647640" progId="Equation.DSMT4">
                    <p:embed/>
                    <p:pic>
                      <p:nvPicPr>
                        <p:cNvPr id="7" name="Object 6"/>
                        <p:cNvPicPr/>
                        <p:nvPr/>
                      </p:nvPicPr>
                      <p:blipFill>
                        <a:blip r:embed="rId13"/>
                        <a:stretch>
                          <a:fillRect/>
                        </a:stretch>
                      </p:blipFill>
                      <p:spPr>
                        <a:xfrm>
                          <a:off x="5403850" y="1843748"/>
                          <a:ext cx="2552700" cy="647700"/>
                        </a:xfrm>
                        <a:prstGeom prst="rect">
                          <a:avLst/>
                        </a:prstGeom>
                        <a:solidFill>
                          <a:schemeClr val="tx1">
                            <a:lumMod val="50000"/>
                          </a:schemeClr>
                        </a:solidFill>
                      </p:spPr>
                    </p:pic>
                  </p:oleObj>
                </mc:Fallback>
              </mc:AlternateContent>
            </a:graphicData>
          </a:graphic>
        </p:graphicFrame>
      </p:grpSp>
      <p:grpSp>
        <p:nvGrpSpPr>
          <p:cNvPr id="19" name="Group 18"/>
          <p:cNvGrpSpPr/>
          <p:nvPr/>
        </p:nvGrpSpPr>
        <p:grpSpPr>
          <a:xfrm>
            <a:off x="5034271" y="3620417"/>
            <a:ext cx="2911475" cy="1488549"/>
            <a:chOff x="5034272" y="3621088"/>
            <a:chExt cx="2911475" cy="1488549"/>
          </a:xfrm>
        </p:grpSpPr>
        <p:graphicFrame>
          <p:nvGraphicFramePr>
            <p:cNvPr id="15388" name="Object 11"/>
            <p:cNvGraphicFramePr>
              <a:graphicFrameLocks noChangeAspect="1"/>
            </p:cNvGraphicFramePr>
            <p:nvPr>
              <p:extLst>
                <p:ext uri="{D42A27DB-BD31-4B8C-83A1-F6EECF244321}">
                  <p14:modId xmlns:p14="http://schemas.microsoft.com/office/powerpoint/2010/main" val="4145556043"/>
                </p:ext>
              </p:extLst>
            </p:nvPr>
          </p:nvGraphicFramePr>
          <p:xfrm>
            <a:off x="5034272" y="4461937"/>
            <a:ext cx="2911475" cy="647700"/>
          </p:xfrm>
          <a:graphic>
            <a:graphicData uri="http://schemas.openxmlformats.org/presentationml/2006/ole">
              <mc:AlternateContent xmlns:mc="http://schemas.openxmlformats.org/markup-compatibility/2006">
                <mc:Choice xmlns:v="urn:schemas-microsoft-com:vml" Requires="v">
                  <p:oleObj spid="_x0000_s29857" name="Equation" r:id="rId14" imgW="2895600" imgH="647700" progId="Equation.DSMT4">
                    <p:embed/>
                  </p:oleObj>
                </mc:Choice>
                <mc:Fallback>
                  <p:oleObj name="Equation" r:id="rId14" imgW="2895600" imgH="647700" progId="Equation.DSMT4">
                    <p:embed/>
                    <p:pic>
                      <p:nvPicPr>
                        <p:cNvPr id="15388"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34272" y="4461937"/>
                          <a:ext cx="2911475" cy="647700"/>
                        </a:xfrm>
                        <a:prstGeom prst="rect">
                          <a:avLst/>
                        </a:prstGeom>
                        <a:solidFill>
                          <a:schemeClr val="tx1">
                            <a:lumMod val="50000"/>
                          </a:schemeClr>
                        </a:solidFill>
                        <a:ln>
                          <a:noFill/>
                        </a:ln>
                        <a:extLst/>
                      </p:spPr>
                    </p:pic>
                  </p:oleObj>
                </mc:Fallback>
              </mc:AlternateContent>
            </a:graphicData>
          </a:graphic>
        </p:graphicFrame>
        <p:cxnSp>
          <p:nvCxnSpPr>
            <p:cNvPr id="58" name="Straight Arrow Connector 9"/>
            <p:cNvCxnSpPr>
              <a:cxnSpLocks noChangeShapeType="1"/>
            </p:cNvCxnSpPr>
            <p:nvPr/>
          </p:nvCxnSpPr>
          <p:spPr bwMode="auto">
            <a:xfrm>
              <a:off x="6783615" y="3621088"/>
              <a:ext cx="0" cy="431800"/>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20" name="Group 19"/>
          <p:cNvGrpSpPr/>
          <p:nvPr/>
        </p:nvGrpSpPr>
        <p:grpSpPr>
          <a:xfrm>
            <a:off x="5699434" y="4292075"/>
            <a:ext cx="2230438" cy="1285617"/>
            <a:chOff x="5699434" y="4292075"/>
            <a:chExt cx="2230438" cy="1285617"/>
          </a:xfrm>
        </p:grpSpPr>
        <p:sp>
          <p:nvSpPr>
            <p:cNvPr id="15400" name="Oval 22"/>
            <p:cNvSpPr>
              <a:spLocks noChangeArrowheads="1"/>
            </p:cNvSpPr>
            <p:nvPr/>
          </p:nvSpPr>
          <p:spPr bwMode="auto">
            <a:xfrm>
              <a:off x="5699434" y="4292075"/>
              <a:ext cx="1033463" cy="914400"/>
            </a:xfrm>
            <a:prstGeom prst="ellipse">
              <a:avLst/>
            </a:prstGeom>
            <a:noFill/>
            <a:ln w="12700" algn="ctr">
              <a:solidFill>
                <a:srgbClr val="FFC000"/>
              </a:solidFill>
              <a:prstDash val="dash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ltLang="en-US"/>
            </a:p>
          </p:txBody>
        </p:sp>
        <p:sp>
          <p:nvSpPr>
            <p:cNvPr id="15401" name="Oval 56"/>
            <p:cNvSpPr>
              <a:spLocks noChangeArrowheads="1"/>
            </p:cNvSpPr>
            <p:nvPr/>
          </p:nvSpPr>
          <p:spPr bwMode="auto">
            <a:xfrm>
              <a:off x="7077384" y="4322175"/>
              <a:ext cx="852488" cy="914400"/>
            </a:xfrm>
            <a:prstGeom prst="ellipse">
              <a:avLst/>
            </a:prstGeom>
            <a:noFill/>
            <a:ln w="12700" algn="ctr">
              <a:solidFill>
                <a:srgbClr val="FFC000"/>
              </a:solidFill>
              <a:prstDash val="dash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ltLang="en-US"/>
            </a:p>
          </p:txBody>
        </p:sp>
        <p:cxnSp>
          <p:nvCxnSpPr>
            <p:cNvPr id="15408" name="Straight Arrow Connector 65"/>
            <p:cNvCxnSpPr>
              <a:cxnSpLocks noChangeShapeType="1"/>
            </p:cNvCxnSpPr>
            <p:nvPr/>
          </p:nvCxnSpPr>
          <p:spPr bwMode="auto">
            <a:xfrm>
              <a:off x="6235121" y="5193146"/>
              <a:ext cx="497776" cy="384546"/>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cxnSp>
          <p:nvCxnSpPr>
            <p:cNvPr id="15409" name="Straight Arrow Connector 67"/>
            <p:cNvCxnSpPr>
              <a:cxnSpLocks noChangeShapeType="1"/>
            </p:cNvCxnSpPr>
            <p:nvPr/>
          </p:nvCxnSpPr>
          <p:spPr bwMode="auto">
            <a:xfrm flipH="1">
              <a:off x="7077384" y="5212825"/>
              <a:ext cx="426245" cy="364867"/>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21" name="Group 20"/>
          <p:cNvGrpSpPr/>
          <p:nvPr/>
        </p:nvGrpSpPr>
        <p:grpSpPr>
          <a:xfrm>
            <a:off x="5275571" y="5577692"/>
            <a:ext cx="3241675" cy="307777"/>
            <a:chOff x="5275571" y="5577692"/>
            <a:chExt cx="3241675" cy="307777"/>
          </a:xfrm>
        </p:grpSpPr>
        <p:graphicFrame>
          <p:nvGraphicFramePr>
            <p:cNvPr id="15407" name="Object 28"/>
            <p:cNvGraphicFramePr>
              <a:graphicFrameLocks noChangeAspect="1"/>
            </p:cNvGraphicFramePr>
            <p:nvPr>
              <p:extLst/>
            </p:nvPr>
          </p:nvGraphicFramePr>
          <p:xfrm>
            <a:off x="8093456" y="5603379"/>
            <a:ext cx="182563" cy="261938"/>
          </p:xfrm>
          <a:graphic>
            <a:graphicData uri="http://schemas.openxmlformats.org/presentationml/2006/ole">
              <mc:AlternateContent xmlns:mc="http://schemas.openxmlformats.org/markup-compatibility/2006">
                <mc:Choice xmlns:v="urn:schemas-microsoft-com:vml" Requires="v">
                  <p:oleObj spid="_x0000_s29858" name="Equation" r:id="rId16" imgW="177569" imgH="266353" progId="Equation.DSMT4">
                    <p:embed/>
                  </p:oleObj>
                </mc:Choice>
                <mc:Fallback>
                  <p:oleObj name="Equation" r:id="rId16" imgW="177569" imgH="266353" progId="Equation.DSMT4">
                    <p:embed/>
                    <p:pic>
                      <p:nvPicPr>
                        <p:cNvPr id="15407"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93456" y="5603379"/>
                          <a:ext cx="1825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 name="Rectangle 72"/>
            <p:cNvSpPr>
              <a:spLocks noChangeArrowheads="1"/>
            </p:cNvSpPr>
            <p:nvPr/>
          </p:nvSpPr>
          <p:spPr bwMode="auto">
            <a:xfrm>
              <a:off x="5275571" y="5577692"/>
              <a:ext cx="32416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400" dirty="0">
                  <a:solidFill>
                    <a:srgbClr val="FFC000"/>
                  </a:solidFill>
                </a:rPr>
                <a:t>These parts are independent from     </a:t>
              </a:r>
              <a:endParaRPr lang="it-IT" altLang="en-US" sz="1400" dirty="0">
                <a:solidFill>
                  <a:srgbClr val="FFC000"/>
                </a:solidFill>
              </a:endParaRPr>
            </a:p>
          </p:txBody>
        </p:sp>
      </p:grpSp>
      <p:sp>
        <p:nvSpPr>
          <p:cNvPr id="59" name="Segnaposto piè di pagina 85"/>
          <p:cNvSpPr txBox="1">
            <a:spLocks noGrp="1"/>
          </p:cNvSpPr>
          <p:nvPr/>
        </p:nvSpPr>
        <p:spPr bwMode="auto">
          <a:xfrm>
            <a:off x="3092450" y="6470650"/>
            <a:ext cx="2951163" cy="365125"/>
          </a:xfrm>
          <a:prstGeom prst="rect">
            <a:avLst/>
          </a:prstGeom>
          <a:noFill/>
          <a:ln>
            <a:miter lim="800000"/>
            <a:headEnd/>
            <a:tailEnd/>
          </a:ln>
        </p:spPr>
        <p:txBody>
          <a:bodyPr anchor="ctr"/>
          <a:lstStyle/>
          <a:p>
            <a:pPr algn="ctr">
              <a:defRPr/>
            </a:pPr>
            <a:r>
              <a:rPr lang="it-IT" sz="1000" dirty="0">
                <a:solidFill>
                  <a:schemeClr val="tx2"/>
                </a:solidFill>
                <a:cs typeface="+mn-cs"/>
              </a:rPr>
              <a:t>B. </a:t>
            </a:r>
            <a:r>
              <a:rPr lang="it-IT" sz="1000" dirty="0" smtClean="0">
                <a:solidFill>
                  <a:schemeClr val="tx2"/>
                </a:solidFill>
                <a:cs typeface="+mn-cs"/>
              </a:rPr>
              <a:t>Demir</a:t>
            </a:r>
            <a:endParaRPr lang="it-IT" sz="1000" dirty="0">
              <a:solidFill>
                <a:schemeClr val="tx2"/>
              </a:solidFill>
              <a:cs typeface="+mn-cs"/>
            </a:endParaRPr>
          </a:p>
        </p:txBody>
      </p:sp>
      <p:sp>
        <p:nvSpPr>
          <p:cNvPr id="60" name="Rectangle 4"/>
          <p:cNvSpPr>
            <a:spLocks noChangeArrowheads="1"/>
          </p:cNvSpPr>
          <p:nvPr/>
        </p:nvSpPr>
        <p:spPr bwMode="auto">
          <a:xfrm>
            <a:off x="533400" y="1185800"/>
            <a:ext cx="8302625"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en-US" dirty="0">
              <a:solidFill>
                <a:srgbClr val="000000"/>
              </a:solidFill>
            </a:endParaRPr>
          </a:p>
          <a:p>
            <a:r>
              <a:rPr lang="en-US" altLang="en-US" dirty="0">
                <a:solidFill>
                  <a:srgbClr val="000000"/>
                </a:solidFill>
              </a:rPr>
              <a:t>Fast implementations of the AK-SVM in the case of HI kernel:</a:t>
            </a: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p:txBody>
      </p:sp>
      <p:sp>
        <p:nvSpPr>
          <p:cNvPr id="61" name="Titolo 28"/>
          <p:cNvSpPr>
            <a:spLocks noGrp="1"/>
          </p:cNvSpPr>
          <p:nvPr>
            <p:ph type="title"/>
          </p:nvPr>
        </p:nvSpPr>
        <p:spPr>
          <a:xfrm>
            <a:off x="-172175" y="357856"/>
            <a:ext cx="8458200" cy="563562"/>
          </a:xfrm>
        </p:spPr>
        <p:txBody>
          <a:bodyPr/>
          <a:lstStyle/>
          <a:p>
            <a:r>
              <a:rPr lang="en-US" altLang="en-US" b="1" dirty="0" smtClean="0">
                <a:solidFill>
                  <a:schemeClr val="accent2">
                    <a:lumMod val="50000"/>
                  </a:schemeClr>
                </a:solidFill>
              </a:rPr>
              <a:t>Fast Implementations of AK-SVMs</a:t>
            </a:r>
          </a:p>
        </p:txBody>
      </p:sp>
      <p:pic>
        <p:nvPicPr>
          <p:cNvPr id="57" name="Picture 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458200" y="126081"/>
            <a:ext cx="623313" cy="457200"/>
          </a:xfrm>
          <a:prstGeom prst="rect">
            <a:avLst/>
          </a:prstGeom>
        </p:spPr>
      </p:pic>
      <p:sp>
        <p:nvSpPr>
          <p:cNvPr id="62" name="Segnaposto piè di pagina 85"/>
          <p:cNvSpPr txBox="1">
            <a:spLocks/>
          </p:cNvSpPr>
          <p:nvPr/>
        </p:nvSpPr>
        <p:spPr bwMode="auto">
          <a:xfrm>
            <a:off x="3244850" y="66230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3587744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28"/>
          <p:cNvSpPr>
            <a:spLocks noGrp="1"/>
          </p:cNvSpPr>
          <p:nvPr>
            <p:ph type="title"/>
          </p:nvPr>
        </p:nvSpPr>
        <p:spPr>
          <a:xfrm>
            <a:off x="-172175" y="357856"/>
            <a:ext cx="8458200" cy="563562"/>
          </a:xfrm>
        </p:spPr>
        <p:txBody>
          <a:bodyPr/>
          <a:lstStyle/>
          <a:p>
            <a:r>
              <a:rPr lang="en-US" altLang="en-US" b="1" dirty="0" smtClean="0">
                <a:solidFill>
                  <a:schemeClr val="accent2">
                    <a:lumMod val="50000"/>
                  </a:schemeClr>
                </a:solidFill>
              </a:rPr>
              <a:t>Fast Implementations of AK-SVMs</a:t>
            </a:r>
          </a:p>
        </p:txBody>
      </p:sp>
      <p:sp>
        <p:nvSpPr>
          <p:cNvPr id="27" name="Segnaposto numero diapositiva 1"/>
          <p:cNvSpPr>
            <a:spLocks noGrp="1"/>
          </p:cNvSpPr>
          <p:nvPr>
            <p:ph type="sldNum" sz="quarter" idx="4294967295"/>
          </p:nvPr>
        </p:nvSpPr>
        <p:spPr>
          <a:xfrm>
            <a:off x="7010400" y="6470650"/>
            <a:ext cx="2133600" cy="365125"/>
          </a:xfrm>
        </p:spPr>
        <p:txBody>
          <a:bodyPr/>
          <a:lstStyle/>
          <a:p>
            <a:pPr>
              <a:defRPr/>
            </a:pPr>
            <a:fld id="{96113EEB-7FA8-4EEC-9CCD-1E14E2955C72}" type="slidenum">
              <a:rPr lang="en-US"/>
              <a:pPr>
                <a:defRPr/>
              </a:pPr>
              <a:t>35</a:t>
            </a:fld>
            <a:endParaRPr lang="en-US"/>
          </a:p>
        </p:txBody>
      </p:sp>
      <p:sp>
        <p:nvSpPr>
          <p:cNvPr id="1638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en-US"/>
          </a:p>
        </p:txBody>
      </p:sp>
      <p:sp>
        <p:nvSpPr>
          <p:cNvPr id="16390" name="Rectangle 5"/>
          <p:cNvSpPr>
            <a:spLocks noChangeArrowheads="1"/>
          </p:cNvSpPr>
          <p:nvPr/>
        </p:nvSpPr>
        <p:spPr bwMode="auto">
          <a:xfrm>
            <a:off x="0" y="320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tr-TR" altLang="en-US"/>
          </a:p>
        </p:txBody>
      </p:sp>
      <p:sp>
        <p:nvSpPr>
          <p:cNvPr id="16391" name="Rectangle 7"/>
          <p:cNvSpPr>
            <a:spLocks noChangeArrowheads="1"/>
          </p:cNvSpPr>
          <p:nvPr/>
        </p:nvSpPr>
        <p:spPr bwMode="auto">
          <a:xfrm>
            <a:off x="420688" y="1028700"/>
            <a:ext cx="80772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61950" indent="-361950" algn="just">
              <a:buClr>
                <a:schemeClr val="tx2"/>
              </a:buClr>
              <a:buFont typeface="Wingdings" pitchFamily="2" charset="2"/>
              <a:buChar char="§"/>
            </a:pPr>
            <a:endParaRPr lang="en-US" altLang="en-US" dirty="0">
              <a:solidFill>
                <a:schemeClr val="tx2"/>
              </a:solidFill>
            </a:endParaRPr>
          </a:p>
          <a:p>
            <a:pPr marL="361950" indent="-361950" algn="just">
              <a:buClr>
                <a:schemeClr val="tx2"/>
              </a:buClr>
              <a:buFont typeface="Wingdings" pitchFamily="2" charset="2"/>
              <a:buChar char="§"/>
            </a:pPr>
            <a:endParaRPr lang="en-US" altLang="en-US" dirty="0">
              <a:solidFill>
                <a:schemeClr val="tx2"/>
              </a:solidFill>
            </a:endParaRPr>
          </a:p>
          <a:p>
            <a:pPr marL="361950" indent="-361950" algn="just">
              <a:buClr>
                <a:schemeClr val="tx2"/>
              </a:buClr>
              <a:buFont typeface="Wingdings" pitchFamily="2" charset="2"/>
              <a:buChar char="§"/>
            </a:pPr>
            <a:endParaRPr lang="en-US" altLang="en-US" dirty="0">
              <a:solidFill>
                <a:schemeClr val="tx2"/>
              </a:solidFill>
            </a:endParaRPr>
          </a:p>
          <a:p>
            <a:pPr marL="361950" indent="-361950" algn="just">
              <a:buClr>
                <a:schemeClr val="tx1"/>
              </a:buClr>
            </a:pPr>
            <a:endParaRPr lang="en-US" altLang="en-US" dirty="0"/>
          </a:p>
        </p:txBody>
      </p:sp>
      <p:sp>
        <p:nvSpPr>
          <p:cNvPr id="16392"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393" name="Rectangle 5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394" name="Rectangle 51"/>
          <p:cNvSpPr>
            <a:spLocks noChangeArrowheads="1"/>
          </p:cNvSpPr>
          <p:nvPr/>
        </p:nvSpPr>
        <p:spPr bwMode="auto">
          <a:xfrm>
            <a:off x="0" y="276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395"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396" name="Rectangle 3"/>
          <p:cNvSpPr>
            <a:spLocks noChangeArrowheads="1"/>
          </p:cNvSpPr>
          <p:nvPr/>
        </p:nvSpPr>
        <p:spPr bwMode="auto">
          <a:xfrm>
            <a:off x="152400" y="428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39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398" name="Rectangle 7"/>
          <p:cNvSpPr>
            <a:spLocks noChangeArrowheads="1"/>
          </p:cNvSpPr>
          <p:nvPr/>
        </p:nvSpPr>
        <p:spPr bwMode="auto">
          <a:xfrm>
            <a:off x="0" y="247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399" name="Rectangle 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00" name="Rectangle 10"/>
          <p:cNvSpPr>
            <a:spLocks noChangeArrowheads="1"/>
          </p:cNvSpPr>
          <p:nvPr/>
        </p:nvSpPr>
        <p:spPr bwMode="auto">
          <a:xfrm>
            <a:off x="152400" y="466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01"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02" name="Rectangle 13"/>
          <p:cNvSpPr>
            <a:spLocks noChangeArrowheads="1"/>
          </p:cNvSpPr>
          <p:nvPr/>
        </p:nvSpPr>
        <p:spPr bwMode="auto">
          <a:xfrm>
            <a:off x="0" y="266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03" name="Rectangle 4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04" name="Rectangle 41"/>
          <p:cNvSpPr>
            <a:spLocks noChangeArrowheads="1"/>
          </p:cNvSpPr>
          <p:nvPr/>
        </p:nvSpPr>
        <p:spPr bwMode="auto">
          <a:xfrm>
            <a:off x="0" y="390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05"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06" name="Rectangle 44"/>
          <p:cNvSpPr>
            <a:spLocks noChangeArrowheads="1"/>
          </p:cNvSpPr>
          <p:nvPr/>
        </p:nvSpPr>
        <p:spPr bwMode="auto">
          <a:xfrm>
            <a:off x="0" y="41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07" name="Rectangle 4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08" name="Rectangle 47"/>
          <p:cNvSpPr>
            <a:spLocks noChangeArrowheads="1"/>
          </p:cNvSpPr>
          <p:nvPr/>
        </p:nvSpPr>
        <p:spPr bwMode="auto">
          <a:xfrm>
            <a:off x="0" y="381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09" name="Rectangle 4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10" name="Rectangle 50"/>
          <p:cNvSpPr>
            <a:spLocks noChangeArrowheads="1"/>
          </p:cNvSpPr>
          <p:nvPr/>
        </p:nvSpPr>
        <p:spPr bwMode="auto">
          <a:xfrm>
            <a:off x="152400" y="53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11" name="Rectangle 40"/>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12" name="Rectangle 41"/>
          <p:cNvSpPr>
            <a:spLocks noChangeArrowheads="1"/>
          </p:cNvSpPr>
          <p:nvPr/>
        </p:nvSpPr>
        <p:spPr bwMode="auto">
          <a:xfrm>
            <a:off x="304800" y="685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13" name="Rectangle 4"/>
          <p:cNvSpPr>
            <a:spLocks noChangeArrowheads="1"/>
          </p:cNvSpPr>
          <p:nvPr/>
        </p:nvSpPr>
        <p:spPr bwMode="auto">
          <a:xfrm>
            <a:off x="396875" y="2905125"/>
            <a:ext cx="83026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dirty="0">
                <a:solidFill>
                  <a:srgbClr val="000000"/>
                </a:solidFill>
              </a:rPr>
              <a:t>Fast Exact Implementations of the AK-SVM with HI Kernel: </a:t>
            </a:r>
          </a:p>
          <a:p>
            <a:pPr marL="742950" lvl="1" indent="-285750" algn="just">
              <a:buFont typeface="Wingdings" pitchFamily="2" charset="2"/>
              <a:buChar char="§"/>
            </a:pPr>
            <a:r>
              <a:rPr lang="en-US" altLang="en-US" dirty="0">
                <a:solidFill>
                  <a:srgbClr val="000000"/>
                </a:solidFill>
              </a:rPr>
              <a:t>          can be computed with a significantly reduced complexity </a:t>
            </a:r>
            <a:r>
              <a:rPr lang="en-US" altLang="en-US" i="1" dirty="0">
                <a:solidFill>
                  <a:srgbClr val="000000"/>
                </a:solidFill>
              </a:rPr>
              <a:t>O</a:t>
            </a:r>
            <a:r>
              <a:rPr lang="en-US" altLang="en-US" dirty="0">
                <a:solidFill>
                  <a:srgbClr val="000000"/>
                </a:solidFill>
              </a:rPr>
              <a:t>(</a:t>
            </a:r>
            <a:r>
              <a:rPr lang="en-US" altLang="en-US" i="1" dirty="0" err="1">
                <a:solidFill>
                  <a:srgbClr val="000000"/>
                </a:solidFill>
              </a:rPr>
              <a:t>m×</a:t>
            </a:r>
            <a:r>
              <a:rPr lang="en-US" altLang="en-US" dirty="0" err="1">
                <a:solidFill>
                  <a:srgbClr val="000000"/>
                </a:solidFill>
              </a:rPr>
              <a:t>log</a:t>
            </a:r>
            <a:r>
              <a:rPr lang="en-US" altLang="en-US" dirty="0">
                <a:solidFill>
                  <a:srgbClr val="000000"/>
                </a:solidFill>
              </a:rPr>
              <a:t>(</a:t>
            </a:r>
            <a:r>
              <a:rPr lang="en-US" altLang="en-US" i="1" dirty="0">
                <a:solidFill>
                  <a:srgbClr val="000000"/>
                </a:solidFill>
              </a:rPr>
              <a:t>n</a:t>
            </a:r>
            <a:r>
              <a:rPr lang="en-US" altLang="en-US" dirty="0">
                <a:solidFill>
                  <a:srgbClr val="000000"/>
                </a:solidFill>
              </a:rPr>
              <a:t>)); </a:t>
            </a:r>
          </a:p>
          <a:p>
            <a:pPr marL="742950" lvl="1" indent="-285750" algn="just">
              <a:buFont typeface="Wingdings" pitchFamily="2" charset="2"/>
              <a:buChar char="§"/>
            </a:pPr>
            <a:r>
              <a:rPr lang="en-US" altLang="en-US" dirty="0">
                <a:solidFill>
                  <a:srgbClr val="000000"/>
                </a:solidFill>
              </a:rPr>
              <a:t>AK-SVM with HI kernel can be implemented with a speed up of </a:t>
            </a:r>
            <a:r>
              <a:rPr lang="en-US" altLang="en-US" i="1" dirty="0">
                <a:solidFill>
                  <a:srgbClr val="000000"/>
                </a:solidFill>
              </a:rPr>
              <a:t>O</a:t>
            </a:r>
            <a:r>
              <a:rPr lang="en-US" altLang="en-US" dirty="0">
                <a:solidFill>
                  <a:srgbClr val="000000"/>
                </a:solidFill>
              </a:rPr>
              <a:t>(</a:t>
            </a:r>
            <a:r>
              <a:rPr lang="en-US" altLang="en-US" i="1" dirty="0">
                <a:solidFill>
                  <a:srgbClr val="000000"/>
                </a:solidFill>
              </a:rPr>
              <a:t>n</a:t>
            </a:r>
            <a:r>
              <a:rPr lang="en-US" altLang="en-US" dirty="0">
                <a:solidFill>
                  <a:srgbClr val="000000"/>
                </a:solidFill>
              </a:rPr>
              <a:t>/log(</a:t>
            </a:r>
            <a:r>
              <a:rPr lang="en-US" altLang="en-US" i="1" dirty="0">
                <a:solidFill>
                  <a:srgbClr val="000000"/>
                </a:solidFill>
              </a:rPr>
              <a:t>n</a:t>
            </a:r>
            <a:r>
              <a:rPr lang="en-US" altLang="en-US" dirty="0">
                <a:solidFill>
                  <a:srgbClr val="000000"/>
                </a:solidFill>
              </a:rPr>
              <a:t>)) without any loss in the classification accuracy. </a:t>
            </a:r>
          </a:p>
          <a:p>
            <a:pPr algn="just"/>
            <a:endParaRPr lang="en-US" altLang="en-US" dirty="0">
              <a:solidFill>
                <a:srgbClr val="000000"/>
              </a:solidFill>
            </a:endParaRPr>
          </a:p>
          <a:p>
            <a:pPr algn="just"/>
            <a:r>
              <a:rPr lang="en-US" altLang="en-US" dirty="0">
                <a:solidFill>
                  <a:srgbClr val="000000"/>
                </a:solidFill>
              </a:rPr>
              <a:t>Fast Approximate Implementation of AK-SVM with HI Kernel: </a:t>
            </a:r>
            <a:r>
              <a:rPr lang="en-US" altLang="en-US" dirty="0" smtClean="0">
                <a:solidFill>
                  <a:srgbClr val="000000"/>
                </a:solidFill>
              </a:rPr>
              <a:t> </a:t>
            </a:r>
            <a:endParaRPr lang="en-US" altLang="en-US" dirty="0">
              <a:solidFill>
                <a:srgbClr val="000000"/>
              </a:solidFill>
            </a:endParaRPr>
          </a:p>
          <a:p>
            <a:pPr marL="742950" lvl="1" indent="-285750" algn="just">
              <a:buFont typeface="Wingdings" pitchFamily="2" charset="2"/>
              <a:buChar char="§"/>
            </a:pPr>
            <a:r>
              <a:rPr lang="en-US" altLang="en-US" dirty="0">
                <a:solidFill>
                  <a:srgbClr val="000000"/>
                </a:solidFill>
              </a:rPr>
              <a:t>The final discrimination function can be estimated by approximating each dimension           independently. </a:t>
            </a:r>
          </a:p>
          <a:p>
            <a:pPr marL="742950" lvl="1" indent="-285750" algn="just">
              <a:buFont typeface="Wingdings" pitchFamily="2" charset="2"/>
              <a:buChar char="§"/>
            </a:pPr>
            <a:r>
              <a:rPr lang="en-US" altLang="en-US" dirty="0">
                <a:solidFill>
                  <a:srgbClr val="000000"/>
                </a:solidFill>
              </a:rPr>
              <a:t>Piecewise linear polynomial approximation can be </a:t>
            </a:r>
            <a:r>
              <a:rPr lang="en-US" altLang="en-US" dirty="0" smtClean="0">
                <a:solidFill>
                  <a:srgbClr val="000000"/>
                </a:solidFill>
              </a:rPr>
              <a:t>used. </a:t>
            </a:r>
            <a:endParaRPr lang="en-US" altLang="en-US" dirty="0">
              <a:solidFill>
                <a:srgbClr val="000000"/>
              </a:solidFill>
            </a:endParaRPr>
          </a:p>
          <a:p>
            <a:pPr marL="742950" lvl="1" indent="-285750" algn="just">
              <a:buFont typeface="Wingdings" pitchFamily="2" charset="2"/>
              <a:buChar char="§"/>
            </a:pPr>
            <a:r>
              <a:rPr lang="en-US" altLang="en-US" dirty="0">
                <a:solidFill>
                  <a:srgbClr val="000000"/>
                </a:solidFill>
              </a:rPr>
              <a:t>Computational complexity is similar to the linear SVM.</a:t>
            </a:r>
            <a:endParaRPr lang="it-IT" altLang="en-US" dirty="0">
              <a:solidFill>
                <a:srgbClr val="000000"/>
              </a:solidFill>
            </a:endParaRPr>
          </a:p>
        </p:txBody>
      </p:sp>
      <p:sp>
        <p:nvSpPr>
          <p:cNvPr id="16414"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15" name="Rectangle 49"/>
          <p:cNvSpPr>
            <a:spLocks noChangeArrowheads="1"/>
          </p:cNvSpPr>
          <p:nvPr/>
        </p:nvSpPr>
        <p:spPr bwMode="auto">
          <a:xfrm>
            <a:off x="0" y="209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16416" name="Rectangle 5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graphicFrame>
        <p:nvGraphicFramePr>
          <p:cNvPr id="16417" name="Object 11"/>
          <p:cNvGraphicFramePr>
            <a:graphicFrameLocks noChangeAspect="1"/>
          </p:cNvGraphicFramePr>
          <p:nvPr>
            <p:extLst>
              <p:ext uri="{D42A27DB-BD31-4B8C-83A1-F6EECF244321}">
                <p14:modId xmlns:p14="http://schemas.microsoft.com/office/powerpoint/2010/main" val="2777812876"/>
              </p:ext>
            </p:extLst>
          </p:nvPr>
        </p:nvGraphicFramePr>
        <p:xfrm>
          <a:off x="2848437" y="1243264"/>
          <a:ext cx="2911475" cy="1371600"/>
        </p:xfrm>
        <a:graphic>
          <a:graphicData uri="http://schemas.openxmlformats.org/presentationml/2006/ole">
            <mc:AlternateContent xmlns:mc="http://schemas.openxmlformats.org/markup-compatibility/2006">
              <mc:Choice xmlns:v="urn:schemas-microsoft-com:vml" Requires="v">
                <p:oleObj spid="_x0000_s30788" name="Equation" r:id="rId4" imgW="2895480" imgH="1371600" progId="Equation.DSMT4">
                  <p:embed/>
                </p:oleObj>
              </mc:Choice>
              <mc:Fallback>
                <p:oleObj name="Equation" r:id="rId4" imgW="2895480" imgH="1371600" progId="Equation.DSMT4">
                  <p:embed/>
                  <p:pic>
                    <p:nvPicPr>
                      <p:cNvPr id="16417" name="Object 11"/>
                      <p:cNvPicPr>
                        <a:picLocks noChangeAspect="1" noChangeArrowheads="1"/>
                      </p:cNvPicPr>
                      <p:nvPr/>
                    </p:nvPicPr>
                    <p:blipFill>
                      <a:blip r:embed="rId5"/>
                      <a:srcRect/>
                      <a:stretch>
                        <a:fillRect/>
                      </a:stretch>
                    </p:blipFill>
                    <p:spPr bwMode="auto">
                      <a:xfrm>
                        <a:off x="2848437" y="1243264"/>
                        <a:ext cx="2911475" cy="1371600"/>
                      </a:xfrm>
                      <a:prstGeom prst="rect">
                        <a:avLst/>
                      </a:prstGeom>
                      <a:solidFill>
                        <a:schemeClr val="tx1">
                          <a:lumMod val="50000"/>
                        </a:schemeClr>
                      </a:solidFill>
                      <a:ln>
                        <a:noFill/>
                      </a:ln>
                      <a:extLst/>
                    </p:spPr>
                  </p:pic>
                </p:oleObj>
              </mc:Fallback>
            </mc:AlternateContent>
          </a:graphicData>
        </a:graphic>
      </p:graphicFrame>
      <p:sp>
        <p:nvSpPr>
          <p:cNvPr id="16418" name="Oval 52"/>
          <p:cNvSpPr>
            <a:spLocks noChangeArrowheads="1"/>
          </p:cNvSpPr>
          <p:nvPr/>
        </p:nvSpPr>
        <p:spPr bwMode="auto">
          <a:xfrm>
            <a:off x="3540194" y="1178955"/>
            <a:ext cx="1033463" cy="870010"/>
          </a:xfrm>
          <a:prstGeom prst="ellipse">
            <a:avLst/>
          </a:prstGeom>
          <a:noFill/>
          <a:ln w="12700" algn="ctr">
            <a:solidFill>
              <a:srgbClr val="FFC000"/>
            </a:solidFill>
            <a:prstDash val="dash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ltLang="en-US"/>
          </a:p>
        </p:txBody>
      </p:sp>
      <p:sp>
        <p:nvSpPr>
          <p:cNvPr id="16419" name="Oval 54"/>
          <p:cNvSpPr>
            <a:spLocks noChangeArrowheads="1"/>
          </p:cNvSpPr>
          <p:nvPr/>
        </p:nvSpPr>
        <p:spPr bwMode="auto">
          <a:xfrm>
            <a:off x="4853050" y="1212932"/>
            <a:ext cx="852488" cy="805873"/>
          </a:xfrm>
          <a:prstGeom prst="ellipse">
            <a:avLst/>
          </a:prstGeom>
          <a:noFill/>
          <a:ln w="12700" algn="ctr">
            <a:solidFill>
              <a:srgbClr val="FFC000"/>
            </a:solidFill>
            <a:prstDash val="dash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ltLang="en-US"/>
          </a:p>
        </p:txBody>
      </p:sp>
      <p:sp>
        <p:nvSpPr>
          <p:cNvPr id="16424"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graphicFrame>
        <p:nvGraphicFramePr>
          <p:cNvPr id="16425" name="Object 8"/>
          <p:cNvGraphicFramePr>
            <a:graphicFrameLocks noChangeAspect="1"/>
          </p:cNvGraphicFramePr>
          <p:nvPr/>
        </p:nvGraphicFramePr>
        <p:xfrm>
          <a:off x="1203325" y="3200400"/>
          <a:ext cx="571500" cy="341313"/>
        </p:xfrm>
        <a:graphic>
          <a:graphicData uri="http://schemas.openxmlformats.org/presentationml/2006/ole">
            <mc:AlternateContent xmlns:mc="http://schemas.openxmlformats.org/markup-compatibility/2006">
              <mc:Choice xmlns:v="urn:schemas-microsoft-com:vml" Requires="v">
                <p:oleObj spid="_x0000_s30789" name="Equation" r:id="rId6" imgW="571252" imgH="330057" progId="Equation.DSMT4">
                  <p:embed/>
                </p:oleObj>
              </mc:Choice>
              <mc:Fallback>
                <p:oleObj name="Equation" r:id="rId6" imgW="571252" imgH="330057" progId="Equation.DSMT4">
                  <p:embed/>
                  <p:pic>
                    <p:nvPicPr>
                      <p:cNvPr id="16425"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3325" y="3200400"/>
                        <a:ext cx="5715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6426" name="Straight Connector 12"/>
          <p:cNvCxnSpPr>
            <a:cxnSpLocks noChangeShapeType="1"/>
          </p:cNvCxnSpPr>
          <p:nvPr/>
        </p:nvCxnSpPr>
        <p:spPr bwMode="auto">
          <a:xfrm>
            <a:off x="152400" y="4477000"/>
            <a:ext cx="8777288" cy="0"/>
          </a:xfrm>
          <a:prstGeom prst="line">
            <a:avLst/>
          </a:prstGeom>
          <a:noFill/>
          <a:ln w="12700" algn="ctr">
            <a:solidFill>
              <a:srgbClr val="FFC000"/>
            </a:solidFill>
            <a:prstDash val="dash"/>
            <a:round/>
            <a:headEnd type="none" w="sm" len="sm"/>
            <a:tailEnd type="none" w="sm" len="sm"/>
          </a:ln>
          <a:extLst>
            <a:ext uri="{909E8E84-426E-40DD-AFC4-6F175D3DCCD1}">
              <a14:hiddenFill xmlns:a14="http://schemas.microsoft.com/office/drawing/2010/main">
                <a:noFill/>
              </a14:hiddenFill>
            </a:ext>
          </a:extLst>
        </p:spPr>
      </p:cxnSp>
      <p:graphicFrame>
        <p:nvGraphicFramePr>
          <p:cNvPr id="16427" name="Object 1"/>
          <p:cNvGraphicFramePr>
            <a:graphicFrameLocks noChangeAspect="1"/>
          </p:cNvGraphicFramePr>
          <p:nvPr/>
        </p:nvGraphicFramePr>
        <p:xfrm>
          <a:off x="2338388" y="5127625"/>
          <a:ext cx="571500" cy="330200"/>
        </p:xfrm>
        <a:graphic>
          <a:graphicData uri="http://schemas.openxmlformats.org/presentationml/2006/ole">
            <mc:AlternateContent xmlns:mc="http://schemas.openxmlformats.org/markup-compatibility/2006">
              <mc:Choice xmlns:v="urn:schemas-microsoft-com:vml" Requires="v">
                <p:oleObj spid="_x0000_s30790" name="Equation" r:id="rId8" imgW="571252" imgH="330057" progId="Equation.DSMT4">
                  <p:embed/>
                </p:oleObj>
              </mc:Choice>
              <mc:Fallback>
                <p:oleObj name="Equation" r:id="rId8" imgW="571252" imgH="330057" progId="Equation.DSMT4">
                  <p:embed/>
                  <p:pic>
                    <p:nvPicPr>
                      <p:cNvPr id="16427"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8388" y="5127625"/>
                        <a:ext cx="5715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28" name="Rectangle 61"/>
          <p:cNvSpPr>
            <a:spLocks noChangeArrowheads="1"/>
          </p:cNvSpPr>
          <p:nvPr/>
        </p:nvSpPr>
        <p:spPr bwMode="auto">
          <a:xfrm>
            <a:off x="608013" y="6089650"/>
            <a:ext cx="8232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just">
              <a:spcBef>
                <a:spcPct val="40000"/>
              </a:spcBef>
              <a:buSzPct val="120000"/>
            </a:pPr>
            <a:r>
              <a:rPr lang="en-US" altLang="en-US" sz="1200" dirty="0" smtClean="0">
                <a:solidFill>
                  <a:srgbClr val="FFCC00"/>
                </a:solidFill>
              </a:rPr>
              <a:t>S</a:t>
            </a:r>
            <a:r>
              <a:rPr lang="en-US" altLang="en-US" sz="1200" dirty="0">
                <a:solidFill>
                  <a:srgbClr val="FFCC00"/>
                </a:solidFill>
              </a:rPr>
              <a:t>. </a:t>
            </a:r>
            <a:r>
              <a:rPr lang="en-US" altLang="en-US" sz="1200" dirty="0" err="1">
                <a:solidFill>
                  <a:srgbClr val="FFCC00"/>
                </a:solidFill>
              </a:rPr>
              <a:t>Maji</a:t>
            </a:r>
            <a:r>
              <a:rPr lang="en-US" altLang="en-US" sz="1200" dirty="0">
                <a:solidFill>
                  <a:srgbClr val="FFCC00"/>
                </a:solidFill>
              </a:rPr>
              <a:t>, A.C. Berg, and J. Malik, “Efficient classification for additive kernel SVMs,” IEEE Transactions on Pattern Analysis and Machine Intelligence, vol. 35, no.1, pp. 66-77, 2013. </a:t>
            </a:r>
          </a:p>
        </p:txBody>
      </p:sp>
      <p:cxnSp>
        <p:nvCxnSpPr>
          <p:cNvPr id="45" name="Straight Arrow Connector 9"/>
          <p:cNvCxnSpPr>
            <a:cxnSpLocks noChangeShapeType="1"/>
            <a:stCxn id="16418" idx="3"/>
          </p:cNvCxnSpPr>
          <p:nvPr/>
        </p:nvCxnSpPr>
        <p:spPr bwMode="auto">
          <a:xfrm>
            <a:off x="3691541" y="1921555"/>
            <a:ext cx="179816" cy="441635"/>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cxnSp>
        <p:nvCxnSpPr>
          <p:cNvPr id="48" name="Straight Arrow Connector 9"/>
          <p:cNvCxnSpPr>
            <a:cxnSpLocks noChangeShapeType="1"/>
          </p:cNvCxnSpPr>
          <p:nvPr/>
        </p:nvCxnSpPr>
        <p:spPr bwMode="auto">
          <a:xfrm flipH="1">
            <a:off x="4724400" y="2018805"/>
            <a:ext cx="538822" cy="344385"/>
          </a:xfrm>
          <a:prstGeom prst="straightConnector1">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sp>
        <p:nvSpPr>
          <p:cNvPr id="43" name="Rectangle 42"/>
          <p:cNvSpPr>
            <a:spLocks noChangeArrowheads="1"/>
          </p:cNvSpPr>
          <p:nvPr/>
        </p:nvSpPr>
        <p:spPr bwMode="auto">
          <a:xfrm>
            <a:off x="5133067" y="2018805"/>
            <a:ext cx="32416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400" dirty="0">
                <a:solidFill>
                  <a:srgbClr val="FFC000"/>
                </a:solidFill>
              </a:rPr>
              <a:t>These parts </a:t>
            </a:r>
            <a:r>
              <a:rPr lang="en-US" altLang="en-US" sz="1400" dirty="0" smtClean="0">
                <a:solidFill>
                  <a:srgbClr val="FFC000"/>
                </a:solidFill>
              </a:rPr>
              <a:t>can </a:t>
            </a:r>
            <a:r>
              <a:rPr lang="en-US" altLang="en-US" sz="1400" dirty="0">
                <a:solidFill>
                  <a:srgbClr val="FFC000"/>
                </a:solidFill>
              </a:rPr>
              <a:t>be pre-computed only once </a:t>
            </a:r>
            <a:endParaRPr lang="it-IT" altLang="en-US" sz="1400" dirty="0">
              <a:solidFill>
                <a:srgbClr val="FFC000"/>
              </a:solidFill>
            </a:endParaRPr>
          </a:p>
        </p:txBody>
      </p:sp>
      <p:sp>
        <p:nvSpPr>
          <p:cNvPr id="46" name="Segnaposto piè di pagina 85"/>
          <p:cNvSpPr txBox="1">
            <a:spLocks noGrp="1"/>
          </p:cNvSpPr>
          <p:nvPr/>
        </p:nvSpPr>
        <p:spPr bwMode="auto">
          <a:xfrm>
            <a:off x="3092450" y="6470650"/>
            <a:ext cx="2951163" cy="365125"/>
          </a:xfrm>
          <a:prstGeom prst="rect">
            <a:avLst/>
          </a:prstGeom>
          <a:noFill/>
          <a:ln>
            <a:miter lim="800000"/>
            <a:headEnd/>
            <a:tailEnd/>
          </a:ln>
        </p:spPr>
        <p:txBody>
          <a:bodyPr anchor="ctr"/>
          <a:lstStyle/>
          <a:p>
            <a:pPr algn="ctr">
              <a:defRPr/>
            </a:pPr>
            <a:r>
              <a:rPr lang="it-IT" sz="1000" dirty="0">
                <a:solidFill>
                  <a:schemeClr val="tx2"/>
                </a:solidFill>
                <a:cs typeface="+mn-cs"/>
              </a:rPr>
              <a:t>B. </a:t>
            </a:r>
            <a:r>
              <a:rPr lang="it-IT" sz="1000" dirty="0" smtClean="0">
                <a:solidFill>
                  <a:schemeClr val="tx2"/>
                </a:solidFill>
                <a:cs typeface="+mn-cs"/>
              </a:rPr>
              <a:t>Demir</a:t>
            </a:r>
            <a:endParaRPr lang="it-IT" sz="1000" dirty="0">
              <a:solidFill>
                <a:schemeClr val="tx2"/>
              </a:solidFill>
              <a:cs typeface="+mn-cs"/>
            </a:endParaRPr>
          </a:p>
        </p:txBody>
      </p:sp>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8200" y="390149"/>
            <a:ext cx="623313" cy="457200"/>
          </a:xfrm>
          <a:prstGeom prst="rect">
            <a:avLst/>
          </a:prstGeom>
        </p:spPr>
      </p:pic>
      <p:sp>
        <p:nvSpPr>
          <p:cNvPr id="47" name="Segnaposto piè di pagina 85"/>
          <p:cNvSpPr txBox="1">
            <a:spLocks/>
          </p:cNvSpPr>
          <p:nvPr/>
        </p:nvSpPr>
        <p:spPr bwMode="auto">
          <a:xfrm>
            <a:off x="3244850" y="66230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234364151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4294967295"/>
          </p:nvPr>
        </p:nvSpPr>
        <p:spPr>
          <a:xfrm>
            <a:off x="7010400" y="6470650"/>
            <a:ext cx="2133600" cy="365125"/>
          </a:xfrm>
        </p:spPr>
        <p:txBody>
          <a:bodyPr/>
          <a:lstStyle/>
          <a:p>
            <a:pPr>
              <a:defRPr/>
            </a:pPr>
            <a:fld id="{886A2C42-B67B-4C59-8FF0-907A176EF190}" type="slidenum">
              <a:rPr lang="it-IT" smtClean="0"/>
              <a:pPr>
                <a:defRPr/>
              </a:pPr>
              <a:t>36</a:t>
            </a:fld>
            <a:endParaRPr lang="it-IT" dirty="0"/>
          </a:p>
        </p:txBody>
      </p:sp>
      <p:sp>
        <p:nvSpPr>
          <p:cNvPr id="174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p>
        </p:txBody>
      </p:sp>
      <p:sp>
        <p:nvSpPr>
          <p:cNvPr id="8" name="Oval 7"/>
          <p:cNvSpPr>
            <a:spLocks noChangeArrowheads="1"/>
          </p:cNvSpPr>
          <p:nvPr/>
        </p:nvSpPr>
        <p:spPr bwMode="auto">
          <a:xfrm>
            <a:off x="4568825" y="2263775"/>
            <a:ext cx="4006850" cy="2286000"/>
          </a:xfrm>
          <a:prstGeom prst="ellipse">
            <a:avLst/>
          </a:prstGeom>
          <a:solidFill>
            <a:srgbClr val="CC00FF">
              <a:alpha val="53000"/>
            </a:srgbClr>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it-IT">
              <a:solidFill>
                <a:schemeClr val="tx2"/>
              </a:solidFill>
              <a:latin typeface="Calibri" charset="0"/>
            </a:endParaRPr>
          </a:p>
        </p:txBody>
      </p:sp>
      <p:cxnSp>
        <p:nvCxnSpPr>
          <p:cNvPr id="9" name="Straight Arrow Connector 8"/>
          <p:cNvCxnSpPr>
            <a:cxnSpLocks noChangeShapeType="1"/>
          </p:cNvCxnSpPr>
          <p:nvPr/>
        </p:nvCxnSpPr>
        <p:spPr bwMode="auto">
          <a:xfrm>
            <a:off x="650875" y="6073775"/>
            <a:ext cx="7924800" cy="1588"/>
          </a:xfrm>
          <a:prstGeom prst="straightConnector1">
            <a:avLst/>
          </a:prstGeom>
          <a:noFill/>
          <a:ln w="47625">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 name="Straight Arrow Connector 9"/>
          <p:cNvCxnSpPr>
            <a:cxnSpLocks noChangeShapeType="1"/>
          </p:cNvCxnSpPr>
          <p:nvPr/>
        </p:nvCxnSpPr>
        <p:spPr bwMode="auto">
          <a:xfrm rot="5400000" flipH="1" flipV="1">
            <a:off x="-1116805" y="4317206"/>
            <a:ext cx="3535362" cy="3175"/>
          </a:xfrm>
          <a:prstGeom prst="straightConnector1">
            <a:avLst/>
          </a:prstGeom>
          <a:noFill/>
          <a:ln w="47625">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416" name="TextBox 15"/>
          <p:cNvSpPr txBox="1">
            <a:spLocks noChangeArrowheads="1"/>
          </p:cNvSpPr>
          <p:nvPr/>
        </p:nvSpPr>
        <p:spPr bwMode="auto">
          <a:xfrm>
            <a:off x="4003675" y="6073775"/>
            <a:ext cx="114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tx2"/>
                </a:solidFill>
                <a:ea typeface="ＭＳ Ｐゴシック" pitchFamily="34" charset="-128"/>
              </a:rPr>
              <a:t>Accuracy</a:t>
            </a:r>
          </a:p>
        </p:txBody>
      </p:sp>
      <p:sp>
        <p:nvSpPr>
          <p:cNvPr id="17417" name="TextBox 16"/>
          <p:cNvSpPr txBox="1">
            <a:spLocks noChangeArrowheads="1"/>
          </p:cNvSpPr>
          <p:nvPr/>
        </p:nvSpPr>
        <p:spPr bwMode="auto">
          <a:xfrm rot="-5400000">
            <a:off x="-735013" y="4106863"/>
            <a:ext cx="2227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tx2"/>
                </a:solidFill>
                <a:ea typeface="ＭＳ Ｐゴシック" pitchFamily="34" charset="-128"/>
              </a:rPr>
              <a:t>Evaluation time</a:t>
            </a:r>
          </a:p>
        </p:txBody>
      </p:sp>
      <p:sp>
        <p:nvSpPr>
          <p:cNvPr id="15" name="Oval 14"/>
          <p:cNvSpPr>
            <a:spLocks noChangeArrowheads="1"/>
          </p:cNvSpPr>
          <p:nvPr/>
        </p:nvSpPr>
        <p:spPr bwMode="auto">
          <a:xfrm>
            <a:off x="4624388" y="5011738"/>
            <a:ext cx="3951287" cy="904875"/>
          </a:xfrm>
          <a:prstGeom prst="ellipse">
            <a:avLst/>
          </a:prstGeom>
          <a:solidFill>
            <a:schemeClr val="accent2">
              <a:lumMod val="60000"/>
              <a:lumOff val="40000"/>
              <a:alpha val="65000"/>
            </a:schemeClr>
          </a:solidFill>
          <a:ln w="9525">
            <a:solidFill>
              <a:srgbClr val="3366FF"/>
            </a:solidFill>
            <a:round/>
            <a:headEnd/>
            <a:tailEnd/>
          </a:ln>
          <a:effectLst>
            <a:outerShdw blurRad="50800" dist="38100" dir="2700000" rotWithShape="0">
              <a:srgbClr val="808080">
                <a:alpha val="42999"/>
              </a:srgbClr>
            </a:outerShdw>
          </a:effectLst>
        </p:spPr>
        <p:txBody>
          <a:bodyPr anchor="ctr"/>
          <a:lstStyle/>
          <a:p>
            <a:pPr algn="ctr">
              <a:defRPr/>
            </a:pPr>
            <a:endParaRPr lang="it-IT">
              <a:solidFill>
                <a:schemeClr val="tx2"/>
              </a:solidFill>
              <a:latin typeface="Calibri" charset="0"/>
            </a:endParaRPr>
          </a:p>
        </p:txBody>
      </p:sp>
      <p:sp>
        <p:nvSpPr>
          <p:cNvPr id="17419" name="TextBox 4"/>
          <p:cNvSpPr txBox="1">
            <a:spLocks noChangeArrowheads="1"/>
          </p:cNvSpPr>
          <p:nvPr/>
        </p:nvSpPr>
        <p:spPr bwMode="auto">
          <a:xfrm>
            <a:off x="5705475" y="3257550"/>
            <a:ext cx="200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tx2"/>
                </a:solidFill>
                <a:ea typeface="ＭＳ Ｐゴシック" pitchFamily="34" charset="-128"/>
              </a:rPr>
              <a:t>Non-Linear SVMs</a:t>
            </a:r>
          </a:p>
        </p:txBody>
      </p:sp>
      <p:sp>
        <p:nvSpPr>
          <p:cNvPr id="17420" name="TextBox 14"/>
          <p:cNvSpPr txBox="1">
            <a:spLocks noChangeArrowheads="1"/>
          </p:cNvSpPr>
          <p:nvPr/>
        </p:nvSpPr>
        <p:spPr bwMode="auto">
          <a:xfrm>
            <a:off x="6049963" y="5292725"/>
            <a:ext cx="10683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rgbClr val="000000"/>
                </a:solidFill>
                <a:ea typeface="ＭＳ Ｐゴシック" pitchFamily="34" charset="-128"/>
              </a:rPr>
              <a:t>AK-SVM</a:t>
            </a:r>
          </a:p>
        </p:txBody>
      </p:sp>
      <p:grpSp>
        <p:nvGrpSpPr>
          <p:cNvPr id="17421" name="Group 27"/>
          <p:cNvGrpSpPr>
            <a:grpSpLocks/>
          </p:cNvGrpSpPr>
          <p:nvPr/>
        </p:nvGrpSpPr>
        <p:grpSpPr bwMode="auto">
          <a:xfrm>
            <a:off x="858838" y="5159375"/>
            <a:ext cx="1654175" cy="615950"/>
            <a:chOff x="817905" y="4038600"/>
            <a:chExt cx="1653683" cy="615173"/>
          </a:xfrm>
        </p:grpSpPr>
        <p:sp>
          <p:nvSpPr>
            <p:cNvPr id="20" name="Oval 19"/>
            <p:cNvSpPr>
              <a:spLocks noChangeArrowheads="1"/>
            </p:cNvSpPr>
            <p:nvPr/>
          </p:nvSpPr>
          <p:spPr bwMode="auto">
            <a:xfrm>
              <a:off x="817905" y="4038600"/>
              <a:ext cx="1653683" cy="615173"/>
            </a:xfrm>
            <a:prstGeom prst="ellipse">
              <a:avLst/>
            </a:prstGeom>
            <a:solidFill>
              <a:schemeClr val="accent6">
                <a:lumMod val="20000"/>
                <a:lumOff val="80000"/>
                <a:alpha val="49000"/>
              </a:schemeClr>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it-IT">
                <a:solidFill>
                  <a:schemeClr val="accent2"/>
                </a:solidFill>
                <a:latin typeface="Calibri" charset="0"/>
              </a:endParaRPr>
            </a:p>
          </p:txBody>
        </p:sp>
        <p:sp>
          <p:nvSpPr>
            <p:cNvPr id="17428" name="TextBox 3"/>
            <p:cNvSpPr txBox="1">
              <a:spLocks noChangeArrowheads="1"/>
            </p:cNvSpPr>
            <p:nvPr/>
          </p:nvSpPr>
          <p:spPr bwMode="auto">
            <a:xfrm>
              <a:off x="914400" y="4158734"/>
              <a:ext cx="1389711" cy="368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rgbClr val="000000"/>
                  </a:solidFill>
                  <a:ea typeface="ＭＳ Ｐゴシック" pitchFamily="34" charset="-128"/>
                </a:rPr>
                <a:t>Linear SVM</a:t>
              </a:r>
            </a:p>
          </p:txBody>
        </p:sp>
      </p:grpSp>
      <p:sp>
        <p:nvSpPr>
          <p:cNvPr id="17422" name="TextBox 21"/>
          <p:cNvSpPr txBox="1">
            <a:spLocks noChangeArrowheads="1"/>
          </p:cNvSpPr>
          <p:nvPr/>
        </p:nvSpPr>
        <p:spPr bwMode="auto">
          <a:xfrm>
            <a:off x="955675" y="2540000"/>
            <a:ext cx="3505200" cy="1552575"/>
          </a:xfrm>
          <a:prstGeom prst="rect">
            <a:avLst/>
          </a:prstGeom>
          <a:noFill/>
          <a:ln w="15875">
            <a:solidFill>
              <a:srgbClr val="FFC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solidFill>
                  <a:srgbClr val="000000"/>
                </a:solidFill>
                <a:ea typeface="ＭＳ Ｐゴシック" pitchFamily="34" charset="-128"/>
              </a:rPr>
              <a:t>Additive Kernel</a:t>
            </a:r>
          </a:p>
        </p:txBody>
      </p:sp>
      <p:graphicFrame>
        <p:nvGraphicFramePr>
          <p:cNvPr id="17424" name="Object 4"/>
          <p:cNvGraphicFramePr>
            <a:graphicFrameLocks noChangeAspect="1"/>
          </p:cNvGraphicFramePr>
          <p:nvPr>
            <p:extLst>
              <p:ext uri="{D42A27DB-BD31-4B8C-83A1-F6EECF244321}">
                <p14:modId xmlns:p14="http://schemas.microsoft.com/office/powerpoint/2010/main" val="200297244"/>
              </p:ext>
            </p:extLst>
          </p:nvPr>
        </p:nvGraphicFramePr>
        <p:xfrm>
          <a:off x="1558925" y="3162300"/>
          <a:ext cx="2298700" cy="628650"/>
        </p:xfrm>
        <a:graphic>
          <a:graphicData uri="http://schemas.openxmlformats.org/presentationml/2006/ole">
            <mc:AlternateContent xmlns:mc="http://schemas.openxmlformats.org/markup-compatibility/2006">
              <mc:Choice xmlns:v="urn:schemas-microsoft-com:vml" Requires="v">
                <p:oleObj spid="_x0000_s31768" name="Equation" r:id="rId3" imgW="2298700" imgH="622300" progId="Equation.DSMT4">
                  <p:embed/>
                </p:oleObj>
              </mc:Choice>
              <mc:Fallback>
                <p:oleObj name="Equation" r:id="rId3" imgW="2298700" imgH="622300" progId="Equation.DSMT4">
                  <p:embed/>
                  <p:pic>
                    <p:nvPicPr>
                      <p:cNvPr id="174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925" y="3162300"/>
                        <a:ext cx="2298700" cy="628650"/>
                      </a:xfrm>
                      <a:prstGeom prst="rect">
                        <a:avLst/>
                      </a:prstGeom>
                      <a:solidFill>
                        <a:schemeClr val="tx1">
                          <a:lumMod val="50000"/>
                        </a:schemeClr>
                      </a:solidFill>
                      <a:ln>
                        <a:noFill/>
                      </a:ln>
                      <a:extLst/>
                    </p:spPr>
                  </p:pic>
                </p:oleObj>
              </mc:Fallback>
            </mc:AlternateContent>
          </a:graphicData>
        </a:graphic>
      </p:graphicFrame>
      <p:sp>
        <p:nvSpPr>
          <p:cNvPr id="17425" name="Rectangle 5"/>
          <p:cNvSpPr>
            <a:spLocks noChangeArrowheads="1"/>
          </p:cNvSpPr>
          <p:nvPr/>
        </p:nvSpPr>
        <p:spPr bwMode="auto">
          <a:xfrm>
            <a:off x="425450" y="1212850"/>
            <a:ext cx="83343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a:solidFill>
                  <a:srgbClr val="000000"/>
                </a:solidFill>
              </a:rPr>
              <a:t>By keeping the advantages of non-linear SVMs, the AK-SVMs provide more accurate classification results than linear SVMs with a similar computational complexity.</a:t>
            </a:r>
            <a:endParaRPr lang="it-IT" altLang="en-US">
              <a:solidFill>
                <a:srgbClr val="000000"/>
              </a:solidFill>
            </a:endParaRPr>
          </a:p>
        </p:txBody>
      </p:sp>
      <p:cxnSp>
        <p:nvCxnSpPr>
          <p:cNvPr id="14" name="Straight Arrow Connector 13"/>
          <p:cNvCxnSpPr>
            <a:cxnSpLocks noChangeShapeType="1"/>
          </p:cNvCxnSpPr>
          <p:nvPr/>
        </p:nvCxnSpPr>
        <p:spPr bwMode="auto">
          <a:xfrm rot="5400000" flipH="1" flipV="1">
            <a:off x="5966619" y="4672806"/>
            <a:ext cx="1212850" cy="1588"/>
          </a:xfrm>
          <a:prstGeom prst="straightConnector1">
            <a:avLst/>
          </a:prstGeom>
          <a:noFill/>
          <a:ln w="25400">
            <a:solidFill>
              <a:srgbClr val="00FF00"/>
            </a:solidFill>
            <a:prstDash val="dash"/>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 name="Segnaposto piè di pagina 85"/>
          <p:cNvSpPr txBox="1">
            <a:spLocks noGrp="1"/>
          </p:cNvSpPr>
          <p:nvPr/>
        </p:nvSpPr>
        <p:spPr bwMode="auto">
          <a:xfrm>
            <a:off x="3092450" y="6470650"/>
            <a:ext cx="2951163" cy="365125"/>
          </a:xfrm>
          <a:prstGeom prst="rect">
            <a:avLst/>
          </a:prstGeom>
          <a:noFill/>
          <a:ln>
            <a:miter lim="800000"/>
            <a:headEnd/>
            <a:tailEnd/>
          </a:ln>
        </p:spPr>
        <p:txBody>
          <a:bodyPr anchor="ctr"/>
          <a:lstStyle/>
          <a:p>
            <a:pPr algn="ctr">
              <a:defRPr/>
            </a:pPr>
            <a:r>
              <a:rPr lang="it-IT" sz="1000" dirty="0">
                <a:solidFill>
                  <a:schemeClr val="tx2"/>
                </a:solidFill>
                <a:cs typeface="+mn-cs"/>
              </a:rPr>
              <a:t>B. </a:t>
            </a:r>
            <a:r>
              <a:rPr lang="it-IT" sz="1000" dirty="0" smtClean="0">
                <a:solidFill>
                  <a:schemeClr val="tx2"/>
                </a:solidFill>
                <a:cs typeface="+mn-cs"/>
              </a:rPr>
              <a:t>Demir</a:t>
            </a:r>
            <a:endParaRPr lang="it-IT" sz="1000" dirty="0">
              <a:solidFill>
                <a:schemeClr val="tx2"/>
              </a:solidFill>
              <a:cs typeface="+mn-cs"/>
            </a:endParaRPr>
          </a:p>
        </p:txBody>
      </p:sp>
      <p:sp>
        <p:nvSpPr>
          <p:cNvPr id="24" name="Titolo 28"/>
          <p:cNvSpPr>
            <a:spLocks noGrp="1"/>
          </p:cNvSpPr>
          <p:nvPr>
            <p:ph type="title"/>
          </p:nvPr>
        </p:nvSpPr>
        <p:spPr>
          <a:xfrm>
            <a:off x="-172175" y="357856"/>
            <a:ext cx="8458200" cy="563562"/>
          </a:xfrm>
        </p:spPr>
        <p:txBody>
          <a:bodyPr/>
          <a:lstStyle/>
          <a:p>
            <a:r>
              <a:rPr lang="en-US" altLang="en-US" b="1" dirty="0" smtClean="0">
                <a:solidFill>
                  <a:schemeClr val="accent2">
                    <a:lumMod val="50000"/>
                  </a:schemeClr>
                </a:solidFill>
              </a:rPr>
              <a:t>Fast Implementations of AK-SVMs</a:t>
            </a:r>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58200" y="390149"/>
            <a:ext cx="623313" cy="457200"/>
          </a:xfrm>
          <a:prstGeom prst="rect">
            <a:avLst/>
          </a:prstGeom>
        </p:spPr>
      </p:pic>
      <p:sp>
        <p:nvSpPr>
          <p:cNvPr id="26" name="Segnaposto piè di pagina 85"/>
          <p:cNvSpPr txBox="1">
            <a:spLocks/>
          </p:cNvSpPr>
          <p:nvPr/>
        </p:nvSpPr>
        <p:spPr bwMode="auto">
          <a:xfrm>
            <a:off x="3244850" y="66230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10616311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98930" y="1981200"/>
            <a:ext cx="8243887" cy="4121722"/>
          </a:xfrm>
          <a:prstGeom prst="rect">
            <a:avLst/>
          </a:prstGeom>
          <a:noFill/>
          <a:ln w="12700" cap="flat" cmpd="sng" algn="ctr">
            <a:solidFill>
              <a:srgbClr val="FFC000"/>
            </a:solidFill>
            <a:prstDash val="lgDashDot"/>
            <a:round/>
            <a:headEnd type="none" w="sm" len="sm"/>
            <a:tailEnd type="none" w="sm" len="sm"/>
          </a:ln>
          <a:effectLst/>
        </p:spPr>
        <p:txBody>
          <a:bodyPr/>
          <a:lstStyle/>
          <a:p>
            <a:pPr eaLnBrk="1" hangingPunct="1">
              <a:defRPr/>
            </a:pPr>
            <a:endParaRPr lang="it-IT">
              <a:ln>
                <a:solidFill>
                  <a:schemeClr val="tx1"/>
                </a:solidFill>
                <a:prstDash val="dashDot"/>
              </a:ln>
              <a:solidFill>
                <a:srgbClr val="000000"/>
              </a:solidFill>
              <a:latin typeface="Arial" charset="0"/>
              <a:cs typeface="Arial" charset="0"/>
            </a:endParaRPr>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817" y="2108199"/>
            <a:ext cx="1512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8392" y="2108199"/>
            <a:ext cx="1510507"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2381" y="2108199"/>
            <a:ext cx="1505982"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
          <p:cNvSpPr txBox="1">
            <a:spLocks noChangeArrowheads="1"/>
          </p:cNvSpPr>
          <p:nvPr/>
        </p:nvSpPr>
        <p:spPr bwMode="auto">
          <a:xfrm>
            <a:off x="1122817" y="3573367"/>
            <a:ext cx="1528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400" b="0" dirty="0">
                <a:solidFill>
                  <a:srgbClr val="000000"/>
                </a:solidFill>
              </a:rPr>
              <a:t>dock, ship, water</a:t>
            </a:r>
            <a:endParaRPr lang="en-US" altLang="it-IT" sz="1400" b="0" dirty="0">
              <a:solidFill>
                <a:srgbClr val="000000"/>
              </a:solidFill>
            </a:endParaRPr>
          </a:p>
        </p:txBody>
      </p:sp>
      <p:sp>
        <p:nvSpPr>
          <p:cNvPr id="10" name="TextBox 59"/>
          <p:cNvSpPr txBox="1">
            <a:spLocks noChangeArrowheads="1"/>
          </p:cNvSpPr>
          <p:nvPr/>
        </p:nvSpPr>
        <p:spPr bwMode="auto">
          <a:xfrm>
            <a:off x="3591777" y="3541149"/>
            <a:ext cx="20843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it-IT" altLang="it-IT" sz="1400" b="0" dirty="0">
                <a:solidFill>
                  <a:srgbClr val="000000"/>
                </a:solidFill>
              </a:rPr>
              <a:t>buildings, cars, grass, pavement, trees</a:t>
            </a:r>
            <a:endParaRPr lang="en-US" altLang="it-IT" sz="1400" b="0" dirty="0">
              <a:solidFill>
                <a:srgbClr val="000000"/>
              </a:solidFill>
            </a:endParaRPr>
          </a:p>
        </p:txBody>
      </p:sp>
      <p:sp>
        <p:nvSpPr>
          <p:cNvPr id="11" name="TextBox 61"/>
          <p:cNvSpPr txBox="1">
            <a:spLocks noChangeArrowheads="1"/>
          </p:cNvSpPr>
          <p:nvPr/>
        </p:nvSpPr>
        <p:spPr bwMode="auto">
          <a:xfrm>
            <a:off x="6275842" y="3586160"/>
            <a:ext cx="20843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it-IT" altLang="it-IT" sz="1400" b="0" dirty="0">
                <a:solidFill>
                  <a:srgbClr val="000000"/>
                </a:solidFill>
              </a:rPr>
              <a:t>buildings, cars, grass, pavement, trees</a:t>
            </a:r>
            <a:endParaRPr lang="en-US" altLang="it-IT" sz="1400" b="0" dirty="0">
              <a:solidFill>
                <a:srgbClr val="000000"/>
              </a:solidFill>
            </a:endParaRPr>
          </a:p>
        </p:txBody>
      </p:sp>
      <p:pic>
        <p:nvPicPr>
          <p:cNvPr id="12"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39579" y="4127485"/>
            <a:ext cx="1512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5"/>
          <p:cNvSpPr txBox="1">
            <a:spLocks noChangeArrowheads="1"/>
          </p:cNvSpPr>
          <p:nvPr/>
        </p:nvSpPr>
        <p:spPr bwMode="auto">
          <a:xfrm>
            <a:off x="1087520" y="5580634"/>
            <a:ext cx="17684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it-IT" altLang="it-IT" sz="1400" b="0" dirty="0">
                <a:solidFill>
                  <a:srgbClr val="000000"/>
                </a:solidFill>
              </a:rPr>
              <a:t>bare soil, buildings, grass, pavement</a:t>
            </a:r>
            <a:endParaRPr lang="en-US" altLang="it-IT" sz="1400" b="0" dirty="0">
              <a:solidFill>
                <a:srgbClr val="000000"/>
              </a:solidFill>
            </a:endParaRPr>
          </a:p>
        </p:txBody>
      </p:sp>
      <p:pic>
        <p:nvPicPr>
          <p:cNvPr id="14"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33665" y="4069555"/>
            <a:ext cx="1512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59"/>
          <p:cNvSpPr txBox="1">
            <a:spLocks noChangeArrowheads="1"/>
          </p:cNvSpPr>
          <p:nvPr/>
        </p:nvSpPr>
        <p:spPr bwMode="auto">
          <a:xfrm>
            <a:off x="3517663" y="5533803"/>
            <a:ext cx="2084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it-IT" altLang="it-IT" sz="1400" b="0" dirty="0">
                <a:solidFill>
                  <a:srgbClr val="000000"/>
                </a:solidFill>
              </a:rPr>
              <a:t>cars, pavement, trees</a:t>
            </a:r>
            <a:endParaRPr lang="en-US" altLang="it-IT" sz="1400" b="0" dirty="0">
              <a:solidFill>
                <a:srgbClr val="000000"/>
              </a:solidFill>
            </a:endParaRPr>
          </a:p>
        </p:txBody>
      </p:sp>
      <p:pic>
        <p:nvPicPr>
          <p:cNvPr id="16"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12381" y="4068250"/>
            <a:ext cx="1512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5"/>
          <p:cNvSpPr txBox="1">
            <a:spLocks noChangeArrowheads="1"/>
          </p:cNvSpPr>
          <p:nvPr/>
        </p:nvSpPr>
        <p:spPr bwMode="auto">
          <a:xfrm>
            <a:off x="6785153" y="5536227"/>
            <a:ext cx="9604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400" b="0" dirty="0">
                <a:solidFill>
                  <a:srgbClr val="000000"/>
                </a:solidFill>
              </a:rPr>
              <a:t>sand, sea</a:t>
            </a:r>
            <a:endParaRPr lang="en-US" altLang="it-IT" sz="1400" b="0" dirty="0">
              <a:solidFill>
                <a:srgbClr val="000000"/>
              </a:solidFill>
            </a:endParaRPr>
          </a:p>
        </p:txBody>
      </p:sp>
      <p:sp>
        <p:nvSpPr>
          <p:cNvPr id="18" name="Titolo 28"/>
          <p:cNvSpPr>
            <a:spLocks noGrp="1"/>
          </p:cNvSpPr>
          <p:nvPr>
            <p:ph type="title"/>
          </p:nvPr>
        </p:nvSpPr>
        <p:spPr>
          <a:xfrm>
            <a:off x="-172175" y="357856"/>
            <a:ext cx="8458200" cy="563562"/>
          </a:xfrm>
        </p:spPr>
        <p:txBody>
          <a:bodyPr/>
          <a:lstStyle/>
          <a:p>
            <a:r>
              <a:rPr lang="en-US" altLang="en-US" b="1" dirty="0" smtClean="0">
                <a:solidFill>
                  <a:schemeClr val="accent2">
                    <a:lumMod val="50000"/>
                  </a:schemeClr>
                </a:solidFill>
              </a:rPr>
              <a:t>How to </a:t>
            </a:r>
            <a:r>
              <a:rPr lang="en-US" altLang="en-US" b="1" dirty="0">
                <a:solidFill>
                  <a:schemeClr val="accent2">
                    <a:lumMod val="50000"/>
                  </a:schemeClr>
                </a:solidFill>
              </a:rPr>
              <a:t>A</a:t>
            </a:r>
            <a:r>
              <a:rPr lang="en-US" altLang="en-US" b="1" dirty="0" smtClean="0">
                <a:solidFill>
                  <a:schemeClr val="accent2">
                    <a:lumMod val="50000"/>
                  </a:schemeClr>
                </a:solidFill>
              </a:rPr>
              <a:t>chieve </a:t>
            </a:r>
            <a:r>
              <a:rPr lang="en-US" altLang="en-US" b="1" dirty="0">
                <a:solidFill>
                  <a:schemeClr val="accent2">
                    <a:lumMod val="50000"/>
                  </a:schemeClr>
                </a:solidFill>
              </a:rPr>
              <a:t>M</a:t>
            </a:r>
            <a:r>
              <a:rPr lang="en-US" altLang="en-US" b="1" dirty="0" smtClean="0">
                <a:solidFill>
                  <a:schemeClr val="accent2">
                    <a:lumMod val="50000"/>
                  </a:schemeClr>
                </a:solidFill>
              </a:rPr>
              <a:t>ulti-label </a:t>
            </a:r>
            <a:r>
              <a:rPr lang="en-US" altLang="en-US" b="1" dirty="0">
                <a:solidFill>
                  <a:schemeClr val="accent2">
                    <a:lumMod val="50000"/>
                  </a:schemeClr>
                </a:solidFill>
              </a:rPr>
              <a:t>I</a:t>
            </a:r>
            <a:r>
              <a:rPr lang="en-US" altLang="en-US" b="1" dirty="0" smtClean="0">
                <a:solidFill>
                  <a:schemeClr val="accent2">
                    <a:lumMod val="50000"/>
                  </a:schemeClr>
                </a:solidFill>
              </a:rPr>
              <a:t>mage Retrieval </a:t>
            </a:r>
            <a:endParaRPr lang="en-US" altLang="en-US" b="1" dirty="0" smtClean="0">
              <a:solidFill>
                <a:schemeClr val="accent2">
                  <a:lumMod val="50000"/>
                </a:schemeClr>
              </a:solidFill>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58200" y="390149"/>
            <a:ext cx="623313" cy="457200"/>
          </a:xfrm>
          <a:prstGeom prst="rect">
            <a:avLst/>
          </a:prstGeom>
        </p:spPr>
      </p:pic>
      <p:sp>
        <p:nvSpPr>
          <p:cNvPr id="20" name="Segnaposto piè di pagina 85"/>
          <p:cNvSpPr txBox="1">
            <a:spLocks/>
          </p:cNvSpPr>
          <p:nvPr/>
        </p:nvSpPr>
        <p:spPr bwMode="auto">
          <a:xfrm>
            <a:off x="3244850" y="66230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1985718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CBIR in RS-Problem Definition</a:t>
            </a:r>
            <a:endParaRPr lang="it-IT" sz="3600" b="1" dirty="0">
              <a:solidFill>
                <a:schemeClr val="accent2">
                  <a:lumMod val="50000"/>
                </a:schemeClr>
              </a:solidFill>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 name="Rectangle 1"/>
          <p:cNvSpPr/>
          <p:nvPr/>
        </p:nvSpPr>
        <p:spPr>
          <a:xfrm>
            <a:off x="443204" y="1772483"/>
            <a:ext cx="8458200" cy="4247317"/>
          </a:xfrm>
          <a:prstGeom prst="rect">
            <a:avLst/>
          </a:prstGeom>
        </p:spPr>
        <p:txBody>
          <a:bodyPr wrap="square">
            <a:spAutoFit/>
          </a:bodyPr>
          <a:lstStyle/>
          <a:p>
            <a:pPr marL="406400" indent="-406400" algn="just" eaLnBrk="1" hangingPunct="1">
              <a:buClr>
                <a:srgbClr val="000000"/>
              </a:buClr>
              <a:buFont typeface="Wingdings" panose="05000000000000000000" pitchFamily="2" charset="2"/>
              <a:buChar char="ü"/>
              <a:defRPr/>
            </a:pPr>
            <a:r>
              <a:rPr lang="en-US" altLang="it-IT" dirty="0">
                <a:solidFill>
                  <a:srgbClr val="000000"/>
                </a:solidFill>
              </a:rPr>
              <a:t>Low-level features from an image have very limited capability in representing and analyzing the semantic content of RS images. </a:t>
            </a:r>
          </a:p>
          <a:p>
            <a:pPr marL="406400" indent="-406400" algn="just" eaLnBrk="1" hangingPunct="1">
              <a:buClr>
                <a:schemeClr val="tx2"/>
              </a:buClr>
              <a:buFont typeface="Wingdings" panose="05000000000000000000" pitchFamily="2" charset="2"/>
              <a:buChar char="ü"/>
              <a:defRPr/>
            </a:pPr>
            <a:endParaRPr lang="en-US" altLang="it-IT" dirty="0">
              <a:solidFill>
                <a:srgbClr val="000000"/>
              </a:solidFill>
            </a:endParaRPr>
          </a:p>
          <a:p>
            <a:pPr marL="400050" lvl="1" indent="0" algn="just" eaLnBrk="1" hangingPunct="1">
              <a:buClr>
                <a:schemeClr val="tx2"/>
              </a:buClr>
              <a:defRPr/>
            </a:pPr>
            <a:r>
              <a:rPr lang="en-US" altLang="it-IT" b="1" dirty="0">
                <a:solidFill>
                  <a:schemeClr val="accent2">
                    <a:lumMod val="50000"/>
                  </a:schemeClr>
                </a:solidFill>
              </a:rPr>
              <a:t>Problem:</a:t>
            </a:r>
            <a:r>
              <a:rPr lang="en-US" altLang="it-IT" dirty="0">
                <a:solidFill>
                  <a:srgbClr val="000000"/>
                </a:solidFill>
              </a:rPr>
              <a:t> the semantic gap occurs between low-level features and high-level concepts and leads to poor CBIR performance.</a:t>
            </a:r>
          </a:p>
          <a:p>
            <a:pPr marL="406400" indent="-406400" algn="just" eaLnBrk="1" hangingPunct="1">
              <a:buClr>
                <a:schemeClr val="tx2"/>
              </a:buClr>
              <a:buFont typeface="Wingdings" panose="05000000000000000000" pitchFamily="2" charset="2"/>
              <a:buChar char="ü"/>
              <a:defRPr/>
            </a:pPr>
            <a:endParaRPr lang="en-US" altLang="it-IT" dirty="0">
              <a:solidFill>
                <a:srgbClr val="000000"/>
              </a:solidFill>
            </a:endParaRPr>
          </a:p>
          <a:p>
            <a:pPr marL="406400" indent="-406400" algn="just" eaLnBrk="1" hangingPunct="1">
              <a:buClr>
                <a:schemeClr val="tx2"/>
              </a:buClr>
              <a:buFont typeface="Wingdings" panose="05000000000000000000" pitchFamily="2" charset="2"/>
              <a:buChar char="ü"/>
              <a:defRPr/>
            </a:pPr>
            <a:endParaRPr lang="en-US" altLang="it-IT" dirty="0">
              <a:solidFill>
                <a:srgbClr val="000000"/>
              </a:solidFill>
            </a:endParaRPr>
          </a:p>
          <a:p>
            <a:pPr marL="406400" indent="-406400" algn="just" eaLnBrk="1" hangingPunct="1">
              <a:buClr>
                <a:srgbClr val="000000"/>
              </a:buClr>
              <a:buFont typeface="Wingdings" panose="05000000000000000000" pitchFamily="2" charset="2"/>
              <a:buChar char="ü"/>
              <a:defRPr/>
            </a:pPr>
            <a:r>
              <a:rPr lang="en-US" altLang="it-IT" dirty="0">
                <a:solidFill>
                  <a:srgbClr val="000000"/>
                </a:solidFill>
              </a:rPr>
              <a:t>Search complexity is </a:t>
            </a:r>
            <a:r>
              <a:rPr lang="en-US" altLang="it-IT" i="1" dirty="0">
                <a:solidFill>
                  <a:srgbClr val="000000"/>
                </a:solidFill>
              </a:rPr>
              <a:t>O</a:t>
            </a:r>
            <a:r>
              <a:rPr lang="en-US" altLang="it-IT" dirty="0">
                <a:solidFill>
                  <a:srgbClr val="000000"/>
                </a:solidFill>
              </a:rPr>
              <a:t>(</a:t>
            </a:r>
            <a:r>
              <a:rPr lang="en-US" altLang="it-IT" i="1" dirty="0">
                <a:solidFill>
                  <a:srgbClr val="000000"/>
                </a:solidFill>
              </a:rPr>
              <a:t>n</a:t>
            </a:r>
            <a:r>
              <a:rPr lang="en-US" altLang="it-IT" dirty="0">
                <a:solidFill>
                  <a:srgbClr val="000000"/>
                </a:solidFill>
              </a:rPr>
              <a:t>) and storage complexity is </a:t>
            </a:r>
            <a:r>
              <a:rPr lang="en-US" altLang="it-IT" i="1" dirty="0">
                <a:solidFill>
                  <a:srgbClr val="000000"/>
                </a:solidFill>
              </a:rPr>
              <a:t>O</a:t>
            </a:r>
            <a:r>
              <a:rPr lang="en-US" altLang="it-IT" dirty="0">
                <a:solidFill>
                  <a:srgbClr val="000000"/>
                </a:solidFill>
              </a:rPr>
              <a:t>(</a:t>
            </a:r>
            <a:r>
              <a:rPr lang="en-US" altLang="it-IT" i="1" dirty="0" err="1">
                <a:solidFill>
                  <a:srgbClr val="000000"/>
                </a:solidFill>
              </a:rPr>
              <a:t>nd</a:t>
            </a:r>
            <a:r>
              <a:rPr lang="en-US" altLang="it-IT" dirty="0">
                <a:solidFill>
                  <a:srgbClr val="000000"/>
                </a:solidFill>
              </a:rPr>
              <a:t>), where </a:t>
            </a:r>
            <a:r>
              <a:rPr lang="en-US" altLang="it-IT" i="1" dirty="0">
                <a:solidFill>
                  <a:srgbClr val="000000"/>
                </a:solidFill>
              </a:rPr>
              <a:t>n </a:t>
            </a:r>
            <a:r>
              <a:rPr lang="en-US" altLang="it-IT" dirty="0">
                <a:solidFill>
                  <a:srgbClr val="000000"/>
                </a:solidFill>
              </a:rPr>
              <a:t>is number of images in the archive and </a:t>
            </a:r>
            <a:r>
              <a:rPr lang="en-US" altLang="it-IT" i="1" dirty="0">
                <a:solidFill>
                  <a:srgbClr val="000000"/>
                </a:solidFill>
              </a:rPr>
              <a:t>d</a:t>
            </a:r>
            <a:r>
              <a:rPr lang="en-US" altLang="it-IT" dirty="0">
                <a:solidFill>
                  <a:srgbClr val="000000"/>
                </a:solidFill>
              </a:rPr>
              <a:t> is the image feature </a:t>
            </a:r>
            <a:r>
              <a:rPr lang="en-US" altLang="it-IT" dirty="0" smtClean="0">
                <a:solidFill>
                  <a:srgbClr val="000000"/>
                </a:solidFill>
              </a:rPr>
              <a:t>number.</a:t>
            </a:r>
          </a:p>
          <a:p>
            <a:pPr marL="406400" indent="-406400" algn="just" eaLnBrk="1" hangingPunct="1">
              <a:buClr>
                <a:srgbClr val="000000"/>
              </a:buClr>
              <a:buFont typeface="Wingdings" panose="05000000000000000000" pitchFamily="2" charset="2"/>
              <a:buChar char="ü"/>
              <a:defRPr/>
            </a:pPr>
            <a:endParaRPr lang="en-US" altLang="it-IT" dirty="0">
              <a:solidFill>
                <a:srgbClr val="000000"/>
              </a:solidFill>
            </a:endParaRPr>
          </a:p>
          <a:p>
            <a:pPr marL="406400" indent="-406400" algn="just" eaLnBrk="1" hangingPunct="1">
              <a:buClr>
                <a:srgbClr val="000000"/>
              </a:buClr>
              <a:buFont typeface="Wingdings" panose="05000000000000000000" pitchFamily="2" charset="2"/>
              <a:buChar char="ü"/>
              <a:defRPr/>
            </a:pPr>
            <a:r>
              <a:rPr lang="en-US" altLang="it-IT" dirty="0" smtClean="0">
                <a:solidFill>
                  <a:srgbClr val="000000"/>
                </a:solidFill>
              </a:rPr>
              <a:t>Considering </a:t>
            </a:r>
            <a:r>
              <a:rPr lang="en-US" altLang="it-IT" dirty="0">
                <a:solidFill>
                  <a:srgbClr val="000000"/>
                </a:solidFill>
              </a:rPr>
              <a:t>remote sensing image archives, CBIR becomes computationally time-demanding when the number of images </a:t>
            </a:r>
            <a:r>
              <a:rPr lang="en-US" altLang="it-IT" i="1" dirty="0">
                <a:solidFill>
                  <a:srgbClr val="000000"/>
                </a:solidFill>
              </a:rPr>
              <a:t>n</a:t>
            </a:r>
            <a:r>
              <a:rPr lang="en-US" altLang="it-IT" dirty="0">
                <a:solidFill>
                  <a:srgbClr val="000000"/>
                </a:solidFill>
              </a:rPr>
              <a:t> in the archive is very large.</a:t>
            </a:r>
          </a:p>
          <a:p>
            <a:pPr marL="522287" lvl="1" indent="0" algn="just" eaLnBrk="1" hangingPunct="1">
              <a:buClr>
                <a:schemeClr val="tx2"/>
              </a:buClr>
              <a:defRPr/>
            </a:pPr>
            <a:r>
              <a:rPr lang="en-US" altLang="it-IT" dirty="0">
                <a:solidFill>
                  <a:srgbClr val="000000"/>
                </a:solidFill>
              </a:rPr>
              <a:t> </a:t>
            </a:r>
          </a:p>
          <a:p>
            <a:pPr marL="400050" lvl="1" indent="0" algn="just" eaLnBrk="1" hangingPunct="1">
              <a:buClr>
                <a:schemeClr val="tx2"/>
              </a:buClr>
              <a:defRPr/>
            </a:pPr>
            <a:r>
              <a:rPr lang="en-US" altLang="it-IT" b="1" dirty="0">
                <a:solidFill>
                  <a:schemeClr val="accent2">
                    <a:lumMod val="50000"/>
                  </a:schemeClr>
                </a:solidFill>
              </a:rPr>
              <a:t>Problem</a:t>
            </a:r>
            <a:r>
              <a:rPr lang="en-US" altLang="it-IT" b="1" dirty="0" smtClean="0">
                <a:solidFill>
                  <a:schemeClr val="accent2">
                    <a:lumMod val="50000"/>
                  </a:schemeClr>
                </a:solidFill>
              </a:rPr>
              <a:t>:</a:t>
            </a:r>
            <a:r>
              <a:rPr lang="en-US" altLang="it-IT" dirty="0" smtClean="0">
                <a:solidFill>
                  <a:schemeClr val="accent2">
                    <a:lumMod val="50000"/>
                  </a:schemeClr>
                </a:solidFill>
              </a:rPr>
              <a:t> </a:t>
            </a:r>
            <a:r>
              <a:rPr lang="en-US" altLang="it-IT" dirty="0">
                <a:solidFill>
                  <a:srgbClr val="000000"/>
                </a:solidFill>
              </a:rPr>
              <a:t>exhaustive search in huge remote sensing archives is difficult with available</a:t>
            </a:r>
            <a:r>
              <a:rPr lang="en-US" altLang="it-IT" i="1" dirty="0">
                <a:solidFill>
                  <a:srgbClr val="000000"/>
                </a:solidFill>
              </a:rPr>
              <a:t> </a:t>
            </a:r>
            <a:r>
              <a:rPr lang="en-US" altLang="it-IT" dirty="0">
                <a:solidFill>
                  <a:srgbClr val="000000"/>
                </a:solidFill>
              </a:rPr>
              <a:t>algorithms.</a:t>
            </a:r>
          </a:p>
        </p:txBody>
      </p:sp>
      <p:cxnSp>
        <p:nvCxnSpPr>
          <p:cNvPr id="16" name="Straight Connector 2"/>
          <p:cNvCxnSpPr>
            <a:cxnSpLocks noChangeShapeType="1"/>
          </p:cNvCxnSpPr>
          <p:nvPr/>
        </p:nvCxnSpPr>
        <p:spPr bwMode="auto">
          <a:xfrm>
            <a:off x="685800" y="3505200"/>
            <a:ext cx="8134350" cy="0"/>
          </a:xfrm>
          <a:prstGeom prst="line">
            <a:avLst/>
          </a:prstGeom>
          <a:noFill/>
          <a:ln w="12700" algn="ctr">
            <a:solidFill>
              <a:schemeClr val="accent2">
                <a:lumMod val="50000"/>
              </a:schemeClr>
            </a:solidFill>
            <a:prstDash val="lgDashDot"/>
            <a:round/>
            <a:headEnd type="none" w="sm" len="sm"/>
            <a:tailEnd type="none" w="sm" len="sm"/>
          </a:ln>
          <a:extLst>
            <a:ext uri="{909E8E84-426E-40DD-AFC4-6F175D3DCCD1}">
              <a14:hiddenFill xmlns:a14="http://schemas.microsoft.com/office/drawing/2010/main">
                <a:noFill/>
              </a14:hiddenFill>
            </a:ext>
          </a:extLst>
        </p:spPr>
      </p:cxnSp>
      <p:sp>
        <p:nvSpPr>
          <p:cNvPr id="17"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7"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6</a:t>
            </a:r>
            <a:endParaRPr lang="it-IT" altLang="de-DE" sz="900" kern="0" dirty="0">
              <a:solidFill>
                <a:srgbClr val="000000"/>
              </a:solidFill>
            </a:endParaRPr>
          </a:p>
        </p:txBody>
      </p:sp>
    </p:spTree>
    <p:extLst>
      <p:ext uri="{BB962C8B-B14F-4D97-AF65-F5344CB8AC3E}">
        <p14:creationId xmlns:p14="http://schemas.microsoft.com/office/powerpoint/2010/main" val="3993731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1" name="Rectangle 7"/>
          <p:cNvSpPr>
            <a:spLocks noChangeArrowheads="1"/>
          </p:cNvSpPr>
          <p:nvPr/>
        </p:nvSpPr>
        <p:spPr bwMode="auto">
          <a:xfrm>
            <a:off x="533400" y="1371600"/>
            <a:ext cx="80772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61950" indent="-361950" algn="just">
              <a:buClr>
                <a:schemeClr val="tx2"/>
              </a:buClr>
              <a:buFont typeface="Wingdings" pitchFamily="2" charset="2"/>
              <a:buNone/>
              <a:defRPr/>
            </a:pPr>
            <a:endParaRPr lang="en-US" dirty="0">
              <a:solidFill>
                <a:schemeClr val="tx2"/>
              </a:solidFill>
            </a:endParaRPr>
          </a:p>
          <a:p>
            <a:pPr marL="361950" indent="-361950" algn="just">
              <a:buClr>
                <a:schemeClr val="tx2"/>
              </a:buClr>
              <a:buFont typeface="Wingdings" pitchFamily="2" charset="2"/>
              <a:buNone/>
              <a:defRPr/>
            </a:pPr>
            <a:endParaRPr lang="en-US" dirty="0">
              <a:solidFill>
                <a:schemeClr val="tx2"/>
              </a:solidFill>
              <a:latin typeface="Arial" charset="0"/>
              <a:cs typeface="Arial" charset="0"/>
            </a:endParaRPr>
          </a:p>
          <a:p>
            <a:pPr marL="361950" indent="-361950" algn="just">
              <a:buClr>
                <a:schemeClr val="tx2"/>
              </a:buClr>
              <a:buFont typeface="Wingdings" pitchFamily="2" charset="2"/>
              <a:buNone/>
              <a:defRPr/>
            </a:pPr>
            <a:endParaRPr lang="en-US" dirty="0">
              <a:solidFill>
                <a:schemeClr val="tx2"/>
              </a:solidFill>
            </a:endParaRPr>
          </a:p>
          <a:p>
            <a:pPr marL="361950" indent="-361950" algn="just">
              <a:buClr>
                <a:schemeClr val="tx2"/>
              </a:buClr>
              <a:buFont typeface="Wingdings" pitchFamily="2" charset="2"/>
              <a:buNone/>
              <a:defRPr/>
            </a:pPr>
            <a:endParaRPr lang="en-US" dirty="0" smtClean="0">
              <a:solidFill>
                <a:schemeClr val="tx2"/>
              </a:solidFill>
              <a:latin typeface="Arial" charset="0"/>
              <a:cs typeface="Arial" charset="0"/>
            </a:endParaRPr>
          </a:p>
          <a:p>
            <a:pPr marL="361950" indent="-361950" algn="just">
              <a:buClr>
                <a:schemeClr val="tx2"/>
              </a:buClr>
              <a:buFont typeface="Wingdings" pitchFamily="2" charset="2"/>
              <a:buNone/>
              <a:defRPr/>
            </a:pPr>
            <a:endParaRPr lang="en-US" dirty="0">
              <a:solidFill>
                <a:schemeClr val="tx2"/>
              </a:solidFill>
              <a:latin typeface="Arial" charset="0"/>
              <a:cs typeface="Arial" charset="0"/>
            </a:endParaRPr>
          </a:p>
          <a:p>
            <a:pPr marL="361950" indent="-361950" algn="just">
              <a:buClr>
                <a:schemeClr val="tx2"/>
              </a:buClr>
              <a:buFont typeface="Wingdings" pitchFamily="2" charset="2"/>
              <a:buNone/>
              <a:defRPr/>
            </a:pPr>
            <a:endParaRPr lang="en-US" dirty="0">
              <a:solidFill>
                <a:schemeClr val="tx2"/>
              </a:solidFill>
              <a:latin typeface="Arial" charset="0"/>
              <a:cs typeface="Arial" charset="0"/>
            </a:endParaRPr>
          </a:p>
          <a:p>
            <a:pPr lvl="1" algn="just">
              <a:buClr>
                <a:schemeClr val="tx2"/>
              </a:buClr>
              <a:defRPr/>
            </a:pPr>
            <a:r>
              <a:rPr lang="en-US" sz="2400" b="1" dirty="0" smtClean="0">
                <a:solidFill>
                  <a:schemeClr val="accent2">
                    <a:lumMod val="50000"/>
                  </a:schemeClr>
                </a:solidFill>
                <a:latin typeface="Arial" charset="0"/>
                <a:cs typeface="Arial" charset="0"/>
              </a:rPr>
              <a:t>1- Semantics-intensive Interactive Remote Sensing Image Search and Retrieval Systems</a:t>
            </a:r>
            <a:endParaRPr lang="en-US" sz="2400" b="1" dirty="0">
              <a:solidFill>
                <a:schemeClr val="accent2">
                  <a:lumMod val="50000"/>
                </a:schemeClr>
              </a:solidFill>
              <a:latin typeface="Arial" charset="0"/>
              <a:cs typeface="Arial" charset="0"/>
            </a:endParaRPr>
          </a:p>
          <a:p>
            <a:pPr lvl="1" algn="just">
              <a:buClr>
                <a:schemeClr val="tx2"/>
              </a:buClr>
              <a:defRPr/>
            </a:pPr>
            <a:endParaRPr lang="en-US" b="1" dirty="0">
              <a:solidFill>
                <a:schemeClr val="accent2">
                  <a:lumMod val="50000"/>
                </a:schemeClr>
              </a:solidFill>
              <a:latin typeface="Arial" charset="0"/>
              <a:cs typeface="Arial" charset="0"/>
            </a:endParaRPr>
          </a:p>
          <a:p>
            <a:pPr marL="742950" lvl="1" indent="-285750" algn="just">
              <a:buClr>
                <a:schemeClr val="tx2"/>
              </a:buClr>
              <a:buFont typeface="Arial" pitchFamily="34" charset="0"/>
              <a:buChar char="•"/>
              <a:defRPr/>
            </a:pPr>
            <a:endParaRPr lang="en-US" b="1" dirty="0">
              <a:solidFill>
                <a:schemeClr val="accent2">
                  <a:lumMod val="50000"/>
                </a:schemeClr>
              </a:solidFill>
              <a:latin typeface="Arial" charset="0"/>
              <a:cs typeface="Arial" charset="0"/>
            </a:endParaRPr>
          </a:p>
          <a:p>
            <a:pPr marL="819150" lvl="1" indent="-361950" algn="just">
              <a:buClr>
                <a:schemeClr val="tx2"/>
              </a:buClr>
              <a:buFont typeface="Arial" pitchFamily="34" charset="0"/>
              <a:buChar char="•"/>
              <a:defRPr/>
            </a:pPr>
            <a:endParaRPr lang="en-US" b="1" dirty="0">
              <a:solidFill>
                <a:schemeClr val="accent2">
                  <a:lumMod val="50000"/>
                </a:schemeClr>
              </a:solidFill>
              <a:latin typeface="Arial" charset="0"/>
              <a:cs typeface="Arial" charset="0"/>
            </a:endParaRPr>
          </a:p>
        </p:txBody>
      </p:sp>
      <p:sp>
        <p:nvSpPr>
          <p:cNvPr id="12"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7</a:t>
            </a:r>
            <a:endParaRPr lang="it-IT" altLang="de-DE" sz="900" kern="0" dirty="0">
              <a:solidFill>
                <a:srgbClr val="000000"/>
              </a:solidFill>
            </a:endParaRPr>
          </a:p>
        </p:txBody>
      </p:sp>
    </p:spTree>
    <p:extLst>
      <p:ext uri="{BB962C8B-B14F-4D97-AF65-F5344CB8AC3E}">
        <p14:creationId xmlns:p14="http://schemas.microsoft.com/office/powerpoint/2010/main" val="149173022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9"/>
          <p:cNvSpPr/>
          <p:nvPr/>
        </p:nvSpPr>
        <p:spPr>
          <a:xfrm>
            <a:off x="1849720" y="5827843"/>
            <a:ext cx="3129610" cy="261610"/>
          </a:xfrm>
          <a:prstGeom prst="rect">
            <a:avLst/>
          </a:prstGeom>
        </p:spPr>
        <p:txBody>
          <a:bodyPr wrap="square">
            <a:spAutoFit/>
          </a:bodyPr>
          <a:lstStyle/>
          <a:p>
            <a:pPr algn="ctr"/>
            <a:r>
              <a:rPr lang="it-IT" sz="1100" dirty="0">
                <a:solidFill>
                  <a:srgbClr val="000000"/>
                </a:solidFill>
                <a:latin typeface="+mn-lt"/>
                <a:cs typeface="+mn-cs"/>
              </a:rPr>
              <a:t>Sardinia, Italy-28.07.2016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2574" y="1616955"/>
            <a:ext cx="5173404" cy="2586702"/>
          </a:xfrm>
          <a:prstGeom prst="rect">
            <a:avLst/>
          </a:prstGeom>
        </p:spPr>
      </p:pic>
      <p:cxnSp>
        <p:nvCxnSpPr>
          <p:cNvPr id="25" name="Straight Arrow Connector 24"/>
          <p:cNvCxnSpPr/>
          <p:nvPr/>
        </p:nvCxnSpPr>
        <p:spPr bwMode="auto">
          <a:xfrm>
            <a:off x="7421174" y="1950366"/>
            <a:ext cx="484282" cy="248886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36" name="Straight Arrow Connector 35"/>
          <p:cNvCxnSpPr>
            <a:endCxn id="45" idx="0"/>
          </p:cNvCxnSpPr>
          <p:nvPr/>
        </p:nvCxnSpPr>
        <p:spPr bwMode="auto">
          <a:xfrm flipH="1">
            <a:off x="3411040" y="2333150"/>
            <a:ext cx="2698238" cy="2074283"/>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30" name="Straight Arrow Connector 29"/>
          <p:cNvCxnSpPr>
            <a:endCxn id="49" idx="0"/>
          </p:cNvCxnSpPr>
          <p:nvPr/>
        </p:nvCxnSpPr>
        <p:spPr bwMode="auto">
          <a:xfrm flipH="1">
            <a:off x="5642734" y="2368550"/>
            <a:ext cx="529466" cy="2070676"/>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040" y="4407433"/>
            <a:ext cx="1764000" cy="1481910"/>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8734" y="4439226"/>
            <a:ext cx="1728000" cy="1434524"/>
          </a:xfrm>
          <a:prstGeom prst="rect">
            <a:avLst/>
          </a:prstGeom>
        </p:spPr>
      </p:pic>
      <p:sp>
        <p:nvSpPr>
          <p:cNvPr id="50" name="Rectangle 99"/>
          <p:cNvSpPr/>
          <p:nvPr/>
        </p:nvSpPr>
        <p:spPr>
          <a:xfrm>
            <a:off x="4077929" y="5840740"/>
            <a:ext cx="3129610" cy="261610"/>
          </a:xfrm>
          <a:prstGeom prst="rect">
            <a:avLst/>
          </a:prstGeom>
        </p:spPr>
        <p:txBody>
          <a:bodyPr wrap="square">
            <a:spAutoFit/>
          </a:bodyPr>
          <a:lstStyle/>
          <a:p>
            <a:pPr algn="ctr"/>
            <a:r>
              <a:rPr lang="it-IT" sz="1100" dirty="0">
                <a:solidFill>
                  <a:srgbClr val="000000"/>
                </a:solidFill>
                <a:latin typeface="+mn-lt"/>
                <a:cs typeface="+mn-cs"/>
              </a:rPr>
              <a:t>Sicily, Italy-25.05.2016</a:t>
            </a:r>
          </a:p>
        </p:txBody>
      </p:sp>
      <p:sp>
        <p:nvSpPr>
          <p:cNvPr id="26" name="Rectangle 99"/>
          <p:cNvSpPr/>
          <p:nvPr/>
        </p:nvSpPr>
        <p:spPr>
          <a:xfrm>
            <a:off x="6319190" y="5840740"/>
            <a:ext cx="3129610" cy="261610"/>
          </a:xfrm>
          <a:prstGeom prst="rect">
            <a:avLst/>
          </a:prstGeom>
        </p:spPr>
        <p:txBody>
          <a:bodyPr wrap="square">
            <a:spAutoFit/>
          </a:bodyPr>
          <a:lstStyle/>
          <a:p>
            <a:pPr algn="ctr"/>
            <a:r>
              <a:rPr lang="it-IT" sz="1100" dirty="0">
                <a:solidFill>
                  <a:srgbClr val="000000"/>
                </a:solidFill>
                <a:latin typeface="+mn-lt"/>
                <a:cs typeface="+mn-cs"/>
              </a:rPr>
              <a:t>Siberia, Russia-08.10.2016</a:t>
            </a:r>
          </a:p>
        </p:txBody>
      </p:sp>
      <p:grpSp>
        <p:nvGrpSpPr>
          <p:cNvPr id="11" name="Group 10"/>
          <p:cNvGrpSpPr/>
          <p:nvPr/>
        </p:nvGrpSpPr>
        <p:grpSpPr>
          <a:xfrm>
            <a:off x="-275026" y="1381830"/>
            <a:ext cx="3129610" cy="1977320"/>
            <a:chOff x="-464799" y="1832680"/>
            <a:chExt cx="3129610" cy="1977320"/>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877" y="2044843"/>
              <a:ext cx="1465968" cy="1548000"/>
            </a:xfrm>
            <a:prstGeom prst="rect">
              <a:avLst/>
            </a:prstGeom>
          </p:spPr>
        </p:pic>
        <p:sp>
          <p:nvSpPr>
            <p:cNvPr id="43" name="Rectangle 42"/>
            <p:cNvSpPr/>
            <p:nvPr/>
          </p:nvSpPr>
          <p:spPr>
            <a:xfrm>
              <a:off x="105930" y="3548390"/>
              <a:ext cx="2056973" cy="261610"/>
            </a:xfrm>
            <a:prstGeom prst="rect">
              <a:avLst/>
            </a:prstGeom>
          </p:spPr>
          <p:txBody>
            <a:bodyPr wrap="none">
              <a:spAutoFit/>
            </a:bodyPr>
            <a:lstStyle/>
            <a:p>
              <a:r>
                <a:rPr lang="it-IT" sz="1100" dirty="0">
                  <a:solidFill>
                    <a:srgbClr val="000000"/>
                  </a:solidFill>
                </a:rPr>
                <a:t>Marseille, France-22.09.2016 </a:t>
              </a:r>
            </a:p>
          </p:txBody>
        </p:sp>
        <p:sp>
          <p:nvSpPr>
            <p:cNvPr id="55" name="Rectangle 99"/>
            <p:cNvSpPr/>
            <p:nvPr/>
          </p:nvSpPr>
          <p:spPr>
            <a:xfrm>
              <a:off x="-464799" y="1832680"/>
              <a:ext cx="3129610" cy="261610"/>
            </a:xfrm>
            <a:prstGeom prst="rect">
              <a:avLst/>
            </a:prstGeom>
          </p:spPr>
          <p:txBody>
            <a:bodyPr wrap="square">
              <a:spAutoFit/>
            </a:bodyPr>
            <a:lstStyle/>
            <a:p>
              <a:pPr algn="ctr"/>
              <a:r>
                <a:rPr lang="it-IT" sz="1100" dirty="0">
                  <a:solidFill>
                    <a:srgbClr val="000000"/>
                  </a:solidFill>
                  <a:latin typeface="+mn-lt"/>
                  <a:cs typeface="+mn-cs"/>
                </a:rPr>
                <a:t>Burned Forest</a:t>
              </a:r>
            </a:p>
          </p:txBody>
        </p:sp>
      </p:grpSp>
      <p:grpSp>
        <p:nvGrpSpPr>
          <p:cNvPr id="16" name="Group 15"/>
          <p:cNvGrpSpPr/>
          <p:nvPr/>
        </p:nvGrpSpPr>
        <p:grpSpPr>
          <a:xfrm>
            <a:off x="-351226" y="2028161"/>
            <a:ext cx="4644266" cy="4074189"/>
            <a:chOff x="-458013" y="2479011"/>
            <a:chExt cx="4644266" cy="4074189"/>
          </a:xfrm>
        </p:grpSpPr>
        <p:grpSp>
          <p:nvGrpSpPr>
            <p:cNvPr id="53" name="Group 52"/>
            <p:cNvGrpSpPr/>
            <p:nvPr/>
          </p:nvGrpSpPr>
          <p:grpSpPr>
            <a:xfrm>
              <a:off x="-458013" y="2479011"/>
              <a:ext cx="4644266" cy="4074189"/>
              <a:chOff x="-458013" y="2479011"/>
              <a:chExt cx="4644266" cy="4074189"/>
            </a:xfrm>
          </p:grpSpPr>
          <p:cxnSp>
            <p:nvCxnSpPr>
              <p:cNvPr id="9" name="Straight Arrow Connector 8"/>
              <p:cNvCxnSpPr>
                <a:endCxn id="4" idx="0"/>
              </p:cNvCxnSpPr>
              <p:nvPr/>
            </p:nvCxnSpPr>
            <p:spPr bwMode="auto">
              <a:xfrm flipH="1">
                <a:off x="1170779" y="2479011"/>
                <a:ext cx="3015474" cy="2380485"/>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24" name="Rectangle 99"/>
              <p:cNvSpPr/>
              <p:nvPr/>
            </p:nvSpPr>
            <p:spPr>
              <a:xfrm>
                <a:off x="-458013" y="6291590"/>
                <a:ext cx="3129610" cy="261610"/>
              </a:xfrm>
              <a:prstGeom prst="rect">
                <a:avLst/>
              </a:prstGeom>
            </p:spPr>
            <p:txBody>
              <a:bodyPr wrap="square">
                <a:spAutoFit/>
              </a:bodyPr>
              <a:lstStyle/>
              <a:p>
                <a:pPr algn="ctr"/>
                <a:r>
                  <a:rPr lang="it-IT" sz="1100" dirty="0">
                    <a:solidFill>
                      <a:srgbClr val="000000"/>
                    </a:solidFill>
                    <a:latin typeface="+mn-lt"/>
                    <a:cs typeface="+mn-cs"/>
                  </a:rPr>
                  <a:t>McMurray, Canada-30.08.2016</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605" y="4859496"/>
              <a:ext cx="1526348" cy="1465200"/>
            </a:xfrm>
            <a:prstGeom prst="rect">
              <a:avLst/>
            </a:prstGeom>
          </p:spPr>
        </p:pic>
      </p:gr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32531" y="4428388"/>
            <a:ext cx="1447794" cy="1440000"/>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7"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CBIR in </a:t>
            </a:r>
            <a:r>
              <a:rPr lang="it-IT" b="1" dirty="0" smtClean="0">
                <a:solidFill>
                  <a:schemeClr val="accent2">
                    <a:lumMod val="50000"/>
                  </a:schemeClr>
                </a:solidFill>
              </a:rPr>
              <a:t>RS: General </a:t>
            </a:r>
            <a:r>
              <a:rPr lang="it-IT" b="1" dirty="0">
                <a:solidFill>
                  <a:schemeClr val="accent2">
                    <a:lumMod val="50000"/>
                  </a:schemeClr>
                </a:solidFill>
              </a:rPr>
              <a:t>Approach </a:t>
            </a:r>
            <a:endParaRPr lang="it-IT" sz="3600" b="1" dirty="0">
              <a:solidFill>
                <a:schemeClr val="accent2">
                  <a:lumMod val="50000"/>
                </a:schemeClr>
              </a:solidFill>
            </a:endParaRPr>
          </a:p>
        </p:txBody>
      </p:sp>
      <p:sp>
        <p:nvSpPr>
          <p:cNvPr id="29"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31"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4</a:t>
            </a:r>
            <a:endParaRPr lang="it-IT" altLang="de-DE" sz="900" kern="0" dirty="0">
              <a:solidFill>
                <a:srgbClr val="000000"/>
              </a:solidFill>
            </a:endParaRPr>
          </a:p>
        </p:txBody>
      </p:sp>
    </p:spTree>
    <p:extLst>
      <p:ext uri="{BB962C8B-B14F-4D97-AF65-F5344CB8AC3E}">
        <p14:creationId xmlns:p14="http://schemas.microsoft.com/office/powerpoint/2010/main" val="134240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53" presetClass="entr" presetSubtype="16"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par>
                                <p:cTn id="26" presetID="53" presetClass="entr" presetSubtype="16"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fltVal val="0"/>
                                          </p:val>
                                        </p:tav>
                                        <p:tav tm="100000">
                                          <p:val>
                                            <p:strVal val="#ppt_w"/>
                                          </p:val>
                                        </p:tav>
                                      </p:tavLst>
                                    </p:anim>
                                    <p:anim calcmode="lin" valueType="num">
                                      <p:cBhvr>
                                        <p:cTn id="29" dur="500" fill="hold"/>
                                        <p:tgtEl>
                                          <p:spTgt spid="36"/>
                                        </p:tgtEl>
                                        <p:attrNameLst>
                                          <p:attrName>ppt_h</p:attrName>
                                        </p:attrNameLst>
                                      </p:cBhvr>
                                      <p:tavLst>
                                        <p:tav tm="0">
                                          <p:val>
                                            <p:fltVal val="0"/>
                                          </p:val>
                                        </p:tav>
                                        <p:tav tm="100000">
                                          <p:val>
                                            <p:strVal val="#ppt_h"/>
                                          </p:val>
                                        </p:tav>
                                      </p:tavLst>
                                    </p:anim>
                                    <p:animEffect transition="in" filter="fade">
                                      <p:cBhvr>
                                        <p:cTn id="30" dur="500"/>
                                        <p:tgtEl>
                                          <p:spTgt spid="3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par>
                                <p:cTn id="36" presetID="53" presetClass="entr" presetSubtype="16"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animEffect transition="in" filter="fade">
                                      <p:cBhvr>
                                        <p:cTn id="40" dur="500"/>
                                        <p:tgtEl>
                                          <p:spTgt spid="49"/>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animEffect transition="in" filter="fade">
                                      <p:cBhvr>
                                        <p:cTn id="45" dur="500"/>
                                        <p:tgtEl>
                                          <p:spTgt spid="50"/>
                                        </p:tgtEl>
                                      </p:cBhvr>
                                    </p:animEffect>
                                  </p:childTnLst>
                                </p:cTn>
                              </p:par>
                              <p:par>
                                <p:cTn id="46" presetID="53" presetClass="entr" presetSubtype="16"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animEffect transition="in" filter="fade">
                                      <p:cBhvr>
                                        <p:cTn id="50" dur="500"/>
                                        <p:tgtEl>
                                          <p:spTgt spid="3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par>
                                <p:cTn id="56" presetID="53" presetClass="entr" presetSubtype="16"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par>
                                <p:cTn id="61" presetID="53" presetClass="entr" presetSubtype="16" fill="hold"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p:cTn id="63" dur="500" fill="hold"/>
                                        <p:tgtEl>
                                          <p:spTgt spid="5"/>
                                        </p:tgtEl>
                                        <p:attrNameLst>
                                          <p:attrName>ppt_w</p:attrName>
                                        </p:attrNameLst>
                                      </p:cBhvr>
                                      <p:tavLst>
                                        <p:tav tm="0">
                                          <p:val>
                                            <p:fltVal val="0"/>
                                          </p:val>
                                        </p:tav>
                                        <p:tav tm="100000">
                                          <p:val>
                                            <p:strVal val="#ppt_w"/>
                                          </p:val>
                                        </p:tav>
                                      </p:tavLst>
                                    </p:anim>
                                    <p:anim calcmode="lin" valueType="num">
                                      <p:cBhvr>
                                        <p:cTn id="64" dur="500" fill="hold"/>
                                        <p:tgtEl>
                                          <p:spTgt spid="5"/>
                                        </p:tgtEl>
                                        <p:attrNameLst>
                                          <p:attrName>ppt_h</p:attrName>
                                        </p:attrNameLst>
                                      </p:cBhvr>
                                      <p:tavLst>
                                        <p:tav tm="0">
                                          <p:val>
                                            <p:fltVal val="0"/>
                                          </p:val>
                                        </p:tav>
                                        <p:tav tm="100000">
                                          <p:val>
                                            <p:strVal val="#ppt_h"/>
                                          </p:val>
                                        </p:tav>
                                      </p:tavLst>
                                    </p:anim>
                                    <p:animEffect transition="in" filter="fade">
                                      <p:cBhvr>
                                        <p:cTn id="6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0"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533400" y="1400175"/>
            <a:ext cx="80772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61950" indent="-3619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Clr>
                <a:srgbClr val="000000"/>
              </a:buClr>
              <a:buFont typeface="Wingdings" panose="05000000000000000000" pitchFamily="2" charset="2"/>
              <a:buChar char="ü"/>
            </a:pPr>
            <a:r>
              <a:rPr lang="en-US" altLang="en-US" dirty="0" smtClean="0">
                <a:solidFill>
                  <a:srgbClr val="000000"/>
                </a:solidFill>
              </a:rPr>
              <a:t>A Semantics-intensive </a:t>
            </a:r>
            <a:r>
              <a:rPr lang="en-US" altLang="en-US" dirty="0">
                <a:solidFill>
                  <a:srgbClr val="000000"/>
                </a:solidFill>
              </a:rPr>
              <a:t>CBIR System is defined based on </a:t>
            </a:r>
            <a:r>
              <a:rPr lang="en-US" altLang="en-US" dirty="0" smtClean="0">
                <a:solidFill>
                  <a:srgbClr val="000000"/>
                </a:solidFill>
              </a:rPr>
              <a:t>an </a:t>
            </a:r>
            <a:r>
              <a:rPr lang="en-US" altLang="en-US" dirty="0">
                <a:solidFill>
                  <a:schemeClr val="accent2">
                    <a:lumMod val="50000"/>
                  </a:schemeClr>
                </a:solidFill>
              </a:rPr>
              <a:t>interactive relevance feedback</a:t>
            </a:r>
            <a:r>
              <a:rPr lang="en-US" altLang="en-US" dirty="0">
                <a:solidFill>
                  <a:srgbClr val="000000"/>
                </a:solidFill>
              </a:rPr>
              <a:t> (RF) scheme that aims at taking user’s feedback into account.</a:t>
            </a:r>
          </a:p>
          <a:p>
            <a:pPr algn="just" eaLnBrk="1" hangingPunct="1">
              <a:buClr>
                <a:srgbClr val="000000"/>
              </a:buClr>
              <a:buFont typeface="Wingdings" panose="05000000000000000000" pitchFamily="2" charset="2"/>
              <a:buChar char="ü"/>
            </a:pPr>
            <a:endParaRPr lang="en-US" altLang="en-US" dirty="0">
              <a:solidFill>
                <a:srgbClr val="000000"/>
              </a:solidFill>
            </a:endParaRPr>
          </a:p>
          <a:p>
            <a:pPr algn="just" eaLnBrk="1" hangingPunct="1">
              <a:buClr>
                <a:srgbClr val="000000"/>
              </a:buClr>
              <a:buFont typeface="Wingdings" panose="05000000000000000000" pitchFamily="2" charset="2"/>
              <a:buChar char="ü"/>
            </a:pPr>
            <a:r>
              <a:rPr lang="en-US" altLang="en-US" dirty="0">
                <a:solidFill>
                  <a:srgbClr val="000000"/>
                </a:solidFill>
              </a:rPr>
              <a:t>User provide relevant and irrelevant images with respect to the query image. </a:t>
            </a:r>
          </a:p>
          <a:p>
            <a:pPr algn="just" eaLnBrk="1" hangingPunct="1">
              <a:buClr>
                <a:srgbClr val="000000"/>
              </a:buClr>
              <a:buFont typeface="Wingdings" panose="05000000000000000000" pitchFamily="2" charset="2"/>
              <a:buChar char="ü"/>
            </a:pPr>
            <a:endParaRPr lang="en-US" altLang="en-US" dirty="0">
              <a:solidFill>
                <a:srgbClr val="000000"/>
              </a:solidFill>
            </a:endParaRPr>
          </a:p>
          <a:p>
            <a:pPr algn="just" eaLnBrk="1" hangingPunct="1">
              <a:buClr>
                <a:srgbClr val="000000"/>
              </a:buClr>
              <a:buFont typeface="Wingdings" panose="05000000000000000000" pitchFamily="2" charset="2"/>
              <a:buChar char="ü"/>
            </a:pPr>
            <a:r>
              <a:rPr lang="en-US" altLang="en-US" dirty="0">
                <a:solidFill>
                  <a:srgbClr val="000000"/>
                </a:solidFill>
              </a:rPr>
              <a:t>Retrieving images can be modeled as a </a:t>
            </a:r>
            <a:r>
              <a:rPr lang="en-US" altLang="en-US" dirty="0">
                <a:solidFill>
                  <a:schemeClr val="accent2">
                    <a:lumMod val="50000"/>
                  </a:schemeClr>
                </a:solidFill>
              </a:rPr>
              <a:t>two-class classification problem</a:t>
            </a:r>
            <a:r>
              <a:rPr lang="en-US" altLang="en-US" dirty="0">
                <a:solidFill>
                  <a:srgbClr val="000000"/>
                </a:solidFill>
              </a:rPr>
              <a:t>: relevant versus irrelevant images.</a:t>
            </a:r>
          </a:p>
          <a:p>
            <a:pPr algn="just" eaLnBrk="1" hangingPunct="1">
              <a:buClr>
                <a:srgbClr val="000000"/>
              </a:buClr>
              <a:buFont typeface="Wingdings" panose="05000000000000000000" pitchFamily="2" charset="2"/>
              <a:buChar char="ü"/>
            </a:pPr>
            <a:endParaRPr lang="en-US" altLang="en-US" dirty="0">
              <a:solidFill>
                <a:srgbClr val="000000"/>
              </a:solidFill>
            </a:endParaRPr>
          </a:p>
          <a:p>
            <a:pPr algn="just" eaLnBrk="1" hangingPunct="1">
              <a:buClr>
                <a:srgbClr val="000000"/>
              </a:buClr>
              <a:buFont typeface="Wingdings" panose="05000000000000000000" pitchFamily="2" charset="2"/>
              <a:buChar char="ü"/>
            </a:pPr>
            <a:r>
              <a:rPr lang="en-US" altLang="en-US" dirty="0">
                <a:solidFill>
                  <a:srgbClr val="000000"/>
                </a:solidFill>
              </a:rPr>
              <a:t>However, annotating images as relevant or irrelevant by a user is time consuming and thus costly. </a:t>
            </a:r>
          </a:p>
          <a:p>
            <a:pPr algn="just" eaLnBrk="1" hangingPunct="1">
              <a:buClr>
                <a:srgbClr val="000000"/>
              </a:buClr>
              <a:buFont typeface="Wingdings" panose="05000000000000000000" pitchFamily="2" charset="2"/>
              <a:buChar char="ü"/>
            </a:pPr>
            <a:endParaRPr lang="en-US" altLang="en-US" dirty="0">
              <a:solidFill>
                <a:srgbClr val="000000"/>
              </a:solidFill>
            </a:endParaRPr>
          </a:p>
          <a:p>
            <a:pPr algn="just" eaLnBrk="1" hangingPunct="1">
              <a:buClr>
                <a:srgbClr val="000000"/>
              </a:buClr>
              <a:buFont typeface="Wingdings" panose="05000000000000000000" pitchFamily="2" charset="2"/>
              <a:buChar char="ü"/>
            </a:pPr>
            <a:r>
              <a:rPr lang="en-US" altLang="en-US" dirty="0">
                <a:solidFill>
                  <a:srgbClr val="000000"/>
                </a:solidFill>
              </a:rPr>
              <a:t>To overcome with this problem, </a:t>
            </a:r>
            <a:r>
              <a:rPr lang="en-US" altLang="en-US" dirty="0" smtClean="0">
                <a:solidFill>
                  <a:schemeClr val="accent2">
                    <a:lumMod val="50000"/>
                  </a:schemeClr>
                </a:solidFill>
              </a:rPr>
              <a:t>Active </a:t>
            </a:r>
            <a:r>
              <a:rPr lang="en-US" altLang="en-US" dirty="0">
                <a:solidFill>
                  <a:schemeClr val="accent2">
                    <a:lumMod val="50000"/>
                  </a:schemeClr>
                </a:solidFill>
              </a:rPr>
              <a:t>Learning </a:t>
            </a:r>
            <a:r>
              <a:rPr lang="en-US" altLang="en-US" dirty="0">
                <a:solidFill>
                  <a:srgbClr val="000000"/>
                </a:solidFill>
              </a:rPr>
              <a:t>(AL) </a:t>
            </a:r>
            <a:r>
              <a:rPr lang="en-US" altLang="en-US" dirty="0" smtClean="0">
                <a:solidFill>
                  <a:srgbClr val="000000"/>
                </a:solidFill>
              </a:rPr>
              <a:t>methods are introduced </a:t>
            </a:r>
            <a:r>
              <a:rPr lang="en-US" altLang="en-US" dirty="0">
                <a:solidFill>
                  <a:srgbClr val="000000"/>
                </a:solidFill>
              </a:rPr>
              <a:t>to drive RF in the framework of CBIR.</a:t>
            </a:r>
          </a:p>
          <a:p>
            <a:pPr algn="just" eaLnBrk="1" hangingPunct="1">
              <a:buClr>
                <a:schemeClr val="tx2"/>
              </a:buClr>
              <a:buFont typeface="Wingdings" panose="05000000000000000000" pitchFamily="2" charset="2"/>
              <a:buChar char="ü"/>
            </a:pPr>
            <a:endParaRPr lang="en-US" altLang="en-US" dirty="0">
              <a:solidFill>
                <a:srgbClr val="000000"/>
              </a:solidFill>
            </a:endParaRPr>
          </a:p>
        </p:txBody>
      </p:sp>
      <p:sp>
        <p:nvSpPr>
          <p:cNvPr id="9"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a:solidFill>
                  <a:schemeClr val="accent2">
                    <a:lumMod val="50000"/>
                  </a:schemeClr>
                </a:solidFill>
              </a:rPr>
              <a:t>CBIR with Relevance </a:t>
            </a:r>
            <a:r>
              <a:rPr lang="en-US" b="1" kern="0" dirty="0" smtClean="0">
                <a:solidFill>
                  <a:schemeClr val="accent2">
                    <a:lumMod val="50000"/>
                  </a:schemeClr>
                </a:solidFill>
              </a:rPr>
              <a:t>Feedback</a:t>
            </a:r>
            <a:endParaRPr lang="en-US" b="1" kern="0" dirty="0">
              <a:solidFill>
                <a:schemeClr val="accent2">
                  <a:lumMod val="50000"/>
                </a:schemeClr>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1"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8</a:t>
            </a:r>
            <a:endParaRPr lang="it-IT" altLang="de-DE" sz="900" kern="0" dirty="0">
              <a:solidFill>
                <a:srgbClr val="000000"/>
              </a:solidFill>
            </a:endParaRPr>
          </a:p>
        </p:txBody>
      </p:sp>
    </p:spTree>
    <p:extLst>
      <p:ext uri="{BB962C8B-B14F-4D97-AF65-F5344CB8AC3E}">
        <p14:creationId xmlns:p14="http://schemas.microsoft.com/office/powerpoint/2010/main" val="208929063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18"/>
          <p:cNvSpPr>
            <a:spLocks noChangeArrowheads="1"/>
          </p:cNvSpPr>
          <p:nvPr/>
        </p:nvSpPr>
        <p:spPr bwMode="auto">
          <a:xfrm>
            <a:off x="2028825" y="2397125"/>
            <a:ext cx="2071688" cy="776288"/>
          </a:xfrm>
          <a:prstGeom prst="rect">
            <a:avLst/>
          </a:prstGeom>
          <a:gradFill rotWithShape="1">
            <a:gsLst>
              <a:gs pos="0">
                <a:srgbClr val="66CCFF"/>
              </a:gs>
              <a:gs pos="100000">
                <a:srgbClr val="CCECFF"/>
              </a:gs>
            </a:gsLst>
            <a:lin ang="5400000" scaled="1"/>
          </a:gra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solidFill>
                  <a:srgbClr val="000000"/>
                </a:solidFill>
                <a:ea typeface="Times New Roman" panose="02020603050405020304" pitchFamily="18" charset="0"/>
                <a:cs typeface="Calibri" panose="020F0502020204030204" pitchFamily="34" charset="0"/>
              </a:rPr>
              <a:t>Update the Set</a:t>
            </a:r>
          </a:p>
          <a:p>
            <a:pPr algn="ctr" eaLnBrk="1" hangingPunct="1"/>
            <a:r>
              <a:rPr lang="en-US" altLang="en-US" sz="1600">
                <a:solidFill>
                  <a:srgbClr val="000000"/>
                </a:solidFill>
                <a:ea typeface="Times New Roman" panose="02020603050405020304" pitchFamily="18" charset="0"/>
                <a:cs typeface="Calibri" panose="020F0502020204030204" pitchFamily="34" charset="0"/>
              </a:rPr>
              <a:t>of Relevant and Irrelevant Images</a:t>
            </a:r>
          </a:p>
        </p:txBody>
      </p:sp>
      <p:sp>
        <p:nvSpPr>
          <p:cNvPr id="12292" name="Rectangle 16"/>
          <p:cNvSpPr>
            <a:spLocks noChangeArrowheads="1"/>
          </p:cNvSpPr>
          <p:nvPr/>
        </p:nvSpPr>
        <p:spPr bwMode="auto">
          <a:xfrm>
            <a:off x="5397500" y="2476500"/>
            <a:ext cx="1501775" cy="609600"/>
          </a:xfrm>
          <a:prstGeom prst="rect">
            <a:avLst/>
          </a:prstGeom>
          <a:gradFill rotWithShape="1">
            <a:gsLst>
              <a:gs pos="0">
                <a:srgbClr val="66CCFF"/>
              </a:gs>
              <a:gs pos="100000">
                <a:srgbClr val="CCECFF"/>
              </a:gs>
            </a:gsLst>
            <a:lin ang="5400000" scaled="1"/>
          </a:gra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solidFill>
                  <a:srgbClr val="000000"/>
                </a:solidFill>
                <a:ea typeface="Times New Roman" panose="02020603050405020304" pitchFamily="18" charset="0"/>
                <a:cs typeface="Calibri" panose="020F0502020204030204" pitchFamily="34" charset="0"/>
              </a:rPr>
              <a:t>Binary</a:t>
            </a:r>
          </a:p>
          <a:p>
            <a:pPr algn="ctr" eaLnBrk="1" hangingPunct="1"/>
            <a:r>
              <a:rPr lang="en-US" altLang="en-US" sz="1600">
                <a:solidFill>
                  <a:srgbClr val="000000"/>
                </a:solidFill>
                <a:ea typeface="Times New Roman" panose="02020603050405020304" pitchFamily="18" charset="0"/>
                <a:cs typeface="Calibri" panose="020F0502020204030204" pitchFamily="34" charset="0"/>
              </a:rPr>
              <a:t>Classifier</a:t>
            </a:r>
          </a:p>
        </p:txBody>
      </p:sp>
      <p:sp>
        <p:nvSpPr>
          <p:cNvPr id="12293" name="Flowchart: Decision 110"/>
          <p:cNvSpPr>
            <a:spLocks noChangeArrowheads="1"/>
          </p:cNvSpPr>
          <p:nvPr/>
        </p:nvSpPr>
        <p:spPr bwMode="auto">
          <a:xfrm>
            <a:off x="4618038" y="3673475"/>
            <a:ext cx="3055937" cy="736600"/>
          </a:xfrm>
          <a:prstGeom prst="flowChartDecision">
            <a:avLst/>
          </a:prstGeom>
          <a:gradFill rotWithShape="1">
            <a:gsLst>
              <a:gs pos="0">
                <a:srgbClr val="66CCFF"/>
              </a:gs>
              <a:gs pos="100000">
                <a:srgbClr val="CCECFF"/>
              </a:gs>
            </a:gsLst>
            <a:lin ang="5400000" scaled="1"/>
          </a:gra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solidFill>
                  <a:srgbClr val="000000"/>
                </a:solidFill>
                <a:ea typeface="Times New Roman" panose="02020603050405020304" pitchFamily="18" charset="0"/>
                <a:cs typeface="Calibri" panose="020F0502020204030204" pitchFamily="34" charset="0"/>
              </a:rPr>
              <a:t>Convergence?</a:t>
            </a:r>
          </a:p>
        </p:txBody>
      </p:sp>
      <p:sp>
        <p:nvSpPr>
          <p:cNvPr id="12294" name="Rectangle 16"/>
          <p:cNvSpPr>
            <a:spLocks noChangeArrowheads="1"/>
          </p:cNvSpPr>
          <p:nvPr/>
        </p:nvSpPr>
        <p:spPr bwMode="auto">
          <a:xfrm>
            <a:off x="5392738" y="5219700"/>
            <a:ext cx="1501775" cy="546100"/>
          </a:xfrm>
          <a:prstGeom prst="rect">
            <a:avLst/>
          </a:prstGeom>
          <a:gradFill rotWithShape="1">
            <a:gsLst>
              <a:gs pos="0">
                <a:srgbClr val="99FF99"/>
              </a:gs>
              <a:gs pos="100000">
                <a:srgbClr val="CBFFCB"/>
              </a:gs>
            </a:gsLst>
            <a:lin ang="5400000" scaled="1"/>
          </a:gradFill>
          <a:ln w="31750">
            <a:solidFill>
              <a:srgbClr val="000000"/>
            </a:solidFill>
            <a:miter lim="800000"/>
            <a:headEnd/>
            <a:tailEnd/>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en-US" sz="1600">
                <a:solidFill>
                  <a:srgbClr val="000000"/>
                </a:solidFill>
              </a:rPr>
              <a:t>AL function</a:t>
            </a:r>
            <a:endParaRPr lang="en-US" altLang="en-US" sz="1600">
              <a:solidFill>
                <a:srgbClr val="000000"/>
              </a:solidFill>
            </a:endParaRPr>
          </a:p>
        </p:txBody>
      </p:sp>
      <p:sp>
        <p:nvSpPr>
          <p:cNvPr id="12295" name="Rectangle 16"/>
          <p:cNvSpPr>
            <a:spLocks noChangeArrowheads="1"/>
          </p:cNvSpPr>
          <p:nvPr/>
        </p:nvSpPr>
        <p:spPr bwMode="auto">
          <a:xfrm>
            <a:off x="2311400" y="4051300"/>
            <a:ext cx="1501775" cy="596900"/>
          </a:xfrm>
          <a:prstGeom prst="rect">
            <a:avLst/>
          </a:prstGeom>
          <a:gradFill rotWithShape="1">
            <a:gsLst>
              <a:gs pos="0">
                <a:srgbClr val="66CCFF"/>
              </a:gs>
              <a:gs pos="100000">
                <a:srgbClr val="CCECFF"/>
              </a:gs>
            </a:gsLst>
            <a:lin ang="5400000" scaled="1"/>
          </a:gra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en-US" sz="1600">
                <a:solidFill>
                  <a:srgbClr val="000000"/>
                </a:solidFill>
              </a:rPr>
              <a:t>User Annotation</a:t>
            </a:r>
            <a:endParaRPr lang="en-US" altLang="en-US" sz="1600">
              <a:solidFill>
                <a:srgbClr val="000000"/>
              </a:solidFill>
            </a:endParaRPr>
          </a:p>
        </p:txBody>
      </p:sp>
      <p:sp>
        <p:nvSpPr>
          <p:cNvPr id="12296" name="AutoShape 47"/>
          <p:cNvSpPr>
            <a:spLocks noChangeArrowheads="1"/>
          </p:cNvSpPr>
          <p:nvPr/>
        </p:nvSpPr>
        <p:spPr bwMode="auto">
          <a:xfrm>
            <a:off x="5505450" y="1403350"/>
            <a:ext cx="1271588" cy="649288"/>
          </a:xfrm>
          <a:prstGeom prst="can">
            <a:avLst>
              <a:gd name="adj" fmla="val 26417"/>
            </a:avLst>
          </a:prstGeom>
          <a:solidFill>
            <a:srgbClr val="FDEEC3"/>
          </a:solidFill>
          <a:ln w="9525">
            <a:solidFill>
              <a:srgbClr val="000000"/>
            </a:solidFill>
            <a:round/>
            <a:headEnd/>
            <a:tailEnd/>
          </a:ln>
          <a:effectLst>
            <a:outerShdw sx="102000" sy="102000" algn="ctr" rotWithShape="0">
              <a:srgbClr val="000000">
                <a:alpha val="39998"/>
              </a:srgbClr>
            </a:outerShdw>
          </a:effectLst>
        </p:spPr>
        <p:txBody>
          <a:bodyPr t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15000"/>
              </a:lnSpc>
              <a:spcBef>
                <a:spcPts val="300"/>
              </a:spcBef>
              <a:spcAft>
                <a:spcPts val="300"/>
              </a:spcAft>
            </a:pPr>
            <a:r>
              <a:rPr lang="en-GB" altLang="en-US" sz="1600">
                <a:solidFill>
                  <a:srgbClr val="000000"/>
                </a:solidFill>
                <a:ea typeface="Calibri" panose="020F0502020204030204" pitchFamily="34" charset="0"/>
                <a:cs typeface="Times New Roman" panose="02020603050405020304" pitchFamily="18" charset="0"/>
              </a:rPr>
              <a:t>Archive</a:t>
            </a:r>
            <a:endParaRPr lang="it-IT" altLang="en-US" sz="1600">
              <a:solidFill>
                <a:srgbClr val="000000"/>
              </a:solidFill>
              <a:ea typeface="Calibri" panose="020F0502020204030204" pitchFamily="34" charset="0"/>
              <a:cs typeface="Times New Roman" panose="02020603050405020304" pitchFamily="18" charset="0"/>
            </a:endParaRPr>
          </a:p>
        </p:txBody>
      </p:sp>
      <p:cxnSp>
        <p:nvCxnSpPr>
          <p:cNvPr id="12297" name="AutoShape 31"/>
          <p:cNvCxnSpPr>
            <a:cxnSpLocks noChangeShapeType="1"/>
            <a:endCxn id="12291" idx="1"/>
          </p:cNvCxnSpPr>
          <p:nvPr/>
        </p:nvCxnSpPr>
        <p:spPr bwMode="auto">
          <a:xfrm rot="16200000" flipH="1">
            <a:off x="1400175" y="2157413"/>
            <a:ext cx="631825" cy="625475"/>
          </a:xfrm>
          <a:prstGeom prst="bentConnector2">
            <a:avLst/>
          </a:prstGeom>
          <a:noFill/>
          <a:ln w="952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98" name="AutoShape 35"/>
          <p:cNvCxnSpPr>
            <a:cxnSpLocks noChangeShapeType="1"/>
            <a:stCxn id="12292" idx="2"/>
            <a:endCxn id="12293" idx="0"/>
          </p:cNvCxnSpPr>
          <p:nvPr/>
        </p:nvCxnSpPr>
        <p:spPr bwMode="auto">
          <a:xfrm flipH="1">
            <a:off x="6146800" y="3086100"/>
            <a:ext cx="1588" cy="587375"/>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99" name="AutoShape 36"/>
          <p:cNvCxnSpPr>
            <a:cxnSpLocks noChangeShapeType="1"/>
            <a:stCxn id="12293" idx="2"/>
            <a:endCxn id="12294" idx="0"/>
          </p:cNvCxnSpPr>
          <p:nvPr/>
        </p:nvCxnSpPr>
        <p:spPr bwMode="auto">
          <a:xfrm flipH="1">
            <a:off x="6143625" y="4410075"/>
            <a:ext cx="3175" cy="809625"/>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0" name="AutoShape 37"/>
          <p:cNvCxnSpPr>
            <a:cxnSpLocks noChangeShapeType="1"/>
            <a:stCxn id="12294" idx="1"/>
            <a:endCxn id="12295" idx="2"/>
          </p:cNvCxnSpPr>
          <p:nvPr/>
        </p:nvCxnSpPr>
        <p:spPr bwMode="auto">
          <a:xfrm rot="10800000">
            <a:off x="3062288" y="4648200"/>
            <a:ext cx="2330450" cy="844550"/>
          </a:xfrm>
          <a:prstGeom prst="bentConnector2">
            <a:avLst/>
          </a:prstGeom>
          <a:noFill/>
          <a:ln w="952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1" name="AutoShape 38"/>
          <p:cNvCxnSpPr>
            <a:cxnSpLocks noChangeShapeType="1"/>
            <a:stCxn id="12295" idx="0"/>
            <a:endCxn id="12291" idx="2"/>
          </p:cNvCxnSpPr>
          <p:nvPr/>
        </p:nvCxnSpPr>
        <p:spPr bwMode="auto">
          <a:xfrm flipV="1">
            <a:off x="3062288" y="3173413"/>
            <a:ext cx="3175" cy="877887"/>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02" name="Text Box 139"/>
          <p:cNvSpPr txBox="1">
            <a:spLocks noChangeArrowheads="1"/>
          </p:cNvSpPr>
          <p:nvPr/>
        </p:nvSpPr>
        <p:spPr bwMode="auto">
          <a:xfrm>
            <a:off x="7918450" y="4659313"/>
            <a:ext cx="1109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en-US" sz="1600">
                <a:solidFill>
                  <a:srgbClr val="000000"/>
                </a:solidFill>
              </a:rPr>
              <a:t>Retrieved </a:t>
            </a:r>
          </a:p>
          <a:p>
            <a:pPr algn="ctr" eaLnBrk="1" hangingPunct="1"/>
            <a:r>
              <a:rPr lang="tr-TR" altLang="en-US" sz="1600">
                <a:solidFill>
                  <a:srgbClr val="000000"/>
                </a:solidFill>
              </a:rPr>
              <a:t>images</a:t>
            </a:r>
            <a:endParaRPr lang="en-US" altLang="en-US" sz="1600" baseline="-25000">
              <a:solidFill>
                <a:srgbClr val="000000"/>
              </a:solidFill>
              <a:cs typeface="Times New Roman" panose="02020603050405020304" pitchFamily="18" charset="0"/>
            </a:endParaRPr>
          </a:p>
        </p:txBody>
      </p:sp>
      <p:sp>
        <p:nvSpPr>
          <p:cNvPr id="12303" name="Text Box 139"/>
          <p:cNvSpPr txBox="1">
            <a:spLocks noChangeArrowheads="1"/>
          </p:cNvSpPr>
          <p:nvPr/>
        </p:nvSpPr>
        <p:spPr bwMode="auto">
          <a:xfrm>
            <a:off x="5686425" y="4595813"/>
            <a:ext cx="442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en-US" sz="1600">
                <a:solidFill>
                  <a:srgbClr val="000000"/>
                </a:solidFill>
              </a:rPr>
              <a:t>No</a:t>
            </a:r>
            <a:endParaRPr lang="en-US" altLang="en-US" sz="1600" baseline="-25000">
              <a:solidFill>
                <a:srgbClr val="000000"/>
              </a:solidFill>
              <a:cs typeface="Times New Roman" panose="02020603050405020304" pitchFamily="18" charset="0"/>
            </a:endParaRPr>
          </a:p>
        </p:txBody>
      </p:sp>
      <p:sp>
        <p:nvSpPr>
          <p:cNvPr id="12304" name="Text Box 139"/>
          <p:cNvSpPr txBox="1">
            <a:spLocks noChangeArrowheads="1"/>
          </p:cNvSpPr>
          <p:nvPr/>
        </p:nvSpPr>
        <p:spPr bwMode="auto">
          <a:xfrm>
            <a:off x="7216775" y="3668713"/>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en-US" sz="1600">
                <a:solidFill>
                  <a:srgbClr val="000000"/>
                </a:solidFill>
              </a:rPr>
              <a:t>Yes</a:t>
            </a:r>
            <a:endParaRPr lang="en-US" altLang="en-US" sz="1600" baseline="-25000">
              <a:solidFill>
                <a:srgbClr val="000000"/>
              </a:solidFill>
              <a:cs typeface="Times New Roman" panose="02020603050405020304" pitchFamily="18" charset="0"/>
            </a:endParaRPr>
          </a:p>
        </p:txBody>
      </p:sp>
      <p:sp>
        <p:nvSpPr>
          <p:cNvPr id="12306" name="Rectangle 7"/>
          <p:cNvSpPr>
            <a:spLocks noChangeArrowheads="1"/>
          </p:cNvSpPr>
          <p:nvPr/>
        </p:nvSpPr>
        <p:spPr bwMode="auto">
          <a:xfrm>
            <a:off x="646113" y="6018213"/>
            <a:ext cx="81280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Clr>
                <a:schemeClr val="tx1"/>
              </a:buClr>
              <a:buFont typeface="Wingdings" panose="05000000000000000000" pitchFamily="2" charset="2"/>
              <a:buNone/>
            </a:pPr>
            <a:r>
              <a:rPr lang="en-US" altLang="en-US" sz="1400" dirty="0">
                <a:solidFill>
                  <a:schemeClr val="accent2">
                    <a:lumMod val="50000"/>
                  </a:schemeClr>
                </a:solidFill>
                <a:latin typeface="Times New Roman" panose="02020603050405020304" pitchFamily="18" charset="0"/>
              </a:rPr>
              <a:t>M. </a:t>
            </a:r>
            <a:r>
              <a:rPr lang="en-US" altLang="en-US" sz="1400" dirty="0" err="1">
                <a:solidFill>
                  <a:schemeClr val="accent2">
                    <a:lumMod val="50000"/>
                  </a:schemeClr>
                </a:solidFill>
                <a:latin typeface="Times New Roman" panose="02020603050405020304" pitchFamily="18" charset="0"/>
              </a:rPr>
              <a:t>Ferecatu</a:t>
            </a:r>
            <a:r>
              <a:rPr lang="en-US" altLang="en-US" sz="1400" dirty="0">
                <a:solidFill>
                  <a:schemeClr val="accent2">
                    <a:lumMod val="50000"/>
                  </a:schemeClr>
                </a:solidFill>
                <a:latin typeface="Times New Roman" panose="02020603050405020304" pitchFamily="18" charset="0"/>
              </a:rPr>
              <a:t> and N. </a:t>
            </a:r>
            <a:r>
              <a:rPr lang="en-US" altLang="en-US" sz="1400" dirty="0" err="1">
                <a:solidFill>
                  <a:schemeClr val="accent2">
                    <a:lumMod val="50000"/>
                  </a:schemeClr>
                </a:solidFill>
                <a:latin typeface="Times New Roman" panose="02020603050405020304" pitchFamily="18" charset="0"/>
              </a:rPr>
              <a:t>Boujemaa</a:t>
            </a:r>
            <a:r>
              <a:rPr lang="en-US" altLang="en-US" sz="1400" dirty="0">
                <a:solidFill>
                  <a:schemeClr val="accent2">
                    <a:lumMod val="50000"/>
                  </a:schemeClr>
                </a:solidFill>
                <a:latin typeface="Times New Roman" panose="02020603050405020304" pitchFamily="18" charset="0"/>
              </a:rPr>
              <a:t>, “Interactive remote-sensing image retrieval using active relevance feedback,” IEEE Trans. </a:t>
            </a:r>
            <a:r>
              <a:rPr lang="en-US" altLang="en-US" sz="1400" dirty="0" err="1">
                <a:solidFill>
                  <a:schemeClr val="accent2">
                    <a:lumMod val="50000"/>
                  </a:schemeClr>
                </a:solidFill>
                <a:latin typeface="Times New Roman" panose="02020603050405020304" pitchFamily="18" charset="0"/>
              </a:rPr>
              <a:t>Geosci</a:t>
            </a:r>
            <a:r>
              <a:rPr lang="en-US" altLang="en-US" sz="1400" dirty="0">
                <a:solidFill>
                  <a:schemeClr val="accent2">
                    <a:lumMod val="50000"/>
                  </a:schemeClr>
                </a:solidFill>
                <a:latin typeface="Times New Roman" panose="02020603050405020304" pitchFamily="18" charset="0"/>
              </a:rPr>
              <a:t>. Remote Sens., vol. 45, no. 4, pp. 818–826, Apr. 2007</a:t>
            </a:r>
          </a:p>
        </p:txBody>
      </p:sp>
      <p:cxnSp>
        <p:nvCxnSpPr>
          <p:cNvPr id="12307" name="AutoShape 47"/>
          <p:cNvCxnSpPr>
            <a:cxnSpLocks noChangeShapeType="1"/>
            <a:stCxn id="12296" idx="3"/>
            <a:endCxn id="12292" idx="0"/>
          </p:cNvCxnSpPr>
          <p:nvPr/>
        </p:nvCxnSpPr>
        <p:spPr bwMode="auto">
          <a:xfrm>
            <a:off x="6142038" y="2052638"/>
            <a:ext cx="6350" cy="423862"/>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8" name="AutoShape 48"/>
          <p:cNvCxnSpPr>
            <a:cxnSpLocks noChangeShapeType="1"/>
            <a:stCxn id="12296" idx="4"/>
            <a:endCxn id="12294" idx="3"/>
          </p:cNvCxnSpPr>
          <p:nvPr/>
        </p:nvCxnSpPr>
        <p:spPr bwMode="auto">
          <a:xfrm>
            <a:off x="6777038" y="1728788"/>
            <a:ext cx="117475" cy="3763962"/>
          </a:xfrm>
          <a:prstGeom prst="bentConnector3">
            <a:avLst>
              <a:gd name="adj1" fmla="val 975046"/>
            </a:avLst>
          </a:prstGeom>
          <a:noFill/>
          <a:ln w="952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9" name="AutoShape 50"/>
          <p:cNvCxnSpPr>
            <a:cxnSpLocks noChangeShapeType="1"/>
            <a:stCxn id="12293" idx="3"/>
            <a:endCxn id="12302" idx="0"/>
          </p:cNvCxnSpPr>
          <p:nvPr/>
        </p:nvCxnSpPr>
        <p:spPr bwMode="auto">
          <a:xfrm>
            <a:off x="7673975" y="4041775"/>
            <a:ext cx="800100" cy="617538"/>
          </a:xfrm>
          <a:prstGeom prst="bentConnector2">
            <a:avLst/>
          </a:prstGeom>
          <a:noFill/>
          <a:ln w="952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10" name="AutoShape 51"/>
          <p:cNvCxnSpPr>
            <a:cxnSpLocks noChangeShapeType="1"/>
            <a:stCxn id="12291" idx="3"/>
            <a:endCxn id="12292" idx="1"/>
          </p:cNvCxnSpPr>
          <p:nvPr/>
        </p:nvCxnSpPr>
        <p:spPr bwMode="auto">
          <a:xfrm flipV="1">
            <a:off x="4100513" y="2781300"/>
            <a:ext cx="1296987" cy="4763"/>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11" name="Rettangolo 54"/>
          <p:cNvSpPr>
            <a:spLocks noChangeArrowheads="1"/>
          </p:cNvSpPr>
          <p:nvPr/>
        </p:nvSpPr>
        <p:spPr bwMode="auto">
          <a:xfrm>
            <a:off x="1808163" y="2220913"/>
            <a:ext cx="6010275" cy="3675062"/>
          </a:xfrm>
          <a:prstGeom prst="rect">
            <a:avLst/>
          </a:prstGeom>
          <a:noFill/>
          <a:ln w="25400" algn="ctr">
            <a:solidFill>
              <a:srgbClr val="FF99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2312" name="AutoShape 57"/>
          <p:cNvSpPr>
            <a:spLocks noChangeArrowheads="1"/>
          </p:cNvSpPr>
          <p:nvPr/>
        </p:nvSpPr>
        <p:spPr bwMode="auto">
          <a:xfrm>
            <a:off x="431800" y="1481138"/>
            <a:ext cx="1955800" cy="685800"/>
          </a:xfrm>
          <a:prstGeom prst="roundRect">
            <a:avLst>
              <a:gd name="adj" fmla="val 16667"/>
            </a:avLst>
          </a:prstGeom>
          <a:solidFill>
            <a:srgbClr val="E2E3EC"/>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solidFill>
                  <a:srgbClr val="000000"/>
                </a:solidFill>
              </a:rPr>
              <a:t>Set of relevant and </a:t>
            </a:r>
          </a:p>
          <a:p>
            <a:pPr algn="ctr" eaLnBrk="1" hangingPunct="1"/>
            <a:r>
              <a:rPr lang="en-US" altLang="en-US" sz="1600">
                <a:solidFill>
                  <a:srgbClr val="000000"/>
                </a:solidFill>
              </a:rPr>
              <a:t>irrelevant images</a:t>
            </a:r>
            <a:endParaRPr lang="tr-TR" altLang="en-US" sz="1600">
              <a:solidFill>
                <a:srgbClr val="000000"/>
              </a:solidFill>
            </a:endParaRPr>
          </a:p>
        </p:txBody>
      </p:sp>
      <p:sp>
        <p:nvSpPr>
          <p:cNvPr id="27"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a:solidFill>
                  <a:schemeClr val="accent2">
                    <a:lumMod val="50000"/>
                  </a:schemeClr>
                </a:solidFill>
              </a:rPr>
              <a:t>CBIR with RF driven by Active Learning</a:t>
            </a: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9"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9</a:t>
            </a:r>
            <a:endParaRPr lang="it-IT" altLang="de-DE" sz="900" kern="0" dirty="0">
              <a:solidFill>
                <a:srgbClr val="000000"/>
              </a:solidFill>
            </a:endParaRPr>
          </a:p>
        </p:txBody>
      </p:sp>
    </p:spTree>
    <p:extLst>
      <p:ext uri="{BB962C8B-B14F-4D97-AF65-F5344CB8AC3E}">
        <p14:creationId xmlns:p14="http://schemas.microsoft.com/office/powerpoint/2010/main" val="30239684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7"/>
          <p:cNvSpPr>
            <a:spLocks noChangeArrowheads="1"/>
          </p:cNvSpPr>
          <p:nvPr/>
        </p:nvSpPr>
        <p:spPr bwMode="auto">
          <a:xfrm>
            <a:off x="381000" y="1371600"/>
            <a:ext cx="80772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61950" indent="-3619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Clr>
                <a:schemeClr val="tx2"/>
              </a:buClr>
              <a:buFont typeface="Wingdings" panose="05000000000000000000" pitchFamily="2" charset="2"/>
              <a:buChar char="ü"/>
            </a:pPr>
            <a:endParaRPr lang="en-US" altLang="en-US" dirty="0">
              <a:solidFill>
                <a:schemeClr val="tx2"/>
              </a:solidFill>
            </a:endParaRPr>
          </a:p>
          <a:p>
            <a:pPr algn="just" eaLnBrk="1" hangingPunct="1">
              <a:buClr>
                <a:srgbClr val="000000"/>
              </a:buClr>
              <a:buFont typeface="Wingdings" panose="05000000000000000000" pitchFamily="2" charset="2"/>
              <a:buChar char="ü"/>
            </a:pPr>
            <a:r>
              <a:rPr lang="en-US" altLang="en-US" dirty="0">
                <a:solidFill>
                  <a:srgbClr val="000000"/>
                </a:solidFill>
              </a:rPr>
              <a:t>AL has gained a significant interest in the last years particularly for the remote sensing image classification.</a:t>
            </a:r>
          </a:p>
          <a:p>
            <a:pPr algn="just" eaLnBrk="1" hangingPunct="1">
              <a:buClr>
                <a:srgbClr val="000000"/>
              </a:buClr>
              <a:buFont typeface="Wingdings" panose="05000000000000000000" pitchFamily="2" charset="2"/>
              <a:buChar char="ü"/>
            </a:pPr>
            <a:endParaRPr lang="en-US" altLang="en-US" dirty="0">
              <a:solidFill>
                <a:srgbClr val="000000"/>
              </a:solidFill>
            </a:endParaRPr>
          </a:p>
          <a:p>
            <a:pPr algn="just" eaLnBrk="1" hangingPunct="1">
              <a:buClr>
                <a:srgbClr val="000000"/>
              </a:buClr>
              <a:buFont typeface="Wingdings" panose="05000000000000000000" pitchFamily="2" charset="2"/>
              <a:buChar char="ü"/>
            </a:pPr>
            <a:r>
              <a:rPr lang="en-US" altLang="en-US" dirty="0">
                <a:solidFill>
                  <a:srgbClr val="000000"/>
                </a:solidFill>
              </a:rPr>
              <a:t>However, AL methods defined for classification problems can not be directly used in CBIR due to: </a:t>
            </a:r>
            <a:endParaRPr lang="tr-TR" altLang="en-US" dirty="0">
              <a:solidFill>
                <a:srgbClr val="000000"/>
              </a:solidFill>
            </a:endParaRPr>
          </a:p>
          <a:p>
            <a:pPr algn="just" eaLnBrk="1" hangingPunct="1">
              <a:buClr>
                <a:schemeClr val="tx2"/>
              </a:buClr>
              <a:buFont typeface="Wingdings" panose="05000000000000000000" pitchFamily="2" charset="2"/>
              <a:buNone/>
            </a:pPr>
            <a:endParaRPr lang="en-US" altLang="en-US" dirty="0">
              <a:solidFill>
                <a:srgbClr val="000000"/>
              </a:solidFill>
            </a:endParaRPr>
          </a:p>
          <a:p>
            <a:pPr algn="just" eaLnBrk="1" hangingPunct="1">
              <a:buClr>
                <a:schemeClr val="tx2"/>
              </a:buClr>
              <a:buFont typeface="Wingdings" panose="05000000000000000000" pitchFamily="2" charset="2"/>
              <a:buNone/>
            </a:pPr>
            <a:endParaRPr lang="en-US" altLang="en-US" sz="500" dirty="0">
              <a:solidFill>
                <a:srgbClr val="000000"/>
              </a:solidFill>
            </a:endParaRPr>
          </a:p>
          <a:p>
            <a:pPr lvl="1" algn="just" eaLnBrk="1" hangingPunct="1">
              <a:buClr>
                <a:srgbClr val="000000"/>
              </a:buClr>
              <a:buFont typeface="Wingdings" panose="05000000000000000000" pitchFamily="2" charset="2"/>
              <a:buChar char="§"/>
            </a:pPr>
            <a:r>
              <a:rPr lang="en-US" altLang="en-US" dirty="0">
                <a:solidFill>
                  <a:schemeClr val="accent2">
                    <a:lumMod val="50000"/>
                  </a:schemeClr>
                </a:solidFill>
              </a:rPr>
              <a:t>imbalanced training set</a:t>
            </a:r>
            <a:r>
              <a:rPr lang="en-US" altLang="en-US" dirty="0">
                <a:solidFill>
                  <a:srgbClr val="000000"/>
                </a:solidFill>
              </a:rPr>
              <a:t>;</a:t>
            </a:r>
            <a:endParaRPr lang="tr-TR" altLang="en-US" dirty="0">
              <a:solidFill>
                <a:srgbClr val="000000"/>
              </a:solidFill>
            </a:endParaRPr>
          </a:p>
          <a:p>
            <a:pPr lvl="1" algn="just" eaLnBrk="1" hangingPunct="1">
              <a:buClr>
                <a:srgbClr val="000000"/>
              </a:buClr>
              <a:buFont typeface="Wingdings" panose="05000000000000000000" pitchFamily="2" charset="2"/>
              <a:buChar char="§"/>
            </a:pPr>
            <a:endParaRPr lang="en-US" altLang="en-US" dirty="0">
              <a:solidFill>
                <a:srgbClr val="000000"/>
              </a:solidFill>
            </a:endParaRPr>
          </a:p>
          <a:p>
            <a:pPr lvl="1" algn="just" eaLnBrk="1" hangingPunct="1">
              <a:buClr>
                <a:srgbClr val="000000"/>
              </a:buClr>
              <a:buFont typeface="Wingdings" panose="05000000000000000000" pitchFamily="2" charset="2"/>
              <a:buChar char="§"/>
            </a:pPr>
            <a:endParaRPr lang="en-US" altLang="en-US" sz="100" dirty="0">
              <a:solidFill>
                <a:srgbClr val="000000"/>
              </a:solidFill>
            </a:endParaRPr>
          </a:p>
          <a:p>
            <a:pPr lvl="1" algn="just" eaLnBrk="1" hangingPunct="1">
              <a:buClr>
                <a:srgbClr val="000000"/>
              </a:buClr>
              <a:buFont typeface="Wingdings" panose="05000000000000000000" pitchFamily="2" charset="2"/>
              <a:buChar char="§"/>
            </a:pPr>
            <a:r>
              <a:rPr lang="en-US" altLang="en-US" dirty="0">
                <a:solidFill>
                  <a:schemeClr val="accent2">
                    <a:lumMod val="50000"/>
                  </a:schemeClr>
                </a:solidFill>
              </a:rPr>
              <a:t>very few training samples in CBIR problems</a:t>
            </a:r>
            <a:r>
              <a:rPr lang="en-US" altLang="en-US" dirty="0">
                <a:solidFill>
                  <a:srgbClr val="000000"/>
                </a:solidFill>
              </a:rPr>
              <a:t>. </a:t>
            </a:r>
          </a:p>
          <a:p>
            <a:pPr algn="just" eaLnBrk="1" hangingPunct="1">
              <a:buClr>
                <a:schemeClr val="tx2"/>
              </a:buClr>
              <a:buFont typeface="Wingdings" panose="05000000000000000000" pitchFamily="2" charset="2"/>
              <a:buChar char="ü"/>
            </a:pPr>
            <a:endParaRPr lang="en-US" altLang="en-US" dirty="0">
              <a:solidFill>
                <a:srgbClr val="000000"/>
              </a:solidFill>
            </a:endParaRPr>
          </a:p>
          <a:p>
            <a:pPr algn="just" eaLnBrk="1" hangingPunct="1">
              <a:buClr>
                <a:srgbClr val="000000"/>
              </a:buClr>
              <a:buFont typeface="Wingdings" panose="05000000000000000000" pitchFamily="2" charset="2"/>
              <a:buChar char="ü"/>
            </a:pPr>
            <a:r>
              <a:rPr lang="tr-TR" altLang="en-US" dirty="0">
                <a:solidFill>
                  <a:srgbClr val="000000"/>
                </a:solidFill>
              </a:rPr>
              <a:t>Accordingly, t</a:t>
            </a:r>
            <a:r>
              <a:rPr lang="en-US" altLang="en-US" dirty="0">
                <a:solidFill>
                  <a:srgbClr val="000000"/>
                </a:solidFill>
              </a:rPr>
              <a:t>he boundary between two classes is relatively inaccurate particularly at the first iterations of AL</a:t>
            </a:r>
            <a:r>
              <a:rPr lang="tr-TR" altLang="en-US" dirty="0">
                <a:solidFill>
                  <a:srgbClr val="000000"/>
                </a:solidFill>
              </a:rPr>
              <a:t> and thus </a:t>
            </a:r>
            <a:r>
              <a:rPr lang="en-US" altLang="en-US" dirty="0">
                <a:solidFill>
                  <a:srgbClr val="000000"/>
                </a:solidFill>
              </a:rPr>
              <a:t>a reliable modeling of the problem is </a:t>
            </a:r>
            <a:r>
              <a:rPr lang="tr-TR" altLang="en-US" dirty="0">
                <a:solidFill>
                  <a:srgbClr val="000000"/>
                </a:solidFill>
              </a:rPr>
              <a:t>challenging</a:t>
            </a:r>
            <a:r>
              <a:rPr lang="en-US" altLang="en-US" dirty="0">
                <a:solidFill>
                  <a:srgbClr val="000000"/>
                </a:solidFill>
              </a:rPr>
              <a:t>. </a:t>
            </a:r>
          </a:p>
          <a:p>
            <a:pPr algn="just" eaLnBrk="1" hangingPunct="1">
              <a:buClr>
                <a:srgbClr val="000000"/>
              </a:buClr>
              <a:buFont typeface="Wingdings" panose="05000000000000000000" pitchFamily="2" charset="2"/>
              <a:buChar char="ü"/>
            </a:pPr>
            <a:endParaRPr lang="en-US" altLang="en-US" dirty="0">
              <a:solidFill>
                <a:srgbClr val="000000"/>
              </a:solidFill>
            </a:endParaRPr>
          </a:p>
          <a:p>
            <a:pPr algn="just" eaLnBrk="1" hangingPunct="1">
              <a:buClr>
                <a:srgbClr val="000000"/>
              </a:buClr>
              <a:buFont typeface="Wingdings" panose="05000000000000000000" pitchFamily="2" charset="2"/>
              <a:buChar char="ü"/>
            </a:pPr>
            <a:r>
              <a:rPr lang="en-US" altLang="en-US" dirty="0">
                <a:solidFill>
                  <a:srgbClr val="000000"/>
                </a:solidFill>
              </a:rPr>
              <a:t>AL methods that can overcome the above-mentioned problems are </a:t>
            </a:r>
            <a:r>
              <a:rPr lang="en-US" altLang="en-US" dirty="0" smtClean="0">
                <a:solidFill>
                  <a:srgbClr val="000000"/>
                </a:solidFill>
              </a:rPr>
              <a:t>recently introduced </a:t>
            </a:r>
            <a:r>
              <a:rPr lang="en-US" altLang="en-US" dirty="0">
                <a:solidFill>
                  <a:srgbClr val="000000"/>
                </a:solidFill>
              </a:rPr>
              <a:t>for the retrieval of remote sensing images.</a:t>
            </a:r>
          </a:p>
          <a:p>
            <a:pPr algn="just" eaLnBrk="1" hangingPunct="1">
              <a:buClr>
                <a:schemeClr val="tx2"/>
              </a:buClr>
              <a:buFont typeface="Wingdings" panose="05000000000000000000" pitchFamily="2" charset="2"/>
              <a:buChar char="ü"/>
            </a:pPr>
            <a:endParaRPr lang="en-US" altLang="en-US" dirty="0">
              <a:solidFill>
                <a:srgbClr val="000000"/>
              </a:solidFill>
            </a:endParaRPr>
          </a:p>
        </p:txBody>
      </p:sp>
      <p:sp>
        <p:nvSpPr>
          <p:cNvPr id="13316" name="Titolo 28"/>
          <p:cNvSpPr>
            <a:spLocks/>
          </p:cNvSpPr>
          <p:nvPr/>
        </p:nvSpPr>
        <p:spPr bwMode="auto">
          <a:xfrm>
            <a:off x="3505200" y="924719"/>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800" dirty="0">
              <a:solidFill>
                <a:schemeClr val="tx2"/>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1"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7"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a:solidFill>
                  <a:schemeClr val="accent2">
                    <a:lumMod val="50000"/>
                  </a:schemeClr>
                </a:solidFill>
              </a:rPr>
              <a:t>CBIR with RF driven by Active Learning</a:t>
            </a:r>
          </a:p>
        </p:txBody>
      </p:sp>
      <p:sp>
        <p:nvSpPr>
          <p:cNvPr id="8"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10</a:t>
            </a:r>
            <a:endParaRPr lang="it-IT" altLang="de-DE" sz="900" kern="0" dirty="0">
              <a:solidFill>
                <a:srgbClr val="000000"/>
              </a:solidFill>
            </a:endParaRPr>
          </a:p>
        </p:txBody>
      </p:sp>
    </p:spTree>
    <p:extLst>
      <p:ext uri="{BB962C8B-B14F-4D97-AF65-F5344CB8AC3E}">
        <p14:creationId xmlns:p14="http://schemas.microsoft.com/office/powerpoint/2010/main" val="277715524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7"/>
          <p:cNvSpPr>
            <a:spLocks noChangeArrowheads="1"/>
          </p:cNvSpPr>
          <p:nvPr/>
        </p:nvSpPr>
        <p:spPr bwMode="auto">
          <a:xfrm>
            <a:off x="533400" y="1225550"/>
            <a:ext cx="8077200"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buClr>
                <a:schemeClr val="tx2"/>
              </a:buClr>
              <a:buFont typeface="Wingdings" pitchFamily="2" charset="2"/>
              <a:buChar char="ü"/>
              <a:defRPr/>
            </a:pPr>
            <a:endParaRPr lang="en-US" dirty="0">
              <a:solidFill>
                <a:schemeClr val="tx2"/>
              </a:solidFill>
              <a:latin typeface="Arial" charset="0"/>
              <a:cs typeface="Arial" charset="0"/>
            </a:endParaRPr>
          </a:p>
          <a:p>
            <a:pPr marL="342900" indent="-342900" algn="just">
              <a:buClr>
                <a:srgbClr val="000000"/>
              </a:buClr>
              <a:buFont typeface="Wingdings" pitchFamily="2" charset="2"/>
              <a:buChar char="ü"/>
              <a:defRPr/>
            </a:pPr>
            <a:r>
              <a:rPr lang="en-US" dirty="0" smtClean="0">
                <a:solidFill>
                  <a:srgbClr val="000000"/>
                </a:solidFill>
                <a:latin typeface="Arial" charset="0"/>
                <a:cs typeface="Arial" charset="0"/>
              </a:rPr>
              <a:t>The </a:t>
            </a:r>
            <a:r>
              <a:rPr lang="en-US" dirty="0">
                <a:solidFill>
                  <a:srgbClr val="000000"/>
                </a:solidFill>
              </a:rPr>
              <a:t>T</a:t>
            </a:r>
            <a:r>
              <a:rPr lang="en-US" dirty="0" smtClean="0">
                <a:solidFill>
                  <a:srgbClr val="000000"/>
                </a:solidFill>
                <a:latin typeface="Arial" charset="0"/>
                <a:cs typeface="Arial" charset="0"/>
              </a:rPr>
              <a:t>riple </a:t>
            </a:r>
            <a:r>
              <a:rPr lang="en-US" dirty="0">
                <a:solidFill>
                  <a:srgbClr val="000000"/>
                </a:solidFill>
              </a:rPr>
              <a:t>C</a:t>
            </a:r>
            <a:r>
              <a:rPr lang="en-US" dirty="0" smtClean="0">
                <a:solidFill>
                  <a:srgbClr val="000000"/>
                </a:solidFill>
                <a:latin typeface="Arial" charset="0"/>
                <a:cs typeface="Arial" charset="0"/>
              </a:rPr>
              <a:t>riteria Active </a:t>
            </a:r>
            <a:r>
              <a:rPr lang="en-US" dirty="0">
                <a:solidFill>
                  <a:srgbClr val="000000"/>
                </a:solidFill>
                <a:latin typeface="Arial" charset="0"/>
                <a:cs typeface="Arial" charset="0"/>
              </a:rPr>
              <a:t>Learning </a:t>
            </a:r>
            <a:r>
              <a:rPr lang="en-US" dirty="0" smtClean="0">
                <a:solidFill>
                  <a:srgbClr val="000000"/>
                </a:solidFill>
                <a:latin typeface="Arial" charset="0"/>
                <a:cs typeface="Arial" charset="0"/>
              </a:rPr>
              <a:t>(TCAL</a:t>
            </a:r>
            <a:r>
              <a:rPr lang="en-US" dirty="0">
                <a:solidFill>
                  <a:srgbClr val="000000"/>
                </a:solidFill>
                <a:latin typeface="Arial" charset="0"/>
                <a:cs typeface="Arial" charset="0"/>
              </a:rPr>
              <a:t>) method in the context of Support Vector Machine (SVM) classifier to drive </a:t>
            </a:r>
            <a:r>
              <a:rPr lang="tr-TR" dirty="0">
                <a:solidFill>
                  <a:srgbClr val="000000"/>
                </a:solidFill>
                <a:latin typeface="Arial" charset="0"/>
                <a:cs typeface="Arial" charset="0"/>
              </a:rPr>
              <a:t>RF</a:t>
            </a:r>
            <a:r>
              <a:rPr lang="en-US" dirty="0">
                <a:solidFill>
                  <a:srgbClr val="000000"/>
                </a:solidFill>
                <a:latin typeface="Arial" charset="0"/>
                <a:cs typeface="Arial" charset="0"/>
              </a:rPr>
              <a:t> in </a:t>
            </a:r>
            <a:r>
              <a:rPr lang="en-US" dirty="0" smtClean="0">
                <a:solidFill>
                  <a:srgbClr val="000000"/>
                </a:solidFill>
                <a:latin typeface="Arial" charset="0"/>
                <a:cs typeface="Arial" charset="0"/>
              </a:rPr>
              <a:t>CBIR:</a:t>
            </a:r>
            <a:endParaRPr lang="en-US" dirty="0">
              <a:solidFill>
                <a:srgbClr val="000000"/>
              </a:solidFill>
              <a:latin typeface="Arial" charset="0"/>
              <a:cs typeface="Arial" charset="0"/>
            </a:endParaRPr>
          </a:p>
          <a:p>
            <a:pPr marL="342900" indent="-342900">
              <a:buClr>
                <a:schemeClr val="tx2"/>
              </a:buClr>
              <a:buFont typeface="Wingdings" pitchFamily="2" charset="2"/>
              <a:buChar char="ü"/>
              <a:defRPr/>
            </a:pPr>
            <a:endParaRPr lang="en-US" dirty="0">
              <a:solidFill>
                <a:srgbClr val="000000"/>
              </a:solidFill>
              <a:latin typeface="Arial" charset="0"/>
              <a:cs typeface="Arial" charset="0"/>
            </a:endParaRPr>
          </a:p>
          <a:p>
            <a:pPr marL="742950" lvl="1" indent="-285750" algn="just">
              <a:buClr>
                <a:srgbClr val="000000"/>
              </a:buClr>
              <a:buFont typeface="Arial" pitchFamily="34" charset="0"/>
              <a:buChar char="•"/>
              <a:defRPr/>
            </a:pPr>
            <a:r>
              <a:rPr lang="en-US" dirty="0" smtClean="0">
                <a:solidFill>
                  <a:srgbClr val="000000"/>
                </a:solidFill>
                <a:latin typeface="Arial" charset="0"/>
                <a:cs typeface="Arial" charset="0"/>
              </a:rPr>
              <a:t>Defines </a:t>
            </a:r>
            <a:r>
              <a:rPr lang="en-US" dirty="0">
                <a:solidFill>
                  <a:srgbClr val="000000"/>
                </a:solidFill>
                <a:latin typeface="Arial" charset="0"/>
                <a:cs typeface="Arial" charset="0"/>
              </a:rPr>
              <a:t>a set of relevant and irrelevant images with respect to the query image  as small as possible.</a:t>
            </a:r>
          </a:p>
          <a:p>
            <a:pPr marL="742950" lvl="1" indent="-285750" algn="just">
              <a:buClr>
                <a:srgbClr val="000000"/>
              </a:buClr>
              <a:buFont typeface="Arial" pitchFamily="34" charset="0"/>
              <a:buChar char="•"/>
              <a:defRPr/>
            </a:pPr>
            <a:endParaRPr lang="tr-TR" dirty="0">
              <a:solidFill>
                <a:srgbClr val="000000"/>
              </a:solidFill>
              <a:latin typeface="Arial" charset="0"/>
              <a:cs typeface="Arial" charset="0"/>
            </a:endParaRPr>
          </a:p>
          <a:p>
            <a:pPr marL="628650" lvl="1" indent="-171450" algn="just">
              <a:buClr>
                <a:srgbClr val="000000"/>
              </a:buClr>
              <a:buFont typeface="Arial" pitchFamily="34" charset="0"/>
              <a:buChar char="•"/>
              <a:defRPr/>
            </a:pPr>
            <a:endParaRPr lang="en-US" sz="500" dirty="0">
              <a:solidFill>
                <a:srgbClr val="000000"/>
              </a:solidFill>
              <a:latin typeface="Arial" charset="0"/>
              <a:cs typeface="Arial" charset="0"/>
            </a:endParaRPr>
          </a:p>
          <a:p>
            <a:pPr marL="742950" lvl="1" indent="-285750" algn="just">
              <a:buClr>
                <a:srgbClr val="000000"/>
              </a:buClr>
              <a:buFont typeface="Arial" pitchFamily="34" charset="0"/>
              <a:buChar char="•"/>
              <a:defRPr/>
            </a:pPr>
            <a:r>
              <a:rPr lang="en-US" dirty="0" smtClean="0">
                <a:solidFill>
                  <a:srgbClr val="000000"/>
                </a:solidFill>
                <a:latin typeface="Arial" charset="0"/>
                <a:cs typeface="Arial" charset="0"/>
              </a:rPr>
              <a:t>Retrieves </a:t>
            </a:r>
            <a:r>
              <a:rPr lang="en-US" dirty="0">
                <a:solidFill>
                  <a:srgbClr val="000000"/>
                </a:solidFill>
                <a:latin typeface="Arial" charset="0"/>
                <a:cs typeface="Arial" charset="0"/>
              </a:rPr>
              <a:t>the images with high performance and small number of iterations. </a:t>
            </a:r>
          </a:p>
          <a:p>
            <a:pPr marL="742950" lvl="1" indent="-285750" algn="just">
              <a:buClr>
                <a:srgbClr val="000000"/>
              </a:buClr>
              <a:buFont typeface="Arial" pitchFamily="34" charset="0"/>
              <a:buChar char="•"/>
              <a:defRPr/>
            </a:pPr>
            <a:endParaRPr lang="en-US" dirty="0">
              <a:solidFill>
                <a:srgbClr val="000000"/>
              </a:solidFill>
              <a:latin typeface="Arial" charset="0"/>
              <a:cs typeface="Arial" charset="0"/>
            </a:endParaRPr>
          </a:p>
          <a:p>
            <a:pPr marL="800100" lvl="1" indent="-342900" algn="just">
              <a:buClr>
                <a:srgbClr val="000000"/>
              </a:buClr>
              <a:buFont typeface="Arial" pitchFamily="34" charset="0"/>
              <a:buChar char="•"/>
              <a:defRPr/>
            </a:pPr>
            <a:r>
              <a:rPr lang="en-US" dirty="0">
                <a:solidFill>
                  <a:srgbClr val="000000"/>
                </a:solidFill>
                <a:latin typeface="Arial" charset="0"/>
                <a:cs typeface="Arial" charset="0"/>
              </a:rPr>
              <a:t>Selects images according to three criteria:</a:t>
            </a:r>
            <a:endParaRPr lang="en-US" sz="1000" dirty="0">
              <a:solidFill>
                <a:srgbClr val="000000"/>
              </a:solidFill>
              <a:latin typeface="Arial" charset="0"/>
              <a:cs typeface="Arial" charset="0"/>
            </a:endParaRPr>
          </a:p>
          <a:p>
            <a:pPr marL="1200150" lvl="2" indent="-220663" algn="just">
              <a:buClr>
                <a:srgbClr val="000000"/>
              </a:buClr>
              <a:buFont typeface="Wingdings" pitchFamily="2" charset="2"/>
              <a:buChar char="§"/>
              <a:defRPr/>
            </a:pPr>
            <a:r>
              <a:rPr lang="en-US" dirty="0">
                <a:solidFill>
                  <a:srgbClr val="000000"/>
                </a:solidFill>
                <a:latin typeface="Arial" charset="0"/>
                <a:cs typeface="Arial" charset="0"/>
              </a:rPr>
              <a:t>Uncertainty;       </a:t>
            </a:r>
          </a:p>
          <a:p>
            <a:pPr marL="1200150" lvl="2" indent="-220663" algn="just">
              <a:buClr>
                <a:srgbClr val="000000"/>
              </a:buClr>
              <a:buFont typeface="Wingdings" pitchFamily="2" charset="2"/>
              <a:buChar char="§"/>
              <a:defRPr/>
            </a:pPr>
            <a:endParaRPr lang="en-US" sz="500" dirty="0">
              <a:solidFill>
                <a:srgbClr val="000000"/>
              </a:solidFill>
              <a:latin typeface="Arial" charset="0"/>
              <a:cs typeface="Arial" charset="0"/>
            </a:endParaRPr>
          </a:p>
          <a:p>
            <a:pPr marL="1200150" lvl="2" indent="-220663" algn="just">
              <a:buClr>
                <a:srgbClr val="000000"/>
              </a:buClr>
              <a:buFont typeface="Wingdings" pitchFamily="2" charset="2"/>
              <a:buChar char="§"/>
              <a:defRPr/>
            </a:pPr>
            <a:r>
              <a:rPr lang="en-US" dirty="0">
                <a:solidFill>
                  <a:srgbClr val="000000"/>
                </a:solidFill>
                <a:latin typeface="Arial" charset="0"/>
                <a:cs typeface="Arial" charset="0"/>
              </a:rPr>
              <a:t>Diversity;</a:t>
            </a:r>
          </a:p>
          <a:p>
            <a:pPr marL="1200150" lvl="2" indent="-220663" algn="just">
              <a:buClr>
                <a:srgbClr val="000000"/>
              </a:buClr>
              <a:buFont typeface="Wingdings" pitchFamily="2" charset="2"/>
              <a:buChar char="§"/>
              <a:defRPr/>
            </a:pPr>
            <a:endParaRPr lang="en-US" sz="500" dirty="0">
              <a:solidFill>
                <a:srgbClr val="000000"/>
              </a:solidFill>
              <a:latin typeface="Arial" charset="0"/>
              <a:cs typeface="Arial" charset="0"/>
            </a:endParaRPr>
          </a:p>
          <a:p>
            <a:pPr marL="1200150" lvl="2" indent="-220663" algn="just">
              <a:buClr>
                <a:srgbClr val="000000"/>
              </a:buClr>
              <a:buFont typeface="Wingdings" pitchFamily="2" charset="2"/>
              <a:buChar char="§"/>
              <a:defRPr/>
            </a:pPr>
            <a:r>
              <a:rPr lang="en-US" dirty="0">
                <a:solidFill>
                  <a:srgbClr val="000000"/>
                </a:solidFill>
                <a:latin typeface="Arial" charset="0"/>
                <a:cs typeface="Arial" charset="0"/>
              </a:rPr>
              <a:t>Density.</a:t>
            </a:r>
          </a:p>
        </p:txBody>
      </p:sp>
      <p:sp>
        <p:nvSpPr>
          <p:cNvPr id="14340" name="Titolo 28"/>
          <p:cNvSpPr>
            <a:spLocks/>
          </p:cNvSpPr>
          <p:nvPr/>
        </p:nvSpPr>
        <p:spPr bwMode="auto">
          <a:xfrm>
            <a:off x="3276600" y="1030288"/>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800" dirty="0">
              <a:solidFill>
                <a:schemeClr val="tx2"/>
              </a:solidFill>
            </a:endParaRPr>
          </a:p>
        </p:txBody>
      </p:sp>
      <p:sp>
        <p:nvSpPr>
          <p:cNvPr id="8" name="Title 3"/>
          <p:cNvSpPr txBox="1">
            <a:spLocks/>
          </p:cNvSpPr>
          <p:nvPr/>
        </p:nvSpPr>
        <p:spPr bwMode="auto">
          <a:xfrm>
            <a:off x="212794" y="328223"/>
            <a:ext cx="77882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a:solidFill>
                  <a:schemeClr val="accent2">
                    <a:lumMod val="50000"/>
                  </a:schemeClr>
                </a:solidFill>
              </a:rPr>
              <a:t>  </a:t>
            </a:r>
            <a:r>
              <a:rPr lang="en-US" b="1" kern="0" dirty="0" smtClean="0">
                <a:solidFill>
                  <a:schemeClr val="accent2">
                    <a:lumMod val="50000"/>
                  </a:schemeClr>
                </a:solidFill>
              </a:rPr>
              <a:t>Triple criteria AL Method for </a:t>
            </a:r>
            <a:r>
              <a:rPr lang="en-US" b="1" kern="0" dirty="0">
                <a:solidFill>
                  <a:schemeClr val="accent2">
                    <a:lumMod val="50000"/>
                  </a:schemeClr>
                </a:solidFill>
              </a:rPr>
              <a:t>RF </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0"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7" name="Rectangle 7"/>
          <p:cNvSpPr>
            <a:spLocks noChangeArrowheads="1"/>
          </p:cNvSpPr>
          <p:nvPr/>
        </p:nvSpPr>
        <p:spPr bwMode="auto">
          <a:xfrm>
            <a:off x="685800" y="5718928"/>
            <a:ext cx="81280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Clr>
                <a:schemeClr val="tx1"/>
              </a:buClr>
              <a:buFont typeface="Wingdings" panose="05000000000000000000" pitchFamily="2" charset="2"/>
              <a:buNone/>
            </a:pPr>
            <a:r>
              <a:rPr lang="en-US" altLang="en-US" sz="1400" dirty="0" smtClean="0">
                <a:solidFill>
                  <a:schemeClr val="accent2">
                    <a:lumMod val="50000"/>
                  </a:schemeClr>
                </a:solidFill>
                <a:latin typeface="Times New Roman" panose="02020603050405020304" pitchFamily="18" charset="0"/>
              </a:rPr>
              <a:t>B</a:t>
            </a:r>
            <a:r>
              <a:rPr lang="en-US" altLang="en-US" sz="1400" dirty="0">
                <a:solidFill>
                  <a:schemeClr val="accent2">
                    <a:lumMod val="50000"/>
                  </a:schemeClr>
                </a:solidFill>
                <a:latin typeface="Times New Roman" panose="02020603050405020304" pitchFamily="18" charset="0"/>
              </a:rPr>
              <a:t>. Demir, L. </a:t>
            </a:r>
            <a:r>
              <a:rPr lang="en-US" altLang="en-US" sz="1400" dirty="0" err="1">
                <a:solidFill>
                  <a:schemeClr val="accent2">
                    <a:lumMod val="50000"/>
                  </a:schemeClr>
                </a:solidFill>
                <a:latin typeface="Times New Roman" panose="02020603050405020304" pitchFamily="18" charset="0"/>
              </a:rPr>
              <a:t>Bruzzone</a:t>
            </a:r>
            <a:r>
              <a:rPr lang="en-US" altLang="en-US" sz="1400" dirty="0">
                <a:solidFill>
                  <a:schemeClr val="accent2">
                    <a:lumMod val="50000"/>
                  </a:schemeClr>
                </a:solidFill>
                <a:latin typeface="Times New Roman" panose="02020603050405020304" pitchFamily="18" charset="0"/>
              </a:rPr>
              <a:t>, "A Novel Active Learning Method in Relevance Feedback for Content Based Remote Sensing Image Retrieval", IEEE Transactions on Geoscience and Remote Sensing, vol. 53, no.5, pp. </a:t>
            </a:r>
            <a:r>
              <a:rPr lang="en-US" altLang="en-US" sz="1400" dirty="0" smtClean="0">
                <a:solidFill>
                  <a:schemeClr val="accent2">
                    <a:lumMod val="50000"/>
                  </a:schemeClr>
                </a:solidFill>
                <a:latin typeface="Times New Roman" panose="02020603050405020304" pitchFamily="18" charset="0"/>
              </a:rPr>
              <a:t>2323– </a:t>
            </a:r>
            <a:r>
              <a:rPr lang="en-US" altLang="en-US" sz="1400" dirty="0">
                <a:solidFill>
                  <a:schemeClr val="accent2">
                    <a:lumMod val="50000"/>
                  </a:schemeClr>
                </a:solidFill>
                <a:latin typeface="Times New Roman" panose="02020603050405020304" pitchFamily="18" charset="0"/>
              </a:rPr>
              <a:t>2334, 2015.</a:t>
            </a:r>
          </a:p>
        </p:txBody>
      </p:sp>
      <p:sp>
        <p:nvSpPr>
          <p:cNvPr id="11"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11</a:t>
            </a:r>
            <a:endParaRPr lang="it-IT" altLang="de-DE" sz="900" kern="0" dirty="0">
              <a:solidFill>
                <a:srgbClr val="000000"/>
              </a:solidFill>
            </a:endParaRPr>
          </a:p>
        </p:txBody>
      </p:sp>
    </p:spTree>
    <p:extLst>
      <p:ext uri="{BB962C8B-B14F-4D97-AF65-F5344CB8AC3E}">
        <p14:creationId xmlns:p14="http://schemas.microsoft.com/office/powerpoint/2010/main" val="276568351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6"/>
          <p:cNvSpPr>
            <a:spLocks noChangeArrowheads="1"/>
          </p:cNvSpPr>
          <p:nvPr/>
        </p:nvSpPr>
        <p:spPr bwMode="auto">
          <a:xfrm>
            <a:off x="793750" y="2184400"/>
            <a:ext cx="1211263" cy="774700"/>
          </a:xfrm>
          <a:prstGeom prst="rect">
            <a:avLst/>
          </a:prstGeom>
          <a:gradFill rotWithShape="1">
            <a:gsLst>
              <a:gs pos="0">
                <a:srgbClr val="66CCFF"/>
              </a:gs>
              <a:gs pos="100000">
                <a:srgbClr val="CCECFF"/>
              </a:gs>
            </a:gsLst>
            <a:lin ang="5400000" scaled="1"/>
          </a:gra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en-US" sz="1600">
                <a:solidFill>
                  <a:srgbClr val="000000"/>
                </a:solidFill>
                <a:ea typeface="Times New Roman" panose="02020603050405020304" pitchFamily="18" charset="0"/>
                <a:cs typeface="Calibri" panose="020F0502020204030204" pitchFamily="34" charset="0"/>
              </a:rPr>
              <a:t>SVM</a:t>
            </a:r>
            <a:endParaRPr lang="en-US" altLang="en-US" sz="1600">
              <a:solidFill>
                <a:srgbClr val="000000"/>
              </a:solidFill>
              <a:ea typeface="Times New Roman" panose="02020603050405020304" pitchFamily="18" charset="0"/>
              <a:cs typeface="Calibri" panose="020F0502020204030204" pitchFamily="34" charset="0"/>
            </a:endParaRPr>
          </a:p>
          <a:p>
            <a:pPr algn="ctr" eaLnBrk="1" hangingPunct="1"/>
            <a:r>
              <a:rPr lang="en-US" altLang="en-US" sz="1600">
                <a:solidFill>
                  <a:srgbClr val="000000"/>
                </a:solidFill>
                <a:ea typeface="Times New Roman" panose="02020603050405020304" pitchFamily="18" charset="0"/>
                <a:cs typeface="Calibri" panose="020F0502020204030204" pitchFamily="34" charset="0"/>
              </a:rPr>
              <a:t>Training</a:t>
            </a:r>
          </a:p>
        </p:txBody>
      </p:sp>
      <p:sp>
        <p:nvSpPr>
          <p:cNvPr id="15363" name="AutoShape 9"/>
          <p:cNvSpPr>
            <a:spLocks noChangeArrowheads="1"/>
          </p:cNvSpPr>
          <p:nvPr/>
        </p:nvSpPr>
        <p:spPr bwMode="auto">
          <a:xfrm>
            <a:off x="2370138" y="2159000"/>
            <a:ext cx="1485900" cy="825500"/>
          </a:xfrm>
          <a:prstGeom prst="flowChartProcess">
            <a:avLst/>
          </a:prstGeom>
          <a:gradFill rotWithShape="1">
            <a:gsLst>
              <a:gs pos="0">
                <a:srgbClr val="66CCFF"/>
              </a:gs>
              <a:gs pos="100000">
                <a:srgbClr val="CCECFF"/>
              </a:gs>
            </a:gsLst>
            <a:lin ang="5400000" scaled="1"/>
          </a:gradFill>
          <a:ln w="12700">
            <a:solidFill>
              <a:srgbClr val="000000"/>
            </a:solidFill>
            <a:miter lim="800000"/>
            <a:headEnd/>
            <a:tailEnd/>
          </a:ln>
        </p:spPr>
        <p:txBody>
          <a:bodyPr t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solidFill>
                  <a:srgbClr val="000000"/>
                </a:solidFill>
              </a:rPr>
              <a:t>Margin Sampling</a:t>
            </a:r>
            <a:endParaRPr lang="tr-TR" altLang="en-US" sz="1600">
              <a:solidFill>
                <a:srgbClr val="000000"/>
              </a:solidFill>
            </a:endParaRPr>
          </a:p>
        </p:txBody>
      </p:sp>
      <p:sp>
        <p:nvSpPr>
          <p:cNvPr id="15364" name="AutoShape 9"/>
          <p:cNvSpPr>
            <a:spLocks noChangeArrowheads="1"/>
          </p:cNvSpPr>
          <p:nvPr/>
        </p:nvSpPr>
        <p:spPr bwMode="auto">
          <a:xfrm>
            <a:off x="4418013" y="2143125"/>
            <a:ext cx="1609725" cy="841375"/>
          </a:xfrm>
          <a:prstGeom prst="flowChartProcess">
            <a:avLst/>
          </a:prstGeom>
          <a:gradFill rotWithShape="1">
            <a:gsLst>
              <a:gs pos="0">
                <a:srgbClr val="66CCFF"/>
              </a:gs>
              <a:gs pos="100000">
                <a:srgbClr val="CCECFF"/>
              </a:gs>
            </a:gsLst>
            <a:lin ang="5400000" scaled="1"/>
          </a:gradFill>
          <a:ln w="12700">
            <a:solidFill>
              <a:srgbClr val="000000"/>
            </a:solidFill>
            <a:miter lim="800000"/>
            <a:headEnd/>
            <a:tailEnd/>
          </a:ln>
        </p:spPr>
        <p:txBody>
          <a:bodyPr t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1600">
                <a:solidFill>
                  <a:srgbClr val="000000"/>
                </a:solidFill>
              </a:rPr>
              <a:t>Kernel </a:t>
            </a:r>
            <a:r>
              <a:rPr lang="en-US" altLang="en-US" sz="1600" i="1">
                <a:solidFill>
                  <a:srgbClr val="000000"/>
                </a:solidFill>
              </a:rPr>
              <a:t>k</a:t>
            </a:r>
            <a:r>
              <a:rPr lang="en-US" altLang="en-US" sz="1600">
                <a:solidFill>
                  <a:srgbClr val="000000"/>
                </a:solidFill>
              </a:rPr>
              <a:t>-means Clustering</a:t>
            </a:r>
            <a:endParaRPr lang="tr-TR" altLang="en-US" sz="1600">
              <a:solidFill>
                <a:srgbClr val="000000"/>
              </a:solidFill>
            </a:endParaRPr>
          </a:p>
        </p:txBody>
      </p:sp>
      <p:sp>
        <p:nvSpPr>
          <p:cNvPr id="15365" name="AutoShape 9"/>
          <p:cNvSpPr>
            <a:spLocks noChangeArrowheads="1"/>
          </p:cNvSpPr>
          <p:nvPr/>
        </p:nvSpPr>
        <p:spPr bwMode="auto">
          <a:xfrm>
            <a:off x="6527800" y="2117725"/>
            <a:ext cx="1743075" cy="841375"/>
          </a:xfrm>
          <a:prstGeom prst="flowChartProcess">
            <a:avLst/>
          </a:prstGeom>
          <a:gradFill rotWithShape="1">
            <a:gsLst>
              <a:gs pos="0">
                <a:srgbClr val="66CCFF"/>
              </a:gs>
              <a:gs pos="100000">
                <a:srgbClr val="CCECFF"/>
              </a:gs>
            </a:gsLst>
            <a:lin ang="5400000" scaled="1"/>
          </a:gradFill>
          <a:ln w="12700">
            <a:solidFill>
              <a:srgbClr val="000000"/>
            </a:solidFill>
            <a:miter lim="800000"/>
            <a:headEnd/>
            <a:tailEnd/>
          </a:ln>
        </p:spPr>
        <p:txBody>
          <a:bodyPr t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1600">
                <a:solidFill>
                  <a:srgbClr val="000000"/>
                </a:solidFill>
              </a:rPr>
              <a:t>Estimation of Cluster Densities</a:t>
            </a:r>
            <a:endParaRPr lang="tr-TR" altLang="en-US" sz="1600">
              <a:solidFill>
                <a:srgbClr val="000000"/>
              </a:solidFill>
            </a:endParaRPr>
          </a:p>
        </p:txBody>
      </p:sp>
      <p:sp>
        <p:nvSpPr>
          <p:cNvPr id="15366" name="AutoShape 9"/>
          <p:cNvSpPr>
            <a:spLocks noChangeArrowheads="1"/>
          </p:cNvSpPr>
          <p:nvPr/>
        </p:nvSpPr>
        <p:spPr bwMode="auto">
          <a:xfrm>
            <a:off x="6527800" y="3340100"/>
            <a:ext cx="1743075" cy="1395413"/>
          </a:xfrm>
          <a:prstGeom prst="flowChartProcess">
            <a:avLst/>
          </a:prstGeom>
          <a:gradFill rotWithShape="1">
            <a:gsLst>
              <a:gs pos="0">
                <a:srgbClr val="66CCFF"/>
              </a:gs>
              <a:gs pos="100000">
                <a:srgbClr val="CCECFF"/>
              </a:gs>
            </a:gsLst>
            <a:lin ang="5400000" scaled="1"/>
          </a:gradFill>
          <a:ln w="9525">
            <a:solidFill>
              <a:srgbClr val="000000"/>
            </a:solidFill>
            <a:miter lim="800000"/>
            <a:headEnd/>
            <a:tailEnd/>
          </a:ln>
        </p:spPr>
        <p:txBody>
          <a:bodyPr t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1600">
                <a:solidFill>
                  <a:srgbClr val="000000"/>
                </a:solidFill>
              </a:rPr>
              <a:t>Selection of the Most Representative Sample of Each Cluster</a:t>
            </a:r>
            <a:endParaRPr lang="tr-TR" altLang="en-US" sz="1600">
              <a:solidFill>
                <a:srgbClr val="000000"/>
              </a:solidFill>
            </a:endParaRPr>
          </a:p>
        </p:txBody>
      </p:sp>
      <p:cxnSp>
        <p:nvCxnSpPr>
          <p:cNvPr id="15367" name="AutoShape 42"/>
          <p:cNvCxnSpPr>
            <a:cxnSpLocks noChangeShapeType="1"/>
            <a:stCxn id="15362" idx="3"/>
            <a:endCxn id="15363" idx="1"/>
          </p:cNvCxnSpPr>
          <p:nvPr/>
        </p:nvCxnSpPr>
        <p:spPr bwMode="auto">
          <a:xfrm>
            <a:off x="2005013" y="2571750"/>
            <a:ext cx="365125" cy="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68" name="AutoShape 43"/>
          <p:cNvCxnSpPr>
            <a:cxnSpLocks noChangeShapeType="1"/>
            <a:stCxn id="15363" idx="3"/>
            <a:endCxn id="15364" idx="1"/>
          </p:cNvCxnSpPr>
          <p:nvPr/>
        </p:nvCxnSpPr>
        <p:spPr bwMode="auto">
          <a:xfrm flipV="1">
            <a:off x="3856038" y="2563813"/>
            <a:ext cx="561975" cy="7937"/>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69" name="AutoShape 45"/>
          <p:cNvCxnSpPr>
            <a:cxnSpLocks noChangeShapeType="1"/>
            <a:stCxn id="15365" idx="2"/>
            <a:endCxn id="15366" idx="0"/>
          </p:cNvCxnSpPr>
          <p:nvPr/>
        </p:nvCxnSpPr>
        <p:spPr bwMode="auto">
          <a:xfrm>
            <a:off x="7399338" y="2959100"/>
            <a:ext cx="0" cy="38100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0" name="Rettangolo 54"/>
          <p:cNvSpPr>
            <a:spLocks noChangeArrowheads="1"/>
          </p:cNvSpPr>
          <p:nvPr/>
        </p:nvSpPr>
        <p:spPr bwMode="auto">
          <a:xfrm>
            <a:off x="633413" y="1997075"/>
            <a:ext cx="3368675" cy="1173163"/>
          </a:xfrm>
          <a:prstGeom prst="rect">
            <a:avLst/>
          </a:prstGeom>
          <a:noFill/>
          <a:ln w="25400" algn="ctr">
            <a:solidFill>
              <a:srgbClr val="FF99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p>
        </p:txBody>
      </p:sp>
      <p:sp>
        <p:nvSpPr>
          <p:cNvPr id="15371" name="Rettangolo 54"/>
          <p:cNvSpPr>
            <a:spLocks noChangeArrowheads="1"/>
          </p:cNvSpPr>
          <p:nvPr/>
        </p:nvSpPr>
        <p:spPr bwMode="auto">
          <a:xfrm>
            <a:off x="4227513" y="1979613"/>
            <a:ext cx="4713287" cy="2951162"/>
          </a:xfrm>
          <a:prstGeom prst="rect">
            <a:avLst/>
          </a:prstGeom>
          <a:noFill/>
          <a:ln w="25400" algn="ctr">
            <a:solidFill>
              <a:srgbClr val="FF99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p>
        </p:txBody>
      </p:sp>
      <p:sp>
        <p:nvSpPr>
          <p:cNvPr id="15372" name="Text Box 139"/>
          <p:cNvSpPr txBox="1">
            <a:spLocks noChangeArrowheads="1"/>
          </p:cNvSpPr>
          <p:nvPr/>
        </p:nvSpPr>
        <p:spPr bwMode="auto">
          <a:xfrm>
            <a:off x="1973263" y="162401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en-US" sz="1600" b="1" i="1">
                <a:solidFill>
                  <a:srgbClr val="FF9900"/>
                </a:solidFill>
              </a:rPr>
              <a:t>Step</a:t>
            </a:r>
            <a:r>
              <a:rPr lang="tr-TR" altLang="en-US" sz="1600" b="1">
                <a:solidFill>
                  <a:srgbClr val="FF9900"/>
                </a:solidFill>
              </a:rPr>
              <a:t> 1</a:t>
            </a:r>
            <a:endParaRPr lang="en-US" altLang="en-US" sz="1600" b="1">
              <a:solidFill>
                <a:srgbClr val="FF9900"/>
              </a:solidFill>
              <a:cs typeface="Times New Roman" panose="02020603050405020304" pitchFamily="18" charset="0"/>
            </a:endParaRPr>
          </a:p>
        </p:txBody>
      </p:sp>
      <p:sp>
        <p:nvSpPr>
          <p:cNvPr id="15373" name="Text Box 139"/>
          <p:cNvSpPr txBox="1">
            <a:spLocks noChangeArrowheads="1"/>
          </p:cNvSpPr>
          <p:nvPr/>
        </p:nvSpPr>
        <p:spPr bwMode="auto">
          <a:xfrm>
            <a:off x="5875338" y="162401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en-US" sz="1600" b="1" i="1">
                <a:solidFill>
                  <a:srgbClr val="FF9900"/>
                </a:solidFill>
              </a:rPr>
              <a:t>Step</a:t>
            </a:r>
            <a:r>
              <a:rPr lang="tr-TR" altLang="en-US" sz="1600" b="1">
                <a:solidFill>
                  <a:srgbClr val="FF9900"/>
                </a:solidFill>
              </a:rPr>
              <a:t> 2</a:t>
            </a:r>
            <a:endParaRPr lang="en-US" altLang="en-US" sz="1600" b="1">
              <a:solidFill>
                <a:srgbClr val="FF9900"/>
              </a:solidFill>
              <a:cs typeface="Times New Roman" panose="02020603050405020304" pitchFamily="18" charset="0"/>
            </a:endParaRPr>
          </a:p>
        </p:txBody>
      </p:sp>
      <p:sp>
        <p:nvSpPr>
          <p:cNvPr id="15374" name="Title 1"/>
          <p:cNvSpPr>
            <a:spLocks/>
          </p:cNvSpPr>
          <p:nvPr/>
        </p:nvSpPr>
        <p:spPr bwMode="auto">
          <a:xfrm>
            <a:off x="2381683" y="1120776"/>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it-IT" altLang="en-US" sz="2800" dirty="0">
              <a:solidFill>
                <a:schemeClr val="tx2"/>
              </a:solidFill>
            </a:endParaRPr>
          </a:p>
        </p:txBody>
      </p:sp>
      <p:sp>
        <p:nvSpPr>
          <p:cNvPr id="15377" name="Text Box 139"/>
          <p:cNvSpPr txBox="1">
            <a:spLocks noChangeArrowheads="1"/>
          </p:cNvSpPr>
          <p:nvPr/>
        </p:nvSpPr>
        <p:spPr bwMode="auto">
          <a:xfrm>
            <a:off x="-185738" y="5192713"/>
            <a:ext cx="6229351"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just" eaLnBrk="1" hangingPunct="1">
              <a:buFont typeface="Wingdings" panose="05000000000000000000" pitchFamily="2" charset="2"/>
              <a:buChar char="ü"/>
            </a:pPr>
            <a:r>
              <a:rPr lang="tr-TR" altLang="en-US">
                <a:solidFill>
                  <a:srgbClr val="000000"/>
                </a:solidFill>
                <a:cs typeface="Times New Roman" panose="02020603050405020304" pitchFamily="18" charset="0"/>
              </a:rPr>
              <a:t> It is</a:t>
            </a:r>
            <a:r>
              <a:rPr lang="en-US" altLang="en-US">
                <a:solidFill>
                  <a:srgbClr val="000000"/>
                </a:solidFill>
                <a:cs typeface="Times New Roman" panose="02020603050405020304" pitchFamily="18" charset="0"/>
              </a:rPr>
              <a:t> implicitly assume</a:t>
            </a:r>
            <a:r>
              <a:rPr lang="tr-TR" altLang="en-US">
                <a:solidFill>
                  <a:srgbClr val="000000"/>
                </a:solidFill>
                <a:cs typeface="Times New Roman" panose="02020603050405020304" pitchFamily="18" charset="0"/>
              </a:rPr>
              <a:t>d</a:t>
            </a:r>
            <a:r>
              <a:rPr lang="en-US" altLang="en-US">
                <a:solidFill>
                  <a:srgbClr val="000000"/>
                </a:solidFill>
                <a:cs typeface="Times New Roman" panose="02020603050405020304" pitchFamily="18" charset="0"/>
              </a:rPr>
              <a:t> that images are </a:t>
            </a:r>
            <a:r>
              <a:rPr lang="tr-TR" altLang="en-US">
                <a:solidFill>
                  <a:srgbClr val="000000"/>
                </a:solidFill>
                <a:cs typeface="Times New Roman" panose="02020603050405020304" pitchFamily="18" charset="0"/>
              </a:rPr>
              <a:t>   </a:t>
            </a:r>
            <a:r>
              <a:rPr lang="en-US" altLang="en-US">
                <a:solidFill>
                  <a:srgbClr val="000000"/>
                </a:solidFill>
                <a:cs typeface="Times New Roman" panose="02020603050405020304" pitchFamily="18" charset="0"/>
              </a:rPr>
              <a:t>represented according to an appropriate set of features</a:t>
            </a:r>
            <a:r>
              <a:rPr lang="tr-TR" altLang="en-US">
                <a:solidFill>
                  <a:srgbClr val="000000"/>
                </a:solidFill>
                <a:cs typeface="Times New Roman" panose="02020603050405020304" pitchFamily="18" charset="0"/>
              </a:rPr>
              <a:t>.</a:t>
            </a:r>
            <a:endParaRPr lang="en-US" altLang="en-US">
              <a:solidFill>
                <a:srgbClr val="000000"/>
              </a:solidFill>
              <a:cs typeface="Times New Roman" panose="02020603050405020304" pitchFamily="18" charset="0"/>
            </a:endParaRPr>
          </a:p>
        </p:txBody>
      </p:sp>
      <p:cxnSp>
        <p:nvCxnSpPr>
          <p:cNvPr id="15378" name="AutoShape 42"/>
          <p:cNvCxnSpPr>
            <a:cxnSpLocks noChangeShapeType="1"/>
          </p:cNvCxnSpPr>
          <p:nvPr/>
        </p:nvCxnSpPr>
        <p:spPr bwMode="auto">
          <a:xfrm flipV="1">
            <a:off x="263525" y="2563813"/>
            <a:ext cx="552450" cy="3175"/>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9" name="AutoShape 42"/>
          <p:cNvCxnSpPr>
            <a:cxnSpLocks noChangeShapeType="1"/>
            <a:stCxn id="15364" idx="3"/>
          </p:cNvCxnSpPr>
          <p:nvPr/>
        </p:nvCxnSpPr>
        <p:spPr bwMode="auto">
          <a:xfrm flipV="1">
            <a:off x="6027738" y="2560638"/>
            <a:ext cx="500062" cy="3175"/>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itle 3"/>
          <p:cNvSpPr txBox="1">
            <a:spLocks/>
          </p:cNvSpPr>
          <p:nvPr/>
        </p:nvSpPr>
        <p:spPr bwMode="auto">
          <a:xfrm>
            <a:off x="212794" y="328223"/>
            <a:ext cx="83978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TCAL </a:t>
            </a:r>
            <a:r>
              <a:rPr lang="en-US" b="1" kern="0" dirty="0">
                <a:solidFill>
                  <a:schemeClr val="accent2">
                    <a:lumMod val="50000"/>
                  </a:schemeClr>
                </a:solidFill>
              </a:rPr>
              <a:t>Method: Block Scheme</a:t>
            </a: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4"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1"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12</a:t>
            </a:r>
            <a:endParaRPr lang="it-IT" altLang="de-DE" sz="900" kern="0" dirty="0">
              <a:solidFill>
                <a:srgbClr val="000000"/>
              </a:solidFill>
            </a:endParaRPr>
          </a:p>
        </p:txBody>
      </p:sp>
    </p:spTree>
    <p:extLst>
      <p:ext uri="{BB962C8B-B14F-4D97-AF65-F5344CB8AC3E}">
        <p14:creationId xmlns:p14="http://schemas.microsoft.com/office/powerpoint/2010/main" val="2080083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387" name="Oval 14"/>
          <p:cNvSpPr>
            <a:spLocks noChangeArrowheads="1"/>
          </p:cNvSpPr>
          <p:nvPr/>
        </p:nvSpPr>
        <p:spPr bwMode="auto">
          <a:xfrm>
            <a:off x="5397500" y="25669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388" name="Oval 14"/>
          <p:cNvSpPr>
            <a:spLocks noChangeArrowheads="1"/>
          </p:cNvSpPr>
          <p:nvPr/>
        </p:nvSpPr>
        <p:spPr bwMode="auto">
          <a:xfrm>
            <a:off x="5283200" y="25669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391" name="Oval 14"/>
          <p:cNvSpPr>
            <a:spLocks noChangeArrowheads="1"/>
          </p:cNvSpPr>
          <p:nvPr/>
        </p:nvSpPr>
        <p:spPr bwMode="auto">
          <a:xfrm>
            <a:off x="2832100" y="4713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cxnSp>
        <p:nvCxnSpPr>
          <p:cNvPr id="16393" name="AutoShape 9"/>
          <p:cNvCxnSpPr>
            <a:cxnSpLocks noChangeShapeType="1"/>
          </p:cNvCxnSpPr>
          <p:nvPr/>
        </p:nvCxnSpPr>
        <p:spPr bwMode="auto">
          <a:xfrm flipV="1">
            <a:off x="2598738" y="2641600"/>
            <a:ext cx="3251200" cy="2667000"/>
          </a:xfrm>
          <a:prstGeom prst="straightConnector1">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94" name="AutoShape 10"/>
          <p:cNvCxnSpPr>
            <a:cxnSpLocks noChangeShapeType="1"/>
          </p:cNvCxnSpPr>
          <p:nvPr/>
        </p:nvCxnSpPr>
        <p:spPr bwMode="auto">
          <a:xfrm flipV="1">
            <a:off x="3005138" y="3098800"/>
            <a:ext cx="3251200" cy="2667000"/>
          </a:xfrm>
          <a:prstGeom prst="straightConnector1">
            <a:avLst/>
          </a:prstGeom>
          <a:noFill/>
          <a:ln w="158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95" name="AutoShape 11"/>
          <p:cNvCxnSpPr>
            <a:cxnSpLocks noChangeShapeType="1"/>
          </p:cNvCxnSpPr>
          <p:nvPr/>
        </p:nvCxnSpPr>
        <p:spPr bwMode="auto">
          <a:xfrm flipV="1">
            <a:off x="2243138" y="2146300"/>
            <a:ext cx="3251200" cy="2667000"/>
          </a:xfrm>
          <a:prstGeom prst="straightConnector1">
            <a:avLst/>
          </a:prstGeom>
          <a:noFill/>
          <a:ln w="158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96" name="Oval 14"/>
          <p:cNvSpPr>
            <a:spLocks noChangeArrowheads="1"/>
          </p:cNvSpPr>
          <p:nvPr/>
        </p:nvSpPr>
        <p:spPr bwMode="auto">
          <a:xfrm>
            <a:off x="4494213" y="3060700"/>
            <a:ext cx="144462"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397" name="Oval 14"/>
          <p:cNvSpPr>
            <a:spLocks noChangeArrowheads="1"/>
          </p:cNvSpPr>
          <p:nvPr/>
        </p:nvSpPr>
        <p:spPr bwMode="auto">
          <a:xfrm>
            <a:off x="41402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398" name="Oval 14"/>
          <p:cNvSpPr>
            <a:spLocks noChangeArrowheads="1"/>
          </p:cNvSpPr>
          <p:nvPr/>
        </p:nvSpPr>
        <p:spPr bwMode="auto">
          <a:xfrm>
            <a:off x="3517900" y="326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399"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00"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01"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02"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03"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04" name="Oval 14"/>
          <p:cNvSpPr>
            <a:spLocks noChangeArrowheads="1"/>
          </p:cNvSpPr>
          <p:nvPr/>
        </p:nvSpPr>
        <p:spPr bwMode="auto">
          <a:xfrm>
            <a:off x="5207000" y="2465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05"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06"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07"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08" name="Oval 14"/>
          <p:cNvSpPr>
            <a:spLocks noChangeArrowheads="1"/>
          </p:cNvSpPr>
          <p:nvPr/>
        </p:nvSpPr>
        <p:spPr bwMode="auto">
          <a:xfrm>
            <a:off x="3632200" y="3024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09"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10"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11" name="Oval 14"/>
          <p:cNvSpPr>
            <a:spLocks noChangeArrowheads="1"/>
          </p:cNvSpPr>
          <p:nvPr/>
        </p:nvSpPr>
        <p:spPr bwMode="auto">
          <a:xfrm>
            <a:off x="2590800" y="4179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12"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13" name="Oval 14"/>
          <p:cNvSpPr>
            <a:spLocks noChangeArrowheads="1"/>
          </p:cNvSpPr>
          <p:nvPr/>
        </p:nvSpPr>
        <p:spPr bwMode="auto">
          <a:xfrm>
            <a:off x="5537200" y="3735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14" name="Oval 14"/>
          <p:cNvSpPr>
            <a:spLocks noChangeArrowheads="1"/>
          </p:cNvSpPr>
          <p:nvPr/>
        </p:nvSpPr>
        <p:spPr bwMode="auto">
          <a:xfrm>
            <a:off x="6007100" y="3379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15" name="Oval 14"/>
          <p:cNvSpPr>
            <a:spLocks noChangeArrowheads="1"/>
          </p:cNvSpPr>
          <p:nvPr/>
        </p:nvSpPr>
        <p:spPr bwMode="auto">
          <a:xfrm>
            <a:off x="2336800" y="4332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16"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17" name="Oval 14"/>
          <p:cNvSpPr>
            <a:spLocks noChangeArrowheads="1"/>
          </p:cNvSpPr>
          <p:nvPr/>
        </p:nvSpPr>
        <p:spPr bwMode="auto">
          <a:xfrm>
            <a:off x="5422900" y="2262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p>
        </p:txBody>
      </p:sp>
      <p:sp>
        <p:nvSpPr>
          <p:cNvPr id="16418" name="Oval 14"/>
          <p:cNvSpPr>
            <a:spLocks noChangeArrowheads="1"/>
          </p:cNvSpPr>
          <p:nvPr/>
        </p:nvSpPr>
        <p:spPr bwMode="auto">
          <a:xfrm>
            <a:off x="4648200" y="387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19" name="Oval 14"/>
          <p:cNvSpPr>
            <a:spLocks noChangeArrowheads="1"/>
          </p:cNvSpPr>
          <p:nvPr/>
        </p:nvSpPr>
        <p:spPr bwMode="auto">
          <a:xfrm>
            <a:off x="5092700" y="26939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20" name="Oval 14"/>
          <p:cNvSpPr>
            <a:spLocks noChangeArrowheads="1"/>
          </p:cNvSpPr>
          <p:nvPr/>
        </p:nvSpPr>
        <p:spPr bwMode="auto">
          <a:xfrm>
            <a:off x="45085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21"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22"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23" name="Titolo 1"/>
          <p:cNvSpPr txBox="1">
            <a:spLocks/>
          </p:cNvSpPr>
          <p:nvPr/>
        </p:nvSpPr>
        <p:spPr bwMode="auto">
          <a:xfrm>
            <a:off x="5946775" y="2390775"/>
            <a:ext cx="3651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en-US" sz="1600" i="1">
                <a:solidFill>
                  <a:srgbClr val="000000"/>
                </a:solidFill>
              </a:rPr>
              <a:t>H</a:t>
            </a:r>
            <a:endParaRPr lang="it-IT" altLang="en-US" sz="1600" i="1">
              <a:solidFill>
                <a:srgbClr val="000000"/>
              </a:solidFill>
            </a:endParaRPr>
          </a:p>
        </p:txBody>
      </p:sp>
      <p:sp>
        <p:nvSpPr>
          <p:cNvPr id="16424" name="Line 45"/>
          <p:cNvSpPr>
            <a:spLocks noChangeShapeType="1"/>
          </p:cNvSpPr>
          <p:nvPr/>
        </p:nvSpPr>
        <p:spPr bwMode="auto">
          <a:xfrm>
            <a:off x="2230438" y="4953000"/>
            <a:ext cx="292100" cy="355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aphicFrame>
        <p:nvGraphicFramePr>
          <p:cNvPr id="16425" name="Object 46"/>
          <p:cNvGraphicFramePr>
            <a:graphicFrameLocks noChangeAspect="1"/>
          </p:cNvGraphicFramePr>
          <p:nvPr>
            <p:extLst>
              <p:ext uri="{D42A27DB-BD31-4B8C-83A1-F6EECF244321}">
                <p14:modId xmlns:p14="http://schemas.microsoft.com/office/powerpoint/2010/main" val="2927137591"/>
              </p:ext>
            </p:extLst>
          </p:nvPr>
        </p:nvGraphicFramePr>
        <p:xfrm>
          <a:off x="1976438" y="5067300"/>
          <a:ext cx="431800" cy="254000"/>
        </p:xfrm>
        <a:graphic>
          <a:graphicData uri="http://schemas.openxmlformats.org/presentationml/2006/ole">
            <mc:AlternateContent xmlns:mc="http://schemas.openxmlformats.org/markup-compatibility/2006">
              <mc:Choice xmlns:v="urn:schemas-microsoft-com:vml" Requires="v">
                <p:oleObj spid="_x0000_s15556" name="Equation" r:id="rId3" imgW="431640" imgH="253800" progId="Equation.DSMT4">
                  <p:embed/>
                </p:oleObj>
              </mc:Choice>
              <mc:Fallback>
                <p:oleObj name="Equation" r:id="rId3" imgW="431640" imgH="253800" progId="Equation.DSMT4">
                  <p:embed/>
                  <p:pic>
                    <p:nvPicPr>
                      <p:cNvPr id="16425" name="Object 46"/>
                      <p:cNvPicPr>
                        <a:picLocks noChangeAspect="1" noChangeArrowheads="1"/>
                      </p:cNvPicPr>
                      <p:nvPr/>
                    </p:nvPicPr>
                    <p:blipFill>
                      <a:blip r:embed="rId4"/>
                      <a:srcRect/>
                      <a:stretch>
                        <a:fillRect/>
                      </a:stretch>
                    </p:blipFill>
                    <p:spPr bwMode="auto">
                      <a:xfrm>
                        <a:off x="1976438" y="5067300"/>
                        <a:ext cx="431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26"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27"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28"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29"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30"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31"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32"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33"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34"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35"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36"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37"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38"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39"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40"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41"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42"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43"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44"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45"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46"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47"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48"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49"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50"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51"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52"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53"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54"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55"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56"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57"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58"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59"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60"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61" name="Oval 14"/>
          <p:cNvSpPr>
            <a:spLocks noChangeArrowheads="1"/>
          </p:cNvSpPr>
          <p:nvPr/>
        </p:nvSpPr>
        <p:spPr bwMode="auto">
          <a:xfrm>
            <a:off x="4419600" y="4141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62"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63"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64"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65"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66"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67"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68"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69"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70"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71"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72"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73"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74"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75"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76"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77"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78"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79" name="Oval 14"/>
          <p:cNvSpPr>
            <a:spLocks noChangeArrowheads="1"/>
          </p:cNvSpPr>
          <p:nvPr/>
        </p:nvSpPr>
        <p:spPr bwMode="auto">
          <a:xfrm>
            <a:off x="5359400" y="3486150"/>
            <a:ext cx="144463"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80"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81"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82"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83"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84"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85"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86"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87"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88"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89" name="Oval 14"/>
          <p:cNvSpPr>
            <a:spLocks noChangeArrowheads="1"/>
          </p:cNvSpPr>
          <p:nvPr/>
        </p:nvSpPr>
        <p:spPr bwMode="auto">
          <a:xfrm>
            <a:off x="5359400" y="307181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90"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91"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92"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93"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94"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95"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96"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97"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98"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499" name="Oval 14"/>
          <p:cNvSpPr>
            <a:spLocks noChangeArrowheads="1"/>
          </p:cNvSpPr>
          <p:nvPr/>
        </p:nvSpPr>
        <p:spPr bwMode="auto">
          <a:xfrm>
            <a:off x="5627688" y="3265488"/>
            <a:ext cx="144462"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00"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01"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02"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03"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04"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05"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06"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07"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08"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09"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10" name="Oval 14"/>
          <p:cNvSpPr>
            <a:spLocks noChangeArrowheads="1"/>
          </p:cNvSpPr>
          <p:nvPr/>
        </p:nvSpPr>
        <p:spPr bwMode="auto">
          <a:xfrm>
            <a:off x="2705100" y="4459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11"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12"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13"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14"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15"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16"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17"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18"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19"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20"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21"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22" name="Oval 14"/>
          <p:cNvSpPr>
            <a:spLocks noChangeArrowheads="1"/>
          </p:cNvSpPr>
          <p:nvPr/>
        </p:nvSpPr>
        <p:spPr bwMode="auto">
          <a:xfrm>
            <a:off x="4356100" y="4840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23"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24"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25"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26"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27"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28"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29"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30"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31"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32" name="Oval 14"/>
          <p:cNvSpPr>
            <a:spLocks noChangeArrowheads="1"/>
          </p:cNvSpPr>
          <p:nvPr/>
        </p:nvSpPr>
        <p:spPr bwMode="auto">
          <a:xfrm>
            <a:off x="4699000" y="2998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33"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34"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35"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36"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37"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38"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39"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40"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41"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42"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43"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44" name="Oval 14"/>
          <p:cNvSpPr>
            <a:spLocks noChangeArrowheads="1"/>
          </p:cNvSpPr>
          <p:nvPr/>
        </p:nvSpPr>
        <p:spPr bwMode="auto">
          <a:xfrm>
            <a:off x="4699000" y="2998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45"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46"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47"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48"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49"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50"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51"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52"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53"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54"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55"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56" name="Oval 14"/>
          <p:cNvSpPr>
            <a:spLocks noChangeArrowheads="1"/>
          </p:cNvSpPr>
          <p:nvPr/>
        </p:nvSpPr>
        <p:spPr bwMode="auto">
          <a:xfrm>
            <a:off x="4699000" y="2998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57"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58"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59"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60" name="Oval 14"/>
          <p:cNvSpPr>
            <a:spLocks noChangeArrowheads="1"/>
          </p:cNvSpPr>
          <p:nvPr/>
        </p:nvSpPr>
        <p:spPr bwMode="auto">
          <a:xfrm>
            <a:off x="3098800" y="5310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61"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62"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63"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64"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65"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66"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67"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68"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69"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70" name="Oval 14"/>
          <p:cNvSpPr>
            <a:spLocks noChangeArrowheads="1"/>
          </p:cNvSpPr>
          <p:nvPr/>
        </p:nvSpPr>
        <p:spPr bwMode="auto">
          <a:xfrm>
            <a:off x="4699000" y="2998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71"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72"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73"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74"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75"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76"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77"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78"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79"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80"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81"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82"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83" name="Oval 14"/>
          <p:cNvSpPr>
            <a:spLocks noChangeArrowheads="1"/>
          </p:cNvSpPr>
          <p:nvPr/>
        </p:nvSpPr>
        <p:spPr bwMode="auto">
          <a:xfrm>
            <a:off x="4699000" y="2998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84"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85"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86" name="Oval 14"/>
          <p:cNvSpPr>
            <a:spLocks noChangeArrowheads="1"/>
          </p:cNvSpPr>
          <p:nvPr/>
        </p:nvSpPr>
        <p:spPr bwMode="auto">
          <a:xfrm>
            <a:off x="4216400" y="3303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87"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88"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89"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90"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91"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92"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93"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94"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95"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96"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97"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98"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599" name="Oval 14"/>
          <p:cNvSpPr>
            <a:spLocks noChangeArrowheads="1"/>
          </p:cNvSpPr>
          <p:nvPr/>
        </p:nvSpPr>
        <p:spPr bwMode="auto">
          <a:xfrm>
            <a:off x="4373563" y="3917950"/>
            <a:ext cx="144462"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00" name="Oval 14"/>
          <p:cNvSpPr>
            <a:spLocks noChangeArrowheads="1"/>
          </p:cNvSpPr>
          <p:nvPr/>
        </p:nvSpPr>
        <p:spPr bwMode="auto">
          <a:xfrm>
            <a:off x="4559300" y="375761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01" name="Oval 14"/>
          <p:cNvSpPr>
            <a:spLocks noChangeArrowheads="1"/>
          </p:cNvSpPr>
          <p:nvPr/>
        </p:nvSpPr>
        <p:spPr bwMode="auto">
          <a:xfrm>
            <a:off x="4089400" y="4143375"/>
            <a:ext cx="144463"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02"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03"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04"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05"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06"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07"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08"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09"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10" name="Oval 14"/>
          <p:cNvSpPr>
            <a:spLocks noChangeArrowheads="1"/>
          </p:cNvSpPr>
          <p:nvPr/>
        </p:nvSpPr>
        <p:spPr bwMode="auto">
          <a:xfrm>
            <a:off x="5422900" y="2262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p>
        </p:txBody>
      </p:sp>
      <p:sp>
        <p:nvSpPr>
          <p:cNvPr id="16611"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12"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13"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14" name="Oval 14"/>
          <p:cNvSpPr>
            <a:spLocks noChangeArrowheads="1"/>
          </p:cNvSpPr>
          <p:nvPr/>
        </p:nvSpPr>
        <p:spPr bwMode="auto">
          <a:xfrm>
            <a:off x="4652963" y="2916238"/>
            <a:ext cx="144462"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15"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16" name="Oval 14"/>
          <p:cNvSpPr>
            <a:spLocks noChangeArrowheads="1"/>
          </p:cNvSpPr>
          <p:nvPr/>
        </p:nvSpPr>
        <p:spPr bwMode="auto">
          <a:xfrm>
            <a:off x="4471988" y="3851275"/>
            <a:ext cx="144462"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17" name="Oval 14"/>
          <p:cNvSpPr>
            <a:spLocks noChangeArrowheads="1"/>
          </p:cNvSpPr>
          <p:nvPr/>
        </p:nvSpPr>
        <p:spPr bwMode="auto">
          <a:xfrm>
            <a:off x="5156200" y="4281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18" name="Oval 14"/>
          <p:cNvSpPr>
            <a:spLocks noChangeArrowheads="1"/>
          </p:cNvSpPr>
          <p:nvPr/>
        </p:nvSpPr>
        <p:spPr bwMode="auto">
          <a:xfrm>
            <a:off x="5257800" y="2655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19"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20"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21" name="Oval 14"/>
          <p:cNvSpPr>
            <a:spLocks noChangeArrowheads="1"/>
          </p:cNvSpPr>
          <p:nvPr/>
        </p:nvSpPr>
        <p:spPr bwMode="auto">
          <a:xfrm>
            <a:off x="3154363" y="4913313"/>
            <a:ext cx="142875"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22" name="Oval 14"/>
          <p:cNvSpPr>
            <a:spLocks noChangeArrowheads="1"/>
          </p:cNvSpPr>
          <p:nvPr/>
        </p:nvSpPr>
        <p:spPr bwMode="auto">
          <a:xfrm>
            <a:off x="3090863" y="4984750"/>
            <a:ext cx="144462"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23"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24"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25"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26"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27" name="Oval 14"/>
          <p:cNvSpPr>
            <a:spLocks noChangeArrowheads="1"/>
          </p:cNvSpPr>
          <p:nvPr/>
        </p:nvSpPr>
        <p:spPr bwMode="auto">
          <a:xfrm>
            <a:off x="5207000" y="2465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28" name="Oval 14"/>
          <p:cNvSpPr>
            <a:spLocks noChangeArrowheads="1"/>
          </p:cNvSpPr>
          <p:nvPr/>
        </p:nvSpPr>
        <p:spPr bwMode="auto">
          <a:xfrm>
            <a:off x="5422900" y="2262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p>
        </p:txBody>
      </p:sp>
      <p:sp>
        <p:nvSpPr>
          <p:cNvPr id="16629"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30"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31" name="Oval 14"/>
          <p:cNvSpPr>
            <a:spLocks noChangeArrowheads="1"/>
          </p:cNvSpPr>
          <p:nvPr/>
        </p:nvSpPr>
        <p:spPr bwMode="auto">
          <a:xfrm>
            <a:off x="5389563" y="2706688"/>
            <a:ext cx="142875"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32"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33" name="Oval 14"/>
          <p:cNvSpPr>
            <a:spLocks noChangeArrowheads="1"/>
          </p:cNvSpPr>
          <p:nvPr/>
        </p:nvSpPr>
        <p:spPr bwMode="auto">
          <a:xfrm>
            <a:off x="5145088" y="2890838"/>
            <a:ext cx="144462"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34"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35"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36"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37"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38"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39"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40" name="Oval 14"/>
          <p:cNvSpPr>
            <a:spLocks noChangeArrowheads="1"/>
          </p:cNvSpPr>
          <p:nvPr/>
        </p:nvSpPr>
        <p:spPr bwMode="auto">
          <a:xfrm>
            <a:off x="5207000" y="2465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41" name="Oval 14"/>
          <p:cNvSpPr>
            <a:spLocks noChangeArrowheads="1"/>
          </p:cNvSpPr>
          <p:nvPr/>
        </p:nvSpPr>
        <p:spPr bwMode="auto">
          <a:xfrm>
            <a:off x="5422900" y="2262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p>
        </p:txBody>
      </p:sp>
      <p:sp>
        <p:nvSpPr>
          <p:cNvPr id="16642"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43"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44" name="Oval 14"/>
          <p:cNvSpPr>
            <a:spLocks noChangeArrowheads="1"/>
          </p:cNvSpPr>
          <p:nvPr/>
        </p:nvSpPr>
        <p:spPr bwMode="auto">
          <a:xfrm>
            <a:off x="5499100" y="2414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45"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46" name="Oval 14"/>
          <p:cNvSpPr>
            <a:spLocks noChangeArrowheads="1"/>
          </p:cNvSpPr>
          <p:nvPr/>
        </p:nvSpPr>
        <p:spPr bwMode="auto">
          <a:xfrm>
            <a:off x="5797550" y="30273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47"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48"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49"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50"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51"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52"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53" name="Oval 14"/>
          <p:cNvSpPr>
            <a:spLocks noChangeArrowheads="1"/>
          </p:cNvSpPr>
          <p:nvPr/>
        </p:nvSpPr>
        <p:spPr bwMode="auto">
          <a:xfrm>
            <a:off x="5207000" y="2465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54" name="Oval 14"/>
          <p:cNvSpPr>
            <a:spLocks noChangeArrowheads="1"/>
          </p:cNvSpPr>
          <p:nvPr/>
        </p:nvSpPr>
        <p:spPr bwMode="auto">
          <a:xfrm>
            <a:off x="5422900" y="2262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p>
        </p:txBody>
      </p:sp>
      <p:sp>
        <p:nvSpPr>
          <p:cNvPr id="16655"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56"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57" name="Oval 14"/>
          <p:cNvSpPr>
            <a:spLocks noChangeArrowheads="1"/>
          </p:cNvSpPr>
          <p:nvPr/>
        </p:nvSpPr>
        <p:spPr bwMode="auto">
          <a:xfrm>
            <a:off x="49657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58" name="Oval 14"/>
          <p:cNvSpPr>
            <a:spLocks noChangeArrowheads="1"/>
          </p:cNvSpPr>
          <p:nvPr/>
        </p:nvSpPr>
        <p:spPr bwMode="auto">
          <a:xfrm>
            <a:off x="4622800" y="4141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59" name="Oval 14"/>
          <p:cNvSpPr>
            <a:spLocks noChangeArrowheads="1"/>
          </p:cNvSpPr>
          <p:nvPr/>
        </p:nvSpPr>
        <p:spPr bwMode="auto">
          <a:xfrm>
            <a:off x="4965700" y="370681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60" name="Oval 14"/>
          <p:cNvSpPr>
            <a:spLocks noChangeArrowheads="1"/>
          </p:cNvSpPr>
          <p:nvPr/>
        </p:nvSpPr>
        <p:spPr bwMode="auto">
          <a:xfrm>
            <a:off x="3975100" y="3506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61" name="Oval 14"/>
          <p:cNvSpPr>
            <a:spLocks noChangeArrowheads="1"/>
          </p:cNvSpPr>
          <p:nvPr/>
        </p:nvSpPr>
        <p:spPr bwMode="auto">
          <a:xfrm>
            <a:off x="3806825" y="45767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62" name="Oval 14"/>
          <p:cNvSpPr>
            <a:spLocks noChangeArrowheads="1"/>
          </p:cNvSpPr>
          <p:nvPr/>
        </p:nvSpPr>
        <p:spPr bwMode="auto">
          <a:xfrm>
            <a:off x="3330575" y="4044950"/>
            <a:ext cx="144463"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63"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64"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65"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66" name="Oval 14"/>
          <p:cNvSpPr>
            <a:spLocks noChangeArrowheads="1"/>
          </p:cNvSpPr>
          <p:nvPr/>
        </p:nvSpPr>
        <p:spPr bwMode="auto">
          <a:xfrm>
            <a:off x="3352800" y="562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67" name="Oval 14"/>
          <p:cNvSpPr>
            <a:spLocks noChangeArrowheads="1"/>
          </p:cNvSpPr>
          <p:nvPr/>
        </p:nvSpPr>
        <p:spPr bwMode="auto">
          <a:xfrm>
            <a:off x="3048000" y="3570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68" name="Oval 14"/>
          <p:cNvSpPr>
            <a:spLocks noChangeArrowheads="1"/>
          </p:cNvSpPr>
          <p:nvPr/>
        </p:nvSpPr>
        <p:spPr bwMode="auto">
          <a:xfrm>
            <a:off x="2654300" y="3659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69" name="Titolo 1"/>
          <p:cNvSpPr txBox="1">
            <a:spLocks/>
          </p:cNvSpPr>
          <p:nvPr/>
        </p:nvSpPr>
        <p:spPr bwMode="auto">
          <a:xfrm>
            <a:off x="5849938" y="4691063"/>
            <a:ext cx="21304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en-US" sz="1400">
                <a:solidFill>
                  <a:srgbClr val="000000"/>
                </a:solidFill>
              </a:rPr>
              <a:t>Unlabeled </a:t>
            </a:r>
            <a:r>
              <a:rPr lang="it-IT" altLang="en-US" sz="1400">
                <a:solidFill>
                  <a:srgbClr val="000000"/>
                </a:solidFill>
              </a:rPr>
              <a:t> </a:t>
            </a:r>
            <a:r>
              <a:rPr lang="tr-TR" altLang="en-US" sz="1400">
                <a:solidFill>
                  <a:srgbClr val="000000"/>
                </a:solidFill>
              </a:rPr>
              <a:t>image features</a:t>
            </a:r>
            <a:endParaRPr lang="it-IT" altLang="en-US" sz="1400">
              <a:solidFill>
                <a:srgbClr val="000000"/>
              </a:solidFill>
            </a:endParaRPr>
          </a:p>
        </p:txBody>
      </p:sp>
      <p:sp>
        <p:nvSpPr>
          <p:cNvPr id="16670" name="Oval 14"/>
          <p:cNvSpPr>
            <a:spLocks noChangeArrowheads="1"/>
          </p:cNvSpPr>
          <p:nvPr/>
        </p:nvSpPr>
        <p:spPr bwMode="auto">
          <a:xfrm>
            <a:off x="5618163" y="4778375"/>
            <a:ext cx="144462"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6671" name="Titolo 1"/>
          <p:cNvSpPr txBox="1">
            <a:spLocks/>
          </p:cNvSpPr>
          <p:nvPr/>
        </p:nvSpPr>
        <p:spPr bwMode="auto">
          <a:xfrm>
            <a:off x="171450" y="2066925"/>
            <a:ext cx="25288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en-US">
                <a:solidFill>
                  <a:srgbClr val="FFC000"/>
                </a:solidFill>
              </a:rPr>
              <a:t>A qualitative example:</a:t>
            </a:r>
          </a:p>
        </p:txBody>
      </p:sp>
      <p:sp>
        <p:nvSpPr>
          <p:cNvPr id="16672" name="Rectangle 1"/>
          <p:cNvSpPr>
            <a:spLocks noChangeArrowheads="1"/>
          </p:cNvSpPr>
          <p:nvPr/>
        </p:nvSpPr>
        <p:spPr bwMode="auto">
          <a:xfrm>
            <a:off x="122238" y="1182688"/>
            <a:ext cx="877411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Char char="ü"/>
            </a:pPr>
            <a:r>
              <a:rPr lang="en-US" altLang="en-US" dirty="0">
                <a:solidFill>
                  <a:srgbClr val="000000"/>
                </a:solidFill>
              </a:rPr>
              <a:t>The most uncertain </a:t>
            </a:r>
            <a:r>
              <a:rPr lang="en-US" altLang="en-US" sz="2000" i="1" dirty="0">
                <a:solidFill>
                  <a:srgbClr val="000000"/>
                </a:solidFill>
                <a:latin typeface="Times New Roman" panose="02020603050405020304" pitchFamily="18" charset="0"/>
              </a:rPr>
              <a:t>q</a:t>
            </a:r>
            <a:r>
              <a:rPr lang="en-US" altLang="en-US" dirty="0">
                <a:solidFill>
                  <a:srgbClr val="000000"/>
                </a:solidFill>
              </a:rPr>
              <a:t> </a:t>
            </a:r>
            <a:r>
              <a:rPr lang="tr-TR" altLang="en-US" dirty="0">
                <a:solidFill>
                  <a:srgbClr val="000000"/>
                </a:solidFill>
              </a:rPr>
              <a:t>images</a:t>
            </a:r>
            <a:r>
              <a:rPr lang="en-US" altLang="en-US" dirty="0">
                <a:solidFill>
                  <a:srgbClr val="000000"/>
                </a:solidFill>
              </a:rPr>
              <a:t>                   are selected according to the margin sampling </a:t>
            </a:r>
            <a:r>
              <a:rPr lang="en-US" altLang="en-US" dirty="0" smtClean="0">
                <a:solidFill>
                  <a:srgbClr val="000000"/>
                </a:solidFill>
              </a:rPr>
              <a:t>strategy.</a:t>
            </a:r>
            <a:endParaRPr lang="en-US" altLang="en-US" dirty="0">
              <a:solidFill>
                <a:srgbClr val="000000"/>
              </a:solidFill>
            </a:endParaRPr>
          </a:p>
          <a:p>
            <a:pPr algn="just" eaLnBrk="1" hangingPunct="1">
              <a:buFont typeface="Wingdings" panose="05000000000000000000" pitchFamily="2" charset="2"/>
              <a:buChar char="ü"/>
            </a:pPr>
            <a:endParaRPr lang="en-US" altLang="en-US" dirty="0">
              <a:solidFill>
                <a:schemeClr val="tx2"/>
              </a:solidFill>
            </a:endParaRPr>
          </a:p>
        </p:txBody>
      </p:sp>
      <p:sp>
        <p:nvSpPr>
          <p:cNvPr id="16673" name="Rectangle 7"/>
          <p:cNvSpPr>
            <a:spLocks noChangeArrowheads="1"/>
          </p:cNvSpPr>
          <p:nvPr/>
        </p:nvSpPr>
        <p:spPr bwMode="auto">
          <a:xfrm>
            <a:off x="646113" y="5942013"/>
            <a:ext cx="81280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Clr>
                <a:schemeClr val="tx1"/>
              </a:buClr>
              <a:buFont typeface="Wingdings" panose="05000000000000000000" pitchFamily="2" charset="2"/>
              <a:buNone/>
            </a:pPr>
            <a:r>
              <a:rPr lang="en-US" altLang="en-US" sz="1400" dirty="0" smtClean="0">
                <a:solidFill>
                  <a:schemeClr val="accent2">
                    <a:lumMod val="50000"/>
                  </a:schemeClr>
                </a:solidFill>
                <a:latin typeface="Times New Roman" panose="02020603050405020304" pitchFamily="18" charset="0"/>
              </a:rPr>
              <a:t>M</a:t>
            </a:r>
            <a:r>
              <a:rPr lang="en-US" altLang="en-US" sz="1400" dirty="0">
                <a:solidFill>
                  <a:schemeClr val="accent2">
                    <a:lumMod val="50000"/>
                  </a:schemeClr>
                </a:solidFill>
                <a:latin typeface="Times New Roman" panose="02020603050405020304" pitchFamily="18" charset="0"/>
              </a:rPr>
              <a:t>. </a:t>
            </a:r>
            <a:r>
              <a:rPr lang="en-US" altLang="en-US" sz="1400" dirty="0" err="1">
                <a:solidFill>
                  <a:schemeClr val="accent2">
                    <a:lumMod val="50000"/>
                  </a:schemeClr>
                </a:solidFill>
                <a:latin typeface="Times New Roman" panose="02020603050405020304" pitchFamily="18" charset="0"/>
              </a:rPr>
              <a:t>Ferecatu</a:t>
            </a:r>
            <a:r>
              <a:rPr lang="en-US" altLang="en-US" sz="1400" dirty="0">
                <a:solidFill>
                  <a:schemeClr val="accent2">
                    <a:lumMod val="50000"/>
                  </a:schemeClr>
                </a:solidFill>
                <a:latin typeface="Times New Roman" panose="02020603050405020304" pitchFamily="18" charset="0"/>
              </a:rPr>
              <a:t> and N. </a:t>
            </a:r>
            <a:r>
              <a:rPr lang="en-US" altLang="en-US" sz="1400" dirty="0" err="1">
                <a:solidFill>
                  <a:schemeClr val="accent2">
                    <a:lumMod val="50000"/>
                  </a:schemeClr>
                </a:solidFill>
                <a:latin typeface="Times New Roman" panose="02020603050405020304" pitchFamily="18" charset="0"/>
              </a:rPr>
              <a:t>Boujemaa</a:t>
            </a:r>
            <a:r>
              <a:rPr lang="en-US" altLang="en-US" sz="1400" dirty="0">
                <a:solidFill>
                  <a:schemeClr val="accent2">
                    <a:lumMod val="50000"/>
                  </a:schemeClr>
                </a:solidFill>
                <a:latin typeface="Times New Roman" panose="02020603050405020304" pitchFamily="18" charset="0"/>
              </a:rPr>
              <a:t>, “Interactive remote-sensing image retrieval using active relevance feedback,” IEEE Trans. </a:t>
            </a:r>
            <a:r>
              <a:rPr lang="en-US" altLang="en-US" sz="1400" dirty="0" err="1">
                <a:solidFill>
                  <a:schemeClr val="accent2">
                    <a:lumMod val="50000"/>
                  </a:schemeClr>
                </a:solidFill>
                <a:latin typeface="Times New Roman" panose="02020603050405020304" pitchFamily="18" charset="0"/>
              </a:rPr>
              <a:t>Geosci</a:t>
            </a:r>
            <a:r>
              <a:rPr lang="en-US" altLang="en-US" sz="1400" dirty="0">
                <a:solidFill>
                  <a:schemeClr val="accent2">
                    <a:lumMod val="50000"/>
                  </a:schemeClr>
                </a:solidFill>
                <a:latin typeface="Times New Roman" panose="02020603050405020304" pitchFamily="18" charset="0"/>
              </a:rPr>
              <a:t>. Remote Sens., vol. 45, no. 4, pp. 818–826, Apr. 2007</a:t>
            </a:r>
          </a:p>
        </p:txBody>
      </p:sp>
      <p:graphicFrame>
        <p:nvGraphicFramePr>
          <p:cNvPr id="16674" name="Object 3"/>
          <p:cNvGraphicFramePr>
            <a:graphicFrameLocks noChangeAspect="1"/>
          </p:cNvGraphicFramePr>
          <p:nvPr>
            <p:extLst>
              <p:ext uri="{D42A27DB-BD31-4B8C-83A1-F6EECF244321}">
                <p14:modId xmlns:p14="http://schemas.microsoft.com/office/powerpoint/2010/main" val="3596264325"/>
              </p:ext>
            </p:extLst>
          </p:nvPr>
        </p:nvGraphicFramePr>
        <p:xfrm>
          <a:off x="3576638" y="1206500"/>
          <a:ext cx="1414462" cy="365125"/>
        </p:xfrm>
        <a:graphic>
          <a:graphicData uri="http://schemas.openxmlformats.org/presentationml/2006/ole">
            <mc:AlternateContent xmlns:mc="http://schemas.openxmlformats.org/markup-compatibility/2006">
              <mc:Choice xmlns:v="urn:schemas-microsoft-com:vml" Requires="v">
                <p:oleObj spid="_x0000_s15557" name="Equation" r:id="rId5" imgW="1409400" imgH="368280" progId="Equation.DSMT4">
                  <p:embed/>
                </p:oleObj>
              </mc:Choice>
              <mc:Fallback>
                <p:oleObj name="Equation" r:id="rId5" imgW="1409400" imgH="368280" progId="Equation.DSMT4">
                  <p:embed/>
                  <p:pic>
                    <p:nvPicPr>
                      <p:cNvPr id="16674" name="Object 3"/>
                      <p:cNvPicPr>
                        <a:picLocks noChangeAspect="1" noChangeArrowheads="1"/>
                      </p:cNvPicPr>
                      <p:nvPr/>
                    </p:nvPicPr>
                    <p:blipFill>
                      <a:blip r:embed="rId6"/>
                      <a:srcRect/>
                      <a:stretch>
                        <a:fillRect/>
                      </a:stretch>
                    </p:blipFill>
                    <p:spPr bwMode="auto">
                      <a:xfrm>
                        <a:off x="3576638" y="1206500"/>
                        <a:ext cx="14144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675" name="Oval 14"/>
          <p:cNvSpPr>
            <a:spLocks noChangeArrowheads="1"/>
          </p:cNvSpPr>
          <p:nvPr/>
        </p:nvSpPr>
        <p:spPr bwMode="auto">
          <a:xfrm>
            <a:off x="5299075" y="2803525"/>
            <a:ext cx="144463"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94"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TCAL </a:t>
            </a:r>
            <a:r>
              <a:rPr lang="en-US" b="1" kern="0" dirty="0">
                <a:solidFill>
                  <a:schemeClr val="accent2">
                    <a:lumMod val="50000"/>
                  </a:schemeClr>
                </a:solidFill>
              </a:rPr>
              <a:t>Method</a:t>
            </a:r>
            <a:r>
              <a:rPr lang="en-US" b="1" kern="0" dirty="0" smtClean="0">
                <a:solidFill>
                  <a:schemeClr val="accent2">
                    <a:lumMod val="50000"/>
                  </a:schemeClr>
                </a:solidFill>
              </a:rPr>
              <a:t>: First </a:t>
            </a:r>
            <a:r>
              <a:rPr lang="en-US" b="1" kern="0" dirty="0">
                <a:solidFill>
                  <a:schemeClr val="accent2">
                    <a:lumMod val="50000"/>
                  </a:schemeClr>
                </a:solidFill>
              </a:rPr>
              <a:t>Step</a:t>
            </a:r>
          </a:p>
        </p:txBody>
      </p:sp>
      <p:pic>
        <p:nvPicPr>
          <p:cNvPr id="295" name="Picture 2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97" name="Segnaposto piè di pagina 85"/>
          <p:cNvSpPr txBox="1">
            <a:spLocks/>
          </p:cNvSpPr>
          <p:nvPr/>
        </p:nvSpPr>
        <p:spPr bwMode="auto">
          <a:xfrm>
            <a:off x="3244850" y="66230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92"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13</a:t>
            </a:r>
            <a:endParaRPr lang="it-IT" altLang="de-DE" sz="900" kern="0" dirty="0">
              <a:solidFill>
                <a:srgbClr val="000000"/>
              </a:solidFill>
            </a:endParaRPr>
          </a:p>
        </p:txBody>
      </p:sp>
    </p:spTree>
    <p:extLst>
      <p:ext uri="{BB962C8B-B14F-4D97-AF65-F5344CB8AC3E}">
        <p14:creationId xmlns:p14="http://schemas.microsoft.com/office/powerpoint/2010/main" val="24183369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11" name="Oval 14"/>
          <p:cNvSpPr>
            <a:spLocks noChangeArrowheads="1"/>
          </p:cNvSpPr>
          <p:nvPr/>
        </p:nvSpPr>
        <p:spPr bwMode="auto">
          <a:xfrm>
            <a:off x="5397500" y="25669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12" name="Oval 14"/>
          <p:cNvSpPr>
            <a:spLocks noChangeArrowheads="1"/>
          </p:cNvSpPr>
          <p:nvPr/>
        </p:nvSpPr>
        <p:spPr bwMode="auto">
          <a:xfrm>
            <a:off x="5283200" y="25669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15" name="Oval 14"/>
          <p:cNvSpPr>
            <a:spLocks noChangeArrowheads="1"/>
          </p:cNvSpPr>
          <p:nvPr/>
        </p:nvSpPr>
        <p:spPr bwMode="auto">
          <a:xfrm>
            <a:off x="2832100" y="4713288"/>
            <a:ext cx="144463"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cxnSp>
        <p:nvCxnSpPr>
          <p:cNvPr id="17417" name="AutoShape 9"/>
          <p:cNvCxnSpPr>
            <a:cxnSpLocks noChangeShapeType="1"/>
          </p:cNvCxnSpPr>
          <p:nvPr/>
        </p:nvCxnSpPr>
        <p:spPr bwMode="auto">
          <a:xfrm flipV="1">
            <a:off x="2598738" y="2641600"/>
            <a:ext cx="3251200" cy="2667000"/>
          </a:xfrm>
          <a:prstGeom prst="straightConnector1">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18" name="AutoShape 10"/>
          <p:cNvCxnSpPr>
            <a:cxnSpLocks noChangeShapeType="1"/>
          </p:cNvCxnSpPr>
          <p:nvPr/>
        </p:nvCxnSpPr>
        <p:spPr bwMode="auto">
          <a:xfrm flipV="1">
            <a:off x="3005138" y="3098800"/>
            <a:ext cx="3251200" cy="2667000"/>
          </a:xfrm>
          <a:prstGeom prst="straightConnector1">
            <a:avLst/>
          </a:prstGeom>
          <a:noFill/>
          <a:ln w="158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19" name="AutoShape 11"/>
          <p:cNvCxnSpPr>
            <a:cxnSpLocks noChangeShapeType="1"/>
          </p:cNvCxnSpPr>
          <p:nvPr/>
        </p:nvCxnSpPr>
        <p:spPr bwMode="auto">
          <a:xfrm flipV="1">
            <a:off x="2243138" y="2146300"/>
            <a:ext cx="3251200" cy="2667000"/>
          </a:xfrm>
          <a:prstGeom prst="straightConnector1">
            <a:avLst/>
          </a:prstGeom>
          <a:noFill/>
          <a:ln w="158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20" name="Oval 14"/>
          <p:cNvSpPr>
            <a:spLocks noChangeArrowheads="1"/>
          </p:cNvSpPr>
          <p:nvPr/>
        </p:nvSpPr>
        <p:spPr bwMode="auto">
          <a:xfrm>
            <a:off x="4494213" y="3060700"/>
            <a:ext cx="144462"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21" name="Oval 14"/>
          <p:cNvSpPr>
            <a:spLocks noChangeArrowheads="1"/>
          </p:cNvSpPr>
          <p:nvPr/>
        </p:nvSpPr>
        <p:spPr bwMode="auto">
          <a:xfrm>
            <a:off x="41402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22" name="Oval 14"/>
          <p:cNvSpPr>
            <a:spLocks noChangeArrowheads="1"/>
          </p:cNvSpPr>
          <p:nvPr/>
        </p:nvSpPr>
        <p:spPr bwMode="auto">
          <a:xfrm>
            <a:off x="3517900" y="326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23"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24"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25"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26"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27"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28" name="Oval 14"/>
          <p:cNvSpPr>
            <a:spLocks noChangeArrowheads="1"/>
          </p:cNvSpPr>
          <p:nvPr/>
        </p:nvSpPr>
        <p:spPr bwMode="auto">
          <a:xfrm>
            <a:off x="5207000" y="2465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29"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30"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31"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32" name="Oval 14"/>
          <p:cNvSpPr>
            <a:spLocks noChangeArrowheads="1"/>
          </p:cNvSpPr>
          <p:nvPr/>
        </p:nvSpPr>
        <p:spPr bwMode="auto">
          <a:xfrm>
            <a:off x="3632200" y="3024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33"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34"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35" name="Oval 14"/>
          <p:cNvSpPr>
            <a:spLocks noChangeArrowheads="1"/>
          </p:cNvSpPr>
          <p:nvPr/>
        </p:nvSpPr>
        <p:spPr bwMode="auto">
          <a:xfrm>
            <a:off x="2590800" y="4179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36"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37" name="Oval 14"/>
          <p:cNvSpPr>
            <a:spLocks noChangeArrowheads="1"/>
          </p:cNvSpPr>
          <p:nvPr/>
        </p:nvSpPr>
        <p:spPr bwMode="auto">
          <a:xfrm>
            <a:off x="5537200" y="3735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38" name="Oval 14"/>
          <p:cNvSpPr>
            <a:spLocks noChangeArrowheads="1"/>
          </p:cNvSpPr>
          <p:nvPr/>
        </p:nvSpPr>
        <p:spPr bwMode="auto">
          <a:xfrm>
            <a:off x="6007100" y="3379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39" name="Oval 14"/>
          <p:cNvSpPr>
            <a:spLocks noChangeArrowheads="1"/>
          </p:cNvSpPr>
          <p:nvPr/>
        </p:nvSpPr>
        <p:spPr bwMode="auto">
          <a:xfrm>
            <a:off x="2336800" y="4332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40"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41" name="Oval 14"/>
          <p:cNvSpPr>
            <a:spLocks noChangeArrowheads="1"/>
          </p:cNvSpPr>
          <p:nvPr/>
        </p:nvSpPr>
        <p:spPr bwMode="auto">
          <a:xfrm>
            <a:off x="5422900" y="2262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42" name="Oval 14"/>
          <p:cNvSpPr>
            <a:spLocks noChangeArrowheads="1"/>
          </p:cNvSpPr>
          <p:nvPr/>
        </p:nvSpPr>
        <p:spPr bwMode="auto">
          <a:xfrm>
            <a:off x="4648200" y="387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43" name="Oval 14"/>
          <p:cNvSpPr>
            <a:spLocks noChangeArrowheads="1"/>
          </p:cNvSpPr>
          <p:nvPr/>
        </p:nvSpPr>
        <p:spPr bwMode="auto">
          <a:xfrm>
            <a:off x="5092700" y="26939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44" name="Oval 14"/>
          <p:cNvSpPr>
            <a:spLocks noChangeArrowheads="1"/>
          </p:cNvSpPr>
          <p:nvPr/>
        </p:nvSpPr>
        <p:spPr bwMode="auto">
          <a:xfrm>
            <a:off x="45085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45"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46"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47" name="Titolo 1"/>
          <p:cNvSpPr txBox="1">
            <a:spLocks/>
          </p:cNvSpPr>
          <p:nvPr/>
        </p:nvSpPr>
        <p:spPr bwMode="auto">
          <a:xfrm>
            <a:off x="5946775" y="2390775"/>
            <a:ext cx="3651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en-US" sz="1600" i="1">
                <a:solidFill>
                  <a:srgbClr val="000000"/>
                </a:solidFill>
              </a:rPr>
              <a:t>H</a:t>
            </a:r>
            <a:endParaRPr lang="it-IT" altLang="en-US" sz="1600" i="1">
              <a:solidFill>
                <a:srgbClr val="000000"/>
              </a:solidFill>
            </a:endParaRPr>
          </a:p>
        </p:txBody>
      </p:sp>
      <p:sp>
        <p:nvSpPr>
          <p:cNvPr id="17448" name="Line 45"/>
          <p:cNvSpPr>
            <a:spLocks noChangeShapeType="1"/>
          </p:cNvSpPr>
          <p:nvPr/>
        </p:nvSpPr>
        <p:spPr bwMode="auto">
          <a:xfrm>
            <a:off x="2230438" y="4953000"/>
            <a:ext cx="292100" cy="355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aphicFrame>
        <p:nvGraphicFramePr>
          <p:cNvPr id="17449" name="Object 46"/>
          <p:cNvGraphicFramePr>
            <a:graphicFrameLocks noChangeAspect="1"/>
          </p:cNvGraphicFramePr>
          <p:nvPr>
            <p:extLst>
              <p:ext uri="{D42A27DB-BD31-4B8C-83A1-F6EECF244321}">
                <p14:modId xmlns:p14="http://schemas.microsoft.com/office/powerpoint/2010/main" val="3923635417"/>
              </p:ext>
            </p:extLst>
          </p:nvPr>
        </p:nvGraphicFramePr>
        <p:xfrm>
          <a:off x="1976438" y="5067300"/>
          <a:ext cx="431800" cy="254000"/>
        </p:xfrm>
        <a:graphic>
          <a:graphicData uri="http://schemas.openxmlformats.org/presentationml/2006/ole">
            <mc:AlternateContent xmlns:mc="http://schemas.openxmlformats.org/markup-compatibility/2006">
              <mc:Choice xmlns:v="urn:schemas-microsoft-com:vml" Requires="v">
                <p:oleObj spid="_x0000_s16580" name="Equation" r:id="rId3" imgW="431640" imgH="253800" progId="Equation.DSMT4">
                  <p:embed/>
                </p:oleObj>
              </mc:Choice>
              <mc:Fallback>
                <p:oleObj name="Equation" r:id="rId3" imgW="431640" imgH="253800" progId="Equation.DSMT4">
                  <p:embed/>
                  <p:pic>
                    <p:nvPicPr>
                      <p:cNvPr id="17449" name="Object 46"/>
                      <p:cNvPicPr>
                        <a:picLocks noChangeAspect="1" noChangeArrowheads="1"/>
                      </p:cNvPicPr>
                      <p:nvPr/>
                    </p:nvPicPr>
                    <p:blipFill>
                      <a:blip r:embed="rId4"/>
                      <a:srcRect/>
                      <a:stretch>
                        <a:fillRect/>
                      </a:stretch>
                    </p:blipFill>
                    <p:spPr bwMode="auto">
                      <a:xfrm>
                        <a:off x="1976438" y="5067300"/>
                        <a:ext cx="431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50"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51"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52"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53"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54"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55"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56"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57"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58"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59"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60"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61"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62"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63"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64"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65"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66"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67"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68"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69"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70"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71"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72"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73"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74"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75"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76"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77"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78"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79"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80"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81"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82"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83"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84"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85" name="Oval 14"/>
          <p:cNvSpPr>
            <a:spLocks noChangeArrowheads="1"/>
          </p:cNvSpPr>
          <p:nvPr/>
        </p:nvSpPr>
        <p:spPr bwMode="auto">
          <a:xfrm>
            <a:off x="4419600" y="4141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86"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87"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88"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89"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90"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91"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92"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93"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94"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95"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96"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97"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98"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499"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00"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01"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02"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03" name="Oval 14"/>
          <p:cNvSpPr>
            <a:spLocks noChangeArrowheads="1"/>
          </p:cNvSpPr>
          <p:nvPr/>
        </p:nvSpPr>
        <p:spPr bwMode="auto">
          <a:xfrm>
            <a:off x="5359400" y="3486150"/>
            <a:ext cx="144463"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04"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05"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06"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07"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08"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09"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10"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11"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12"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13" name="Oval 14"/>
          <p:cNvSpPr>
            <a:spLocks noChangeArrowheads="1"/>
          </p:cNvSpPr>
          <p:nvPr/>
        </p:nvSpPr>
        <p:spPr bwMode="auto">
          <a:xfrm>
            <a:off x="5359400" y="3071813"/>
            <a:ext cx="144463"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14"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15"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16"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17"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18"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19"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20"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21"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22"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23" name="Oval 14"/>
          <p:cNvSpPr>
            <a:spLocks noChangeArrowheads="1"/>
          </p:cNvSpPr>
          <p:nvPr/>
        </p:nvSpPr>
        <p:spPr bwMode="auto">
          <a:xfrm>
            <a:off x="5627688" y="3265488"/>
            <a:ext cx="144462"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24"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25"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26"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27"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28"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29"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30"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31"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32"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33"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34" name="Oval 14"/>
          <p:cNvSpPr>
            <a:spLocks noChangeArrowheads="1"/>
          </p:cNvSpPr>
          <p:nvPr/>
        </p:nvSpPr>
        <p:spPr bwMode="auto">
          <a:xfrm>
            <a:off x="2705100" y="4459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35"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36"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37"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38"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39"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40"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41"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42"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43"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44"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45"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46" name="Oval 14"/>
          <p:cNvSpPr>
            <a:spLocks noChangeArrowheads="1"/>
          </p:cNvSpPr>
          <p:nvPr/>
        </p:nvSpPr>
        <p:spPr bwMode="auto">
          <a:xfrm>
            <a:off x="4356100" y="4840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47"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48" name="Oval 14"/>
          <p:cNvSpPr>
            <a:spLocks noChangeArrowheads="1"/>
          </p:cNvSpPr>
          <p:nvPr/>
        </p:nvSpPr>
        <p:spPr bwMode="auto">
          <a:xfrm>
            <a:off x="3124200" y="4827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49"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50"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51"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52"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53"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54"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55"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56" name="Oval 14"/>
          <p:cNvSpPr>
            <a:spLocks noChangeArrowheads="1"/>
          </p:cNvSpPr>
          <p:nvPr/>
        </p:nvSpPr>
        <p:spPr bwMode="auto">
          <a:xfrm>
            <a:off x="4699000" y="2998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57"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58"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59"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60" name="Oval 14"/>
          <p:cNvSpPr>
            <a:spLocks noChangeArrowheads="1"/>
          </p:cNvSpPr>
          <p:nvPr/>
        </p:nvSpPr>
        <p:spPr bwMode="auto">
          <a:xfrm>
            <a:off x="3124200" y="4827588"/>
            <a:ext cx="144463"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61"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62"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63"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64"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65"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66"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67"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68" name="Oval 14"/>
          <p:cNvSpPr>
            <a:spLocks noChangeArrowheads="1"/>
          </p:cNvSpPr>
          <p:nvPr/>
        </p:nvSpPr>
        <p:spPr bwMode="auto">
          <a:xfrm>
            <a:off x="4699000" y="2998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69"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70"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71"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72"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73"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74"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75"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76"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77"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78"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79"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80" name="Oval 14"/>
          <p:cNvSpPr>
            <a:spLocks noChangeArrowheads="1"/>
          </p:cNvSpPr>
          <p:nvPr/>
        </p:nvSpPr>
        <p:spPr bwMode="auto">
          <a:xfrm>
            <a:off x="4699000" y="2998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81"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82"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83"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84" name="Oval 14"/>
          <p:cNvSpPr>
            <a:spLocks noChangeArrowheads="1"/>
          </p:cNvSpPr>
          <p:nvPr/>
        </p:nvSpPr>
        <p:spPr bwMode="auto">
          <a:xfrm>
            <a:off x="3098800" y="5310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85"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86"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87"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88"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89"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90"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91"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92"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93"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94" name="Oval 14"/>
          <p:cNvSpPr>
            <a:spLocks noChangeArrowheads="1"/>
          </p:cNvSpPr>
          <p:nvPr/>
        </p:nvSpPr>
        <p:spPr bwMode="auto">
          <a:xfrm>
            <a:off x="4699000" y="2998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95"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96"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97"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98"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599"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00"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01"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02"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03"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04"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05"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06"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07" name="Oval 14"/>
          <p:cNvSpPr>
            <a:spLocks noChangeArrowheads="1"/>
          </p:cNvSpPr>
          <p:nvPr/>
        </p:nvSpPr>
        <p:spPr bwMode="auto">
          <a:xfrm>
            <a:off x="4699000" y="2998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08"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09" name="Oval 14"/>
          <p:cNvSpPr>
            <a:spLocks noChangeArrowheads="1"/>
          </p:cNvSpPr>
          <p:nvPr/>
        </p:nvSpPr>
        <p:spPr bwMode="auto">
          <a:xfrm>
            <a:off x="3835400" y="372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10" name="Oval 14"/>
          <p:cNvSpPr>
            <a:spLocks noChangeArrowheads="1"/>
          </p:cNvSpPr>
          <p:nvPr/>
        </p:nvSpPr>
        <p:spPr bwMode="auto">
          <a:xfrm>
            <a:off x="4216400" y="3303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11"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12"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13"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14"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15"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16"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17"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18"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19"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20"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21"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22"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23" name="Oval 14"/>
          <p:cNvSpPr>
            <a:spLocks noChangeArrowheads="1"/>
          </p:cNvSpPr>
          <p:nvPr/>
        </p:nvSpPr>
        <p:spPr bwMode="auto">
          <a:xfrm>
            <a:off x="4373563" y="3917950"/>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24" name="Oval 14"/>
          <p:cNvSpPr>
            <a:spLocks noChangeArrowheads="1"/>
          </p:cNvSpPr>
          <p:nvPr/>
        </p:nvSpPr>
        <p:spPr bwMode="auto">
          <a:xfrm>
            <a:off x="4559300" y="3757613"/>
            <a:ext cx="144463"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25" name="Oval 14"/>
          <p:cNvSpPr>
            <a:spLocks noChangeArrowheads="1"/>
          </p:cNvSpPr>
          <p:nvPr/>
        </p:nvSpPr>
        <p:spPr bwMode="auto">
          <a:xfrm>
            <a:off x="4089400" y="4143375"/>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26"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27"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28" name="Oval 14"/>
          <p:cNvSpPr>
            <a:spLocks noChangeArrowheads="1"/>
          </p:cNvSpPr>
          <p:nvPr/>
        </p:nvSpPr>
        <p:spPr bwMode="auto">
          <a:xfrm>
            <a:off x="3416300" y="4967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29" name="Oval 14"/>
          <p:cNvSpPr>
            <a:spLocks noChangeArrowheads="1"/>
          </p:cNvSpPr>
          <p:nvPr/>
        </p:nvSpPr>
        <p:spPr bwMode="auto">
          <a:xfrm>
            <a:off x="3225800" y="5094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30"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31"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32"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33"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34" name="Oval 14"/>
          <p:cNvSpPr>
            <a:spLocks noChangeArrowheads="1"/>
          </p:cNvSpPr>
          <p:nvPr/>
        </p:nvSpPr>
        <p:spPr bwMode="auto">
          <a:xfrm>
            <a:off x="5422900" y="2262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35"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36"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37" name="Oval 14"/>
          <p:cNvSpPr>
            <a:spLocks noChangeArrowheads="1"/>
          </p:cNvSpPr>
          <p:nvPr/>
        </p:nvSpPr>
        <p:spPr bwMode="auto">
          <a:xfrm>
            <a:off x="52070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38" name="Oval 14"/>
          <p:cNvSpPr>
            <a:spLocks noChangeArrowheads="1"/>
          </p:cNvSpPr>
          <p:nvPr/>
        </p:nvSpPr>
        <p:spPr bwMode="auto">
          <a:xfrm>
            <a:off x="4652963" y="2916238"/>
            <a:ext cx="144462"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39"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40" name="Oval 14"/>
          <p:cNvSpPr>
            <a:spLocks noChangeArrowheads="1"/>
          </p:cNvSpPr>
          <p:nvPr/>
        </p:nvSpPr>
        <p:spPr bwMode="auto">
          <a:xfrm>
            <a:off x="4471988" y="3851275"/>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41" name="Oval 14"/>
          <p:cNvSpPr>
            <a:spLocks noChangeArrowheads="1"/>
          </p:cNvSpPr>
          <p:nvPr/>
        </p:nvSpPr>
        <p:spPr bwMode="auto">
          <a:xfrm>
            <a:off x="5156200" y="4281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42" name="Oval 14"/>
          <p:cNvSpPr>
            <a:spLocks noChangeArrowheads="1"/>
          </p:cNvSpPr>
          <p:nvPr/>
        </p:nvSpPr>
        <p:spPr bwMode="auto">
          <a:xfrm>
            <a:off x="5257800" y="2655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43"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44"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45" name="Oval 14"/>
          <p:cNvSpPr>
            <a:spLocks noChangeArrowheads="1"/>
          </p:cNvSpPr>
          <p:nvPr/>
        </p:nvSpPr>
        <p:spPr bwMode="auto">
          <a:xfrm>
            <a:off x="3154363" y="4913313"/>
            <a:ext cx="142875"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46" name="Oval 14"/>
          <p:cNvSpPr>
            <a:spLocks noChangeArrowheads="1"/>
          </p:cNvSpPr>
          <p:nvPr/>
        </p:nvSpPr>
        <p:spPr bwMode="auto">
          <a:xfrm>
            <a:off x="3090863" y="4984750"/>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47"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48"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49"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50"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51" name="Oval 14"/>
          <p:cNvSpPr>
            <a:spLocks noChangeArrowheads="1"/>
          </p:cNvSpPr>
          <p:nvPr/>
        </p:nvSpPr>
        <p:spPr bwMode="auto">
          <a:xfrm>
            <a:off x="5207000" y="2465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52" name="Oval 14"/>
          <p:cNvSpPr>
            <a:spLocks noChangeArrowheads="1"/>
          </p:cNvSpPr>
          <p:nvPr/>
        </p:nvSpPr>
        <p:spPr bwMode="auto">
          <a:xfrm>
            <a:off x="5422900" y="2262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53"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54"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55" name="Oval 14"/>
          <p:cNvSpPr>
            <a:spLocks noChangeArrowheads="1"/>
          </p:cNvSpPr>
          <p:nvPr/>
        </p:nvSpPr>
        <p:spPr bwMode="auto">
          <a:xfrm>
            <a:off x="5389563" y="2706688"/>
            <a:ext cx="142875"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56"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57" name="Oval 14"/>
          <p:cNvSpPr>
            <a:spLocks noChangeArrowheads="1"/>
          </p:cNvSpPr>
          <p:nvPr/>
        </p:nvSpPr>
        <p:spPr bwMode="auto">
          <a:xfrm>
            <a:off x="5145088" y="2890838"/>
            <a:ext cx="144462"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58"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59"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60"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61"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62"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63"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64" name="Oval 14"/>
          <p:cNvSpPr>
            <a:spLocks noChangeArrowheads="1"/>
          </p:cNvSpPr>
          <p:nvPr/>
        </p:nvSpPr>
        <p:spPr bwMode="auto">
          <a:xfrm>
            <a:off x="5207000" y="2465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65" name="Oval 14"/>
          <p:cNvSpPr>
            <a:spLocks noChangeArrowheads="1"/>
          </p:cNvSpPr>
          <p:nvPr/>
        </p:nvSpPr>
        <p:spPr bwMode="auto">
          <a:xfrm>
            <a:off x="5422900" y="2262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66"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67"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68" name="Oval 14"/>
          <p:cNvSpPr>
            <a:spLocks noChangeArrowheads="1"/>
          </p:cNvSpPr>
          <p:nvPr/>
        </p:nvSpPr>
        <p:spPr bwMode="auto">
          <a:xfrm>
            <a:off x="5499100" y="24145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69" name="Oval 14"/>
          <p:cNvSpPr>
            <a:spLocks noChangeArrowheads="1"/>
          </p:cNvSpPr>
          <p:nvPr/>
        </p:nvSpPr>
        <p:spPr bwMode="auto">
          <a:xfrm>
            <a:off x="2844800" y="435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70" name="Oval 14"/>
          <p:cNvSpPr>
            <a:spLocks noChangeArrowheads="1"/>
          </p:cNvSpPr>
          <p:nvPr/>
        </p:nvSpPr>
        <p:spPr bwMode="auto">
          <a:xfrm>
            <a:off x="5797550" y="30273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71" name="Oval 14"/>
          <p:cNvSpPr>
            <a:spLocks noChangeArrowheads="1"/>
          </p:cNvSpPr>
          <p:nvPr/>
        </p:nvSpPr>
        <p:spPr bwMode="auto">
          <a:xfrm>
            <a:off x="4724400" y="40528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72" name="Oval 14"/>
          <p:cNvSpPr>
            <a:spLocks noChangeArrowheads="1"/>
          </p:cNvSpPr>
          <p:nvPr/>
        </p:nvSpPr>
        <p:spPr bwMode="auto">
          <a:xfrm>
            <a:off x="3683000" y="4764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73" name="Oval 14"/>
          <p:cNvSpPr>
            <a:spLocks noChangeArrowheads="1"/>
          </p:cNvSpPr>
          <p:nvPr/>
        </p:nvSpPr>
        <p:spPr bwMode="auto">
          <a:xfrm>
            <a:off x="3009900" y="4383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74"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75"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76"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77" name="Oval 14"/>
          <p:cNvSpPr>
            <a:spLocks noChangeArrowheads="1"/>
          </p:cNvSpPr>
          <p:nvPr/>
        </p:nvSpPr>
        <p:spPr bwMode="auto">
          <a:xfrm>
            <a:off x="5207000" y="2465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78" name="Oval 14"/>
          <p:cNvSpPr>
            <a:spLocks noChangeArrowheads="1"/>
          </p:cNvSpPr>
          <p:nvPr/>
        </p:nvSpPr>
        <p:spPr bwMode="auto">
          <a:xfrm>
            <a:off x="5422900" y="2262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79" name="Oval 14"/>
          <p:cNvSpPr>
            <a:spLocks noChangeArrowheads="1"/>
          </p:cNvSpPr>
          <p:nvPr/>
        </p:nvSpPr>
        <p:spPr bwMode="auto">
          <a:xfrm>
            <a:off x="5422900" y="2452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80" name="Oval 14"/>
          <p:cNvSpPr>
            <a:spLocks noChangeArrowheads="1"/>
          </p:cNvSpPr>
          <p:nvPr/>
        </p:nvSpPr>
        <p:spPr bwMode="auto">
          <a:xfrm>
            <a:off x="5067300" y="26050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81" name="Oval 14"/>
          <p:cNvSpPr>
            <a:spLocks noChangeArrowheads="1"/>
          </p:cNvSpPr>
          <p:nvPr/>
        </p:nvSpPr>
        <p:spPr bwMode="auto">
          <a:xfrm>
            <a:off x="4965700" y="2757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82" name="Oval 14"/>
          <p:cNvSpPr>
            <a:spLocks noChangeArrowheads="1"/>
          </p:cNvSpPr>
          <p:nvPr/>
        </p:nvSpPr>
        <p:spPr bwMode="auto">
          <a:xfrm>
            <a:off x="4622800" y="4141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83" name="Oval 14"/>
          <p:cNvSpPr>
            <a:spLocks noChangeArrowheads="1"/>
          </p:cNvSpPr>
          <p:nvPr/>
        </p:nvSpPr>
        <p:spPr bwMode="auto">
          <a:xfrm>
            <a:off x="4965700" y="370681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84" name="Oval 14"/>
          <p:cNvSpPr>
            <a:spLocks noChangeArrowheads="1"/>
          </p:cNvSpPr>
          <p:nvPr/>
        </p:nvSpPr>
        <p:spPr bwMode="auto">
          <a:xfrm>
            <a:off x="3975100" y="3506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85" name="Oval 14"/>
          <p:cNvSpPr>
            <a:spLocks noChangeArrowheads="1"/>
          </p:cNvSpPr>
          <p:nvPr/>
        </p:nvSpPr>
        <p:spPr bwMode="auto">
          <a:xfrm>
            <a:off x="3806825" y="45767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86" name="Oval 14"/>
          <p:cNvSpPr>
            <a:spLocks noChangeArrowheads="1"/>
          </p:cNvSpPr>
          <p:nvPr/>
        </p:nvSpPr>
        <p:spPr bwMode="auto">
          <a:xfrm>
            <a:off x="3330575" y="4044950"/>
            <a:ext cx="144463"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87" name="Oval 14"/>
          <p:cNvSpPr>
            <a:spLocks noChangeArrowheads="1"/>
          </p:cNvSpPr>
          <p:nvPr/>
        </p:nvSpPr>
        <p:spPr bwMode="auto">
          <a:xfrm>
            <a:off x="2819400" y="45227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88" name="Oval 14"/>
          <p:cNvSpPr>
            <a:spLocks noChangeArrowheads="1"/>
          </p:cNvSpPr>
          <p:nvPr/>
        </p:nvSpPr>
        <p:spPr bwMode="auto">
          <a:xfrm>
            <a:off x="2463800" y="47513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89" name="Oval 14"/>
          <p:cNvSpPr>
            <a:spLocks noChangeArrowheads="1"/>
          </p:cNvSpPr>
          <p:nvPr/>
        </p:nvSpPr>
        <p:spPr bwMode="auto">
          <a:xfrm>
            <a:off x="2603500" y="45354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90" name="Oval 14"/>
          <p:cNvSpPr>
            <a:spLocks noChangeArrowheads="1"/>
          </p:cNvSpPr>
          <p:nvPr/>
        </p:nvSpPr>
        <p:spPr bwMode="auto">
          <a:xfrm>
            <a:off x="3352800" y="56276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p>
        </p:txBody>
      </p:sp>
      <p:sp>
        <p:nvSpPr>
          <p:cNvPr id="17691" name="Oval 14"/>
          <p:cNvSpPr>
            <a:spLocks noChangeArrowheads="1"/>
          </p:cNvSpPr>
          <p:nvPr/>
        </p:nvSpPr>
        <p:spPr bwMode="auto">
          <a:xfrm>
            <a:off x="3048000" y="35702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92" name="Oval 14"/>
          <p:cNvSpPr>
            <a:spLocks noChangeArrowheads="1"/>
          </p:cNvSpPr>
          <p:nvPr/>
        </p:nvSpPr>
        <p:spPr bwMode="auto">
          <a:xfrm>
            <a:off x="2654300" y="3659188"/>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93" name="Titolo 1"/>
          <p:cNvSpPr txBox="1">
            <a:spLocks/>
          </p:cNvSpPr>
          <p:nvPr/>
        </p:nvSpPr>
        <p:spPr bwMode="auto">
          <a:xfrm>
            <a:off x="5849938" y="4691063"/>
            <a:ext cx="21304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en-US" sz="1400">
                <a:solidFill>
                  <a:srgbClr val="000000"/>
                </a:solidFill>
              </a:rPr>
              <a:t>Unlabeled </a:t>
            </a:r>
            <a:r>
              <a:rPr lang="it-IT" altLang="en-US" sz="1400">
                <a:solidFill>
                  <a:srgbClr val="000000"/>
                </a:solidFill>
              </a:rPr>
              <a:t> </a:t>
            </a:r>
            <a:r>
              <a:rPr lang="tr-TR" altLang="en-US" sz="1400">
                <a:solidFill>
                  <a:srgbClr val="000000"/>
                </a:solidFill>
              </a:rPr>
              <a:t>image features</a:t>
            </a:r>
            <a:endParaRPr lang="it-IT" altLang="en-US" sz="1400">
              <a:solidFill>
                <a:srgbClr val="000000"/>
              </a:solidFill>
            </a:endParaRPr>
          </a:p>
        </p:txBody>
      </p:sp>
      <p:sp>
        <p:nvSpPr>
          <p:cNvPr id="17694" name="Oval 14"/>
          <p:cNvSpPr>
            <a:spLocks noChangeArrowheads="1"/>
          </p:cNvSpPr>
          <p:nvPr/>
        </p:nvSpPr>
        <p:spPr bwMode="auto">
          <a:xfrm>
            <a:off x="5618163" y="4778375"/>
            <a:ext cx="144462" cy="144463"/>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695" name="Titolo 1"/>
          <p:cNvSpPr txBox="1">
            <a:spLocks/>
          </p:cNvSpPr>
          <p:nvPr/>
        </p:nvSpPr>
        <p:spPr bwMode="auto">
          <a:xfrm>
            <a:off x="171450" y="2066925"/>
            <a:ext cx="25288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en-US">
                <a:solidFill>
                  <a:srgbClr val="FFC000"/>
                </a:solidFill>
              </a:rPr>
              <a:t>A qualitative example:</a:t>
            </a:r>
          </a:p>
        </p:txBody>
      </p:sp>
      <p:sp>
        <p:nvSpPr>
          <p:cNvPr id="17696" name="Rectangle 1"/>
          <p:cNvSpPr>
            <a:spLocks noChangeArrowheads="1"/>
          </p:cNvSpPr>
          <p:nvPr/>
        </p:nvSpPr>
        <p:spPr bwMode="auto">
          <a:xfrm>
            <a:off x="122238" y="1182688"/>
            <a:ext cx="877411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Char char="ü"/>
            </a:pPr>
            <a:r>
              <a:rPr lang="en-US" altLang="en-US" dirty="0">
                <a:solidFill>
                  <a:srgbClr val="000000"/>
                </a:solidFill>
              </a:rPr>
              <a:t>The most uncertain </a:t>
            </a:r>
            <a:r>
              <a:rPr lang="en-US" altLang="en-US" sz="2000" i="1" dirty="0">
                <a:solidFill>
                  <a:srgbClr val="000000"/>
                </a:solidFill>
                <a:latin typeface="Times New Roman" panose="02020603050405020304" pitchFamily="18" charset="0"/>
              </a:rPr>
              <a:t>q</a:t>
            </a:r>
            <a:r>
              <a:rPr lang="en-US" altLang="en-US" dirty="0">
                <a:solidFill>
                  <a:srgbClr val="000000"/>
                </a:solidFill>
              </a:rPr>
              <a:t> </a:t>
            </a:r>
            <a:r>
              <a:rPr lang="tr-TR" altLang="en-US" dirty="0">
                <a:solidFill>
                  <a:srgbClr val="000000"/>
                </a:solidFill>
              </a:rPr>
              <a:t>images</a:t>
            </a:r>
            <a:r>
              <a:rPr lang="en-US" altLang="en-US" dirty="0">
                <a:solidFill>
                  <a:srgbClr val="000000"/>
                </a:solidFill>
              </a:rPr>
              <a:t>                   are selected according to the margin sampling </a:t>
            </a:r>
            <a:r>
              <a:rPr lang="en-US" altLang="en-US" dirty="0" smtClean="0">
                <a:solidFill>
                  <a:srgbClr val="000000"/>
                </a:solidFill>
              </a:rPr>
              <a:t>strategy.</a:t>
            </a:r>
            <a:endParaRPr lang="en-US" altLang="en-US" dirty="0">
              <a:solidFill>
                <a:srgbClr val="000000"/>
              </a:solidFill>
            </a:endParaRPr>
          </a:p>
          <a:p>
            <a:pPr algn="just" eaLnBrk="1" hangingPunct="1">
              <a:buFont typeface="Wingdings" panose="05000000000000000000" pitchFamily="2" charset="2"/>
              <a:buChar char="ü"/>
            </a:pPr>
            <a:endParaRPr lang="en-US" altLang="en-US" dirty="0">
              <a:solidFill>
                <a:schemeClr val="tx2"/>
              </a:solidFill>
            </a:endParaRPr>
          </a:p>
        </p:txBody>
      </p:sp>
      <p:sp>
        <p:nvSpPr>
          <p:cNvPr id="17697" name="Rectangle 7"/>
          <p:cNvSpPr>
            <a:spLocks noChangeArrowheads="1"/>
          </p:cNvSpPr>
          <p:nvPr/>
        </p:nvSpPr>
        <p:spPr bwMode="auto">
          <a:xfrm>
            <a:off x="646113" y="5942013"/>
            <a:ext cx="81280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Clr>
                <a:schemeClr val="tx1"/>
              </a:buClr>
              <a:buFont typeface="Wingdings" panose="05000000000000000000" pitchFamily="2" charset="2"/>
              <a:buNone/>
            </a:pPr>
            <a:r>
              <a:rPr lang="en-US" altLang="en-US" sz="1400" dirty="0" smtClean="0">
                <a:solidFill>
                  <a:schemeClr val="accent2">
                    <a:lumMod val="50000"/>
                  </a:schemeClr>
                </a:solidFill>
                <a:latin typeface="Times New Roman" panose="02020603050405020304" pitchFamily="18" charset="0"/>
              </a:rPr>
              <a:t>M</a:t>
            </a:r>
            <a:r>
              <a:rPr lang="en-US" altLang="en-US" sz="1400" dirty="0">
                <a:solidFill>
                  <a:schemeClr val="accent2">
                    <a:lumMod val="50000"/>
                  </a:schemeClr>
                </a:solidFill>
                <a:latin typeface="Times New Roman" panose="02020603050405020304" pitchFamily="18" charset="0"/>
              </a:rPr>
              <a:t>. </a:t>
            </a:r>
            <a:r>
              <a:rPr lang="en-US" altLang="en-US" sz="1400" dirty="0" err="1">
                <a:solidFill>
                  <a:schemeClr val="accent2">
                    <a:lumMod val="50000"/>
                  </a:schemeClr>
                </a:solidFill>
                <a:latin typeface="Times New Roman" panose="02020603050405020304" pitchFamily="18" charset="0"/>
              </a:rPr>
              <a:t>Ferecatu</a:t>
            </a:r>
            <a:r>
              <a:rPr lang="en-US" altLang="en-US" sz="1400" dirty="0">
                <a:solidFill>
                  <a:schemeClr val="accent2">
                    <a:lumMod val="50000"/>
                  </a:schemeClr>
                </a:solidFill>
                <a:latin typeface="Times New Roman" panose="02020603050405020304" pitchFamily="18" charset="0"/>
              </a:rPr>
              <a:t> and N. </a:t>
            </a:r>
            <a:r>
              <a:rPr lang="en-US" altLang="en-US" sz="1400" dirty="0" err="1">
                <a:solidFill>
                  <a:schemeClr val="accent2">
                    <a:lumMod val="50000"/>
                  </a:schemeClr>
                </a:solidFill>
                <a:latin typeface="Times New Roman" panose="02020603050405020304" pitchFamily="18" charset="0"/>
              </a:rPr>
              <a:t>Boujemaa</a:t>
            </a:r>
            <a:r>
              <a:rPr lang="en-US" altLang="en-US" sz="1400" dirty="0">
                <a:solidFill>
                  <a:schemeClr val="accent2">
                    <a:lumMod val="50000"/>
                  </a:schemeClr>
                </a:solidFill>
                <a:latin typeface="Times New Roman" panose="02020603050405020304" pitchFamily="18" charset="0"/>
              </a:rPr>
              <a:t>, “Interactive remote-sensing image retrieval using active relevance feedback,” IEEE Trans. </a:t>
            </a:r>
            <a:r>
              <a:rPr lang="en-US" altLang="en-US" sz="1400" dirty="0" err="1">
                <a:solidFill>
                  <a:schemeClr val="accent2">
                    <a:lumMod val="50000"/>
                  </a:schemeClr>
                </a:solidFill>
                <a:latin typeface="Times New Roman" panose="02020603050405020304" pitchFamily="18" charset="0"/>
              </a:rPr>
              <a:t>Geosci</a:t>
            </a:r>
            <a:r>
              <a:rPr lang="en-US" altLang="en-US" sz="1400" dirty="0">
                <a:solidFill>
                  <a:schemeClr val="accent2">
                    <a:lumMod val="50000"/>
                  </a:schemeClr>
                </a:solidFill>
                <a:latin typeface="Times New Roman" panose="02020603050405020304" pitchFamily="18" charset="0"/>
              </a:rPr>
              <a:t>. Remote Sens., vol. 45, no. 4, pp. 818–826, Apr. 2007</a:t>
            </a:r>
          </a:p>
        </p:txBody>
      </p:sp>
      <p:graphicFrame>
        <p:nvGraphicFramePr>
          <p:cNvPr id="17698" name="Object 3"/>
          <p:cNvGraphicFramePr>
            <a:graphicFrameLocks noChangeAspect="1"/>
          </p:cNvGraphicFramePr>
          <p:nvPr>
            <p:extLst>
              <p:ext uri="{D42A27DB-BD31-4B8C-83A1-F6EECF244321}">
                <p14:modId xmlns:p14="http://schemas.microsoft.com/office/powerpoint/2010/main" val="1046062439"/>
              </p:ext>
            </p:extLst>
          </p:nvPr>
        </p:nvGraphicFramePr>
        <p:xfrm>
          <a:off x="3576638" y="1206500"/>
          <a:ext cx="1414462" cy="365125"/>
        </p:xfrm>
        <a:graphic>
          <a:graphicData uri="http://schemas.openxmlformats.org/presentationml/2006/ole">
            <mc:AlternateContent xmlns:mc="http://schemas.openxmlformats.org/markup-compatibility/2006">
              <mc:Choice xmlns:v="urn:schemas-microsoft-com:vml" Requires="v">
                <p:oleObj spid="_x0000_s16581" name="Equation" r:id="rId5" imgW="1409400" imgH="368280" progId="Equation.DSMT4">
                  <p:embed/>
                </p:oleObj>
              </mc:Choice>
              <mc:Fallback>
                <p:oleObj name="Equation" r:id="rId5" imgW="1409400" imgH="368280" progId="Equation.DSMT4">
                  <p:embed/>
                  <p:pic>
                    <p:nvPicPr>
                      <p:cNvPr id="17698" name="Object 3"/>
                      <p:cNvPicPr>
                        <a:picLocks noChangeAspect="1" noChangeArrowheads="1"/>
                      </p:cNvPicPr>
                      <p:nvPr/>
                    </p:nvPicPr>
                    <p:blipFill>
                      <a:blip r:embed="rId6"/>
                      <a:srcRect/>
                      <a:stretch>
                        <a:fillRect/>
                      </a:stretch>
                    </p:blipFill>
                    <p:spPr bwMode="auto">
                      <a:xfrm>
                        <a:off x="3576638" y="1206500"/>
                        <a:ext cx="14144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99" name="Titolo 1"/>
          <p:cNvSpPr txBox="1">
            <a:spLocks/>
          </p:cNvSpPr>
          <p:nvPr/>
        </p:nvSpPr>
        <p:spPr bwMode="auto">
          <a:xfrm>
            <a:off x="127000" y="2754313"/>
            <a:ext cx="29432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en-US">
                <a:solidFill>
                  <a:srgbClr val="000000"/>
                </a:solidFill>
              </a:rPr>
              <a:t>The selected uncertain </a:t>
            </a:r>
          </a:p>
          <a:p>
            <a:pPr eaLnBrk="1" hangingPunct="1"/>
            <a:r>
              <a:rPr lang="it-IT" altLang="en-US">
                <a:solidFill>
                  <a:srgbClr val="000000"/>
                </a:solidFill>
              </a:rPr>
              <a:t>image features when </a:t>
            </a:r>
            <a:r>
              <a:rPr lang="it-IT" altLang="en-US" i="1">
                <a:solidFill>
                  <a:srgbClr val="000000"/>
                </a:solidFill>
              </a:rPr>
              <a:t>q</a:t>
            </a:r>
            <a:r>
              <a:rPr lang="it-IT" altLang="en-US">
                <a:solidFill>
                  <a:srgbClr val="000000"/>
                </a:solidFill>
              </a:rPr>
              <a:t>=12:</a:t>
            </a:r>
          </a:p>
        </p:txBody>
      </p:sp>
      <p:sp>
        <p:nvSpPr>
          <p:cNvPr id="17700" name="Oval 14"/>
          <p:cNvSpPr>
            <a:spLocks noChangeArrowheads="1"/>
          </p:cNvSpPr>
          <p:nvPr/>
        </p:nvSpPr>
        <p:spPr bwMode="auto">
          <a:xfrm>
            <a:off x="5605463" y="5241925"/>
            <a:ext cx="144462" cy="144463"/>
          </a:xfrm>
          <a:prstGeom prst="rect">
            <a:avLst/>
          </a:prstGeom>
          <a:solidFill>
            <a:schemeClr val="accent2"/>
          </a:solidFill>
          <a:ln w="12700">
            <a:solidFill>
              <a:schemeClr val="accent2"/>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7701" name="Titolo 1"/>
          <p:cNvSpPr txBox="1">
            <a:spLocks/>
          </p:cNvSpPr>
          <p:nvPr/>
        </p:nvSpPr>
        <p:spPr bwMode="auto">
          <a:xfrm>
            <a:off x="5849938" y="5167313"/>
            <a:ext cx="2701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en-US" sz="1400">
                <a:solidFill>
                  <a:srgbClr val="000000"/>
                </a:solidFill>
              </a:rPr>
              <a:t>Selected uncertain</a:t>
            </a:r>
            <a:r>
              <a:rPr lang="it-IT" altLang="en-US" sz="1400">
                <a:solidFill>
                  <a:srgbClr val="000000"/>
                </a:solidFill>
              </a:rPr>
              <a:t> </a:t>
            </a:r>
            <a:r>
              <a:rPr lang="tr-TR" altLang="en-US" sz="1400">
                <a:solidFill>
                  <a:srgbClr val="000000"/>
                </a:solidFill>
              </a:rPr>
              <a:t>image features</a:t>
            </a:r>
            <a:endParaRPr lang="it-IT" altLang="en-US" sz="1400">
              <a:solidFill>
                <a:srgbClr val="000000"/>
              </a:solidFill>
            </a:endParaRPr>
          </a:p>
        </p:txBody>
      </p:sp>
      <p:sp>
        <p:nvSpPr>
          <p:cNvPr id="17702" name="Oval 14"/>
          <p:cNvSpPr>
            <a:spLocks noChangeArrowheads="1"/>
          </p:cNvSpPr>
          <p:nvPr/>
        </p:nvSpPr>
        <p:spPr bwMode="auto">
          <a:xfrm>
            <a:off x="5299075" y="2803525"/>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97"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TCAL </a:t>
            </a:r>
            <a:r>
              <a:rPr lang="en-US" b="1" kern="0" dirty="0">
                <a:solidFill>
                  <a:schemeClr val="accent2">
                    <a:lumMod val="50000"/>
                  </a:schemeClr>
                </a:solidFill>
              </a:rPr>
              <a:t>Method</a:t>
            </a:r>
            <a:r>
              <a:rPr lang="en-US" b="1" kern="0" dirty="0" smtClean="0">
                <a:solidFill>
                  <a:schemeClr val="accent2">
                    <a:lumMod val="50000"/>
                  </a:schemeClr>
                </a:solidFill>
              </a:rPr>
              <a:t>: First </a:t>
            </a:r>
            <a:r>
              <a:rPr lang="en-US" b="1" kern="0" dirty="0">
                <a:solidFill>
                  <a:schemeClr val="accent2">
                    <a:lumMod val="50000"/>
                  </a:schemeClr>
                </a:solidFill>
              </a:rPr>
              <a:t>Step</a:t>
            </a:r>
          </a:p>
        </p:txBody>
      </p:sp>
      <p:pic>
        <p:nvPicPr>
          <p:cNvPr id="298" name="Picture 2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300" name="Segnaposto piè di pagina 85"/>
          <p:cNvSpPr txBox="1">
            <a:spLocks/>
          </p:cNvSpPr>
          <p:nvPr/>
        </p:nvSpPr>
        <p:spPr bwMode="auto">
          <a:xfrm>
            <a:off x="3244850" y="66230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95"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14</a:t>
            </a:r>
            <a:endParaRPr lang="it-IT" altLang="de-DE" sz="900" kern="0" dirty="0">
              <a:solidFill>
                <a:srgbClr val="000000"/>
              </a:solidFill>
            </a:endParaRPr>
          </a:p>
        </p:txBody>
      </p:sp>
    </p:spTree>
    <p:extLst>
      <p:ext uri="{BB962C8B-B14F-4D97-AF65-F5344CB8AC3E}">
        <p14:creationId xmlns:p14="http://schemas.microsoft.com/office/powerpoint/2010/main" val="13947330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p>
        </p:txBody>
      </p:sp>
      <p:sp>
        <p:nvSpPr>
          <p:cNvPr id="18437" name="Rectangle 7"/>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p>
        </p:txBody>
      </p:sp>
      <p:graphicFrame>
        <p:nvGraphicFramePr>
          <p:cNvPr id="18438" name="Object 6"/>
          <p:cNvGraphicFramePr>
            <a:graphicFrameLocks noChangeAspect="1"/>
          </p:cNvGraphicFramePr>
          <p:nvPr>
            <p:extLst>
              <p:ext uri="{D42A27DB-BD31-4B8C-83A1-F6EECF244321}">
                <p14:modId xmlns:p14="http://schemas.microsoft.com/office/powerpoint/2010/main" val="989941963"/>
              </p:ext>
            </p:extLst>
          </p:nvPr>
        </p:nvGraphicFramePr>
        <p:xfrm>
          <a:off x="1651000" y="5580063"/>
          <a:ext cx="1414463" cy="365125"/>
        </p:xfrm>
        <a:graphic>
          <a:graphicData uri="http://schemas.openxmlformats.org/presentationml/2006/ole">
            <mc:AlternateContent xmlns:mc="http://schemas.openxmlformats.org/markup-compatibility/2006">
              <mc:Choice xmlns:v="urn:schemas-microsoft-com:vml" Requires="v">
                <p:oleObj spid="_x0000_s17606" name="Equation" r:id="rId3" imgW="1409400" imgH="368280" progId="Equation.DSMT4">
                  <p:embed/>
                </p:oleObj>
              </mc:Choice>
              <mc:Fallback>
                <p:oleObj name="Equation" r:id="rId3" imgW="1409400" imgH="368280" progId="Equation.DSMT4">
                  <p:embed/>
                  <p:pic>
                    <p:nvPicPr>
                      <p:cNvPr id="18438" name="Object 6"/>
                      <p:cNvPicPr>
                        <a:picLocks noChangeAspect="1" noChangeArrowheads="1"/>
                      </p:cNvPicPr>
                      <p:nvPr/>
                    </p:nvPicPr>
                    <p:blipFill>
                      <a:blip r:embed="rId4"/>
                      <a:srcRect/>
                      <a:stretch>
                        <a:fillRect/>
                      </a:stretch>
                    </p:blipFill>
                    <p:spPr bwMode="auto">
                      <a:xfrm>
                        <a:off x="1651000" y="5580063"/>
                        <a:ext cx="14144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9" name="Object 8"/>
          <p:cNvGraphicFramePr>
            <a:graphicFrameLocks noChangeAspect="1"/>
          </p:cNvGraphicFramePr>
          <p:nvPr>
            <p:extLst>
              <p:ext uri="{D42A27DB-BD31-4B8C-83A1-F6EECF244321}">
                <p14:modId xmlns:p14="http://schemas.microsoft.com/office/powerpoint/2010/main" val="3267367241"/>
              </p:ext>
            </p:extLst>
          </p:nvPr>
        </p:nvGraphicFramePr>
        <p:xfrm>
          <a:off x="7683500" y="5635625"/>
          <a:ext cx="1020763" cy="292100"/>
        </p:xfrm>
        <a:graphic>
          <a:graphicData uri="http://schemas.openxmlformats.org/presentationml/2006/ole">
            <mc:AlternateContent xmlns:mc="http://schemas.openxmlformats.org/markup-compatibility/2006">
              <mc:Choice xmlns:v="urn:schemas-microsoft-com:vml" Requires="v">
                <p:oleObj spid="_x0000_s17607" name="Equation" r:id="rId5" imgW="1015920" imgH="291960" progId="Equation.DSMT4">
                  <p:embed/>
                </p:oleObj>
              </mc:Choice>
              <mc:Fallback>
                <p:oleObj name="Equation" r:id="rId5" imgW="1015920" imgH="291960" progId="Equation.DSMT4">
                  <p:embed/>
                  <p:pic>
                    <p:nvPicPr>
                      <p:cNvPr id="18439" name="Object 8"/>
                      <p:cNvPicPr>
                        <a:picLocks noChangeAspect="1" noChangeArrowheads="1"/>
                      </p:cNvPicPr>
                      <p:nvPr/>
                    </p:nvPicPr>
                    <p:blipFill>
                      <a:blip r:embed="rId6"/>
                      <a:srcRect/>
                      <a:stretch>
                        <a:fillRect/>
                      </a:stretch>
                    </p:blipFill>
                    <p:spPr bwMode="auto">
                      <a:xfrm>
                        <a:off x="7683500" y="5635625"/>
                        <a:ext cx="10207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TCAL </a:t>
            </a:r>
            <a:r>
              <a:rPr lang="en-US" b="1" kern="0" dirty="0">
                <a:solidFill>
                  <a:schemeClr val="accent2">
                    <a:lumMod val="50000"/>
                  </a:schemeClr>
                </a:solidFill>
              </a:rPr>
              <a:t>Method</a:t>
            </a:r>
            <a:r>
              <a:rPr lang="en-US" b="1" kern="0" dirty="0" smtClean="0">
                <a:solidFill>
                  <a:schemeClr val="accent2">
                    <a:lumMod val="50000"/>
                  </a:schemeClr>
                </a:solidFill>
              </a:rPr>
              <a:t>: Second </a:t>
            </a:r>
            <a:r>
              <a:rPr lang="en-US" b="1" kern="0" dirty="0">
                <a:solidFill>
                  <a:schemeClr val="accent2">
                    <a:lumMod val="50000"/>
                  </a:schemeClr>
                </a:solidFill>
              </a:rPr>
              <a:t>Step</a:t>
            </a:r>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5" name="Segnaposto piè di pagina 85"/>
          <p:cNvSpPr txBox="1">
            <a:spLocks/>
          </p:cNvSpPr>
          <p:nvPr/>
        </p:nvSpPr>
        <p:spPr bwMode="auto">
          <a:xfrm>
            <a:off x="3244850" y="66230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0" name="Rectangle 9"/>
          <p:cNvSpPr>
            <a:spLocks noChangeArrowheads="1"/>
          </p:cNvSpPr>
          <p:nvPr/>
        </p:nvSpPr>
        <p:spPr bwMode="auto">
          <a:xfrm>
            <a:off x="403225" y="1381125"/>
            <a:ext cx="8428038" cy="5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Char char="ü"/>
            </a:pPr>
            <a:r>
              <a:rPr lang="en-US" altLang="en-US" dirty="0">
                <a:solidFill>
                  <a:srgbClr val="000000"/>
                </a:solidFill>
              </a:rPr>
              <a:t>The second step is devoted to select </a:t>
            </a:r>
            <a:r>
              <a:rPr lang="en-US" altLang="en-US" sz="1900" i="1" dirty="0">
                <a:solidFill>
                  <a:srgbClr val="000000"/>
                </a:solidFill>
                <a:latin typeface="Times New Roman" panose="02020603050405020304" pitchFamily="18" charset="0"/>
              </a:rPr>
              <a:t>h</a:t>
            </a:r>
            <a:r>
              <a:rPr lang="en-US" altLang="en-US" dirty="0">
                <a:solidFill>
                  <a:srgbClr val="000000"/>
                </a:solidFill>
              </a:rPr>
              <a:t> images that are diverse and are associated to high density regions of the image feature space among the </a:t>
            </a:r>
            <a:r>
              <a:rPr lang="en-US" altLang="en-US" sz="2000" i="1" dirty="0">
                <a:solidFill>
                  <a:srgbClr val="000000"/>
                </a:solidFill>
                <a:latin typeface="Times New Roman" panose="02020603050405020304" pitchFamily="18" charset="0"/>
              </a:rPr>
              <a:t>q</a:t>
            </a:r>
            <a:r>
              <a:rPr lang="en-US" altLang="en-US" dirty="0">
                <a:solidFill>
                  <a:srgbClr val="000000"/>
                </a:solidFill>
              </a:rPr>
              <a:t> uncertain ones.</a:t>
            </a:r>
            <a:endParaRPr lang="tr-TR" altLang="en-US" dirty="0">
              <a:solidFill>
                <a:srgbClr val="000000"/>
              </a:solidFill>
            </a:endParaRPr>
          </a:p>
          <a:p>
            <a:pPr algn="just" eaLnBrk="1" hangingPunct="1">
              <a:buFont typeface="Wingdings" panose="05000000000000000000" pitchFamily="2" charset="2"/>
              <a:buChar char="ü"/>
            </a:pPr>
            <a:endParaRPr lang="en-US" altLang="en-US" dirty="0">
              <a:solidFill>
                <a:srgbClr val="000000"/>
              </a:solidFill>
            </a:endParaRPr>
          </a:p>
          <a:p>
            <a:pPr algn="just" eaLnBrk="1" hangingPunct="1">
              <a:buFont typeface="Wingdings" panose="05000000000000000000" pitchFamily="2" charset="2"/>
              <a:buChar char="ü"/>
            </a:pPr>
            <a:endParaRPr lang="en-US" altLang="en-US" dirty="0">
              <a:solidFill>
                <a:srgbClr val="000000"/>
              </a:solidFill>
            </a:endParaRPr>
          </a:p>
          <a:p>
            <a:pPr algn="just" eaLnBrk="1" hangingPunct="1">
              <a:buFont typeface="Wingdings" panose="05000000000000000000" pitchFamily="2" charset="2"/>
              <a:buChar char="ü"/>
            </a:pPr>
            <a:r>
              <a:rPr lang="en-US" altLang="en-US" dirty="0">
                <a:solidFill>
                  <a:srgbClr val="000000"/>
                </a:solidFill>
              </a:rPr>
              <a:t>The density and diversity of images are assessed on the basis of a novel clustering based approach applied in the kernel space</a:t>
            </a:r>
            <a:r>
              <a:rPr lang="tr-TR" altLang="en-US" dirty="0">
                <a:solidFill>
                  <a:srgbClr val="000000"/>
                </a:solidFill>
              </a:rPr>
              <a:t> </a:t>
            </a:r>
            <a:r>
              <a:rPr lang="en-US" altLang="en-US" dirty="0">
                <a:solidFill>
                  <a:srgbClr val="000000"/>
                </a:solidFill>
              </a:rPr>
              <a:t>where SVM separating hyperplane operates.</a:t>
            </a:r>
            <a:r>
              <a:rPr lang="tr-TR" altLang="en-US" dirty="0">
                <a:solidFill>
                  <a:srgbClr val="000000"/>
                </a:solidFill>
              </a:rPr>
              <a:t> </a:t>
            </a:r>
          </a:p>
          <a:p>
            <a:pPr algn="just" eaLnBrk="1" hangingPunct="1">
              <a:buFont typeface="Wingdings" panose="05000000000000000000" pitchFamily="2" charset="2"/>
              <a:buChar char="ü"/>
            </a:pPr>
            <a:endParaRPr lang="tr-TR" altLang="en-US" dirty="0">
              <a:solidFill>
                <a:srgbClr val="000000"/>
              </a:solidFill>
            </a:endParaRPr>
          </a:p>
          <a:p>
            <a:pPr algn="just" eaLnBrk="1" hangingPunct="1">
              <a:buFont typeface="Wingdings" panose="05000000000000000000" pitchFamily="2" charset="2"/>
              <a:buChar char="ü"/>
            </a:pPr>
            <a:endParaRPr lang="tr-TR" altLang="en-US" dirty="0">
              <a:solidFill>
                <a:srgbClr val="000000"/>
              </a:solidFill>
            </a:endParaRPr>
          </a:p>
          <a:p>
            <a:pPr algn="just" eaLnBrk="1" hangingPunct="1">
              <a:buFont typeface="Wingdings" panose="05000000000000000000" pitchFamily="2" charset="2"/>
              <a:buChar char="ü"/>
            </a:pPr>
            <a:r>
              <a:rPr lang="en-US" altLang="en-US" dirty="0">
                <a:solidFill>
                  <a:srgbClr val="000000"/>
                </a:solidFill>
              </a:rPr>
              <a:t>Clustering is an effective way to assess the diversity and density of samples as the patterns within the same cluster are correlated and vice versa.</a:t>
            </a:r>
            <a:endParaRPr lang="tr-TR" altLang="en-US" dirty="0">
              <a:solidFill>
                <a:srgbClr val="000000"/>
              </a:solidFill>
            </a:endParaRPr>
          </a:p>
          <a:p>
            <a:pPr algn="just" eaLnBrk="1" hangingPunct="1">
              <a:buFont typeface="Wingdings" panose="05000000000000000000" pitchFamily="2" charset="2"/>
              <a:buChar char="ü"/>
            </a:pPr>
            <a:endParaRPr lang="en-US" altLang="en-US" dirty="0">
              <a:solidFill>
                <a:srgbClr val="000000"/>
              </a:solidFill>
            </a:endParaRPr>
          </a:p>
          <a:p>
            <a:pPr algn="just" eaLnBrk="1" hangingPunct="1">
              <a:buFont typeface="Wingdings" panose="05000000000000000000" pitchFamily="2" charset="2"/>
              <a:buChar char="ü"/>
            </a:pPr>
            <a:endParaRPr lang="en-US" altLang="en-US" dirty="0">
              <a:solidFill>
                <a:srgbClr val="000000"/>
              </a:solidFill>
            </a:endParaRPr>
          </a:p>
          <a:p>
            <a:pPr algn="just" eaLnBrk="1" hangingPunct="1">
              <a:buFont typeface="Wingdings" panose="05000000000000000000" pitchFamily="2" charset="2"/>
              <a:buChar char="ü"/>
            </a:pPr>
            <a:r>
              <a:rPr lang="tr-TR" altLang="en-US" dirty="0">
                <a:solidFill>
                  <a:srgbClr val="000000"/>
                </a:solidFill>
              </a:rPr>
              <a:t>Accordginly, t</a:t>
            </a:r>
            <a:r>
              <a:rPr lang="en-US" altLang="en-US" dirty="0">
                <a:solidFill>
                  <a:srgbClr val="000000"/>
                </a:solidFill>
              </a:rPr>
              <a:t>he kernel </a:t>
            </a:r>
            <a:r>
              <a:rPr lang="en-US" altLang="en-US" i="1" dirty="0">
                <a:solidFill>
                  <a:srgbClr val="000000"/>
                </a:solidFill>
                <a:latin typeface="Times New Roman" panose="02020603050405020304" pitchFamily="18" charset="0"/>
              </a:rPr>
              <a:t>k</a:t>
            </a:r>
            <a:r>
              <a:rPr lang="en-US" altLang="en-US" dirty="0">
                <a:solidFill>
                  <a:srgbClr val="000000"/>
                </a:solidFill>
              </a:rPr>
              <a:t>-means clustering is initially applied to uncertain images</a:t>
            </a:r>
            <a:r>
              <a:rPr lang="tr-TR" altLang="en-US" dirty="0">
                <a:solidFill>
                  <a:srgbClr val="000000"/>
                </a:solidFill>
              </a:rPr>
              <a:t>                      </a:t>
            </a:r>
            <a:r>
              <a:rPr lang="en-US" altLang="en-US" dirty="0">
                <a:solidFill>
                  <a:srgbClr val="000000"/>
                </a:solidFill>
              </a:rPr>
              <a:t>, and these images are divided into </a:t>
            </a:r>
            <a:r>
              <a:rPr lang="en-US" altLang="en-US" i="1" dirty="0">
                <a:solidFill>
                  <a:srgbClr val="000000"/>
                </a:solidFill>
                <a:latin typeface="Times New Roman" panose="02020603050405020304" pitchFamily="18" charset="0"/>
              </a:rPr>
              <a:t>k</a:t>
            </a:r>
            <a:r>
              <a:rPr lang="en-US" altLang="en-US" dirty="0">
                <a:solidFill>
                  <a:srgbClr val="000000"/>
                </a:solidFill>
              </a:rPr>
              <a:t> clusters (               ) in the kernel space. </a:t>
            </a:r>
          </a:p>
          <a:p>
            <a:pPr marL="0" indent="0" algn="just" eaLnBrk="1" hangingPunct="1"/>
            <a:endParaRPr lang="en-US" altLang="en-US" dirty="0">
              <a:solidFill>
                <a:schemeClr val="tx2"/>
              </a:solidFill>
            </a:endParaRPr>
          </a:p>
        </p:txBody>
      </p:sp>
      <p:sp>
        <p:nvSpPr>
          <p:cNvPr id="13"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15</a:t>
            </a:r>
            <a:endParaRPr lang="it-IT" altLang="de-DE" sz="900" kern="0" dirty="0">
              <a:solidFill>
                <a:srgbClr val="000000"/>
              </a:solidFill>
            </a:endParaRPr>
          </a:p>
        </p:txBody>
      </p:sp>
    </p:spTree>
    <p:extLst>
      <p:ext uri="{BB962C8B-B14F-4D97-AF65-F5344CB8AC3E}">
        <p14:creationId xmlns:p14="http://schemas.microsoft.com/office/powerpoint/2010/main" val="33511426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ChangeArrowheads="1"/>
          </p:cNvSpPr>
          <p:nvPr/>
        </p:nvSpPr>
        <p:spPr bwMode="auto">
          <a:xfrm>
            <a:off x="0" y="3130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9461" name="Rectangle 7"/>
          <p:cNvSpPr>
            <a:spLocks noChangeArrowheads="1"/>
          </p:cNvSpPr>
          <p:nvPr/>
        </p:nvSpPr>
        <p:spPr bwMode="auto">
          <a:xfrm>
            <a:off x="0" y="3125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9462" name="Rectangle 9"/>
          <p:cNvSpPr>
            <a:spLocks noChangeArrowheads="1"/>
          </p:cNvSpPr>
          <p:nvPr/>
        </p:nvSpPr>
        <p:spPr bwMode="auto">
          <a:xfrm>
            <a:off x="0" y="31490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graphicFrame>
        <p:nvGraphicFramePr>
          <p:cNvPr id="19463" name="Object 366"/>
          <p:cNvGraphicFramePr>
            <a:graphicFrameLocks noChangeAspect="1"/>
          </p:cNvGraphicFramePr>
          <p:nvPr>
            <p:extLst>
              <p:ext uri="{D42A27DB-BD31-4B8C-83A1-F6EECF244321}">
                <p14:modId xmlns:p14="http://schemas.microsoft.com/office/powerpoint/2010/main" val="3787341152"/>
              </p:ext>
            </p:extLst>
          </p:nvPr>
        </p:nvGraphicFramePr>
        <p:xfrm>
          <a:off x="2611438" y="2567709"/>
          <a:ext cx="3598862" cy="723179"/>
        </p:xfrm>
        <a:graphic>
          <a:graphicData uri="http://schemas.openxmlformats.org/presentationml/2006/ole">
            <mc:AlternateContent xmlns:mc="http://schemas.openxmlformats.org/markup-compatibility/2006">
              <mc:Choice xmlns:v="urn:schemas-microsoft-com:vml" Requires="v">
                <p:oleObj spid="_x0000_s18630" name="Equation" r:id="rId3" imgW="3606480" imgH="647640" progId="Equation.DSMT4">
                  <p:embed/>
                </p:oleObj>
              </mc:Choice>
              <mc:Fallback>
                <p:oleObj name="Equation" r:id="rId3" imgW="3606480" imgH="647640" progId="Equation.DSMT4">
                  <p:embed/>
                  <p:pic>
                    <p:nvPicPr>
                      <p:cNvPr id="19463" name="Object 366"/>
                      <p:cNvPicPr>
                        <a:picLocks noChangeAspect="1" noChangeArrowheads="1"/>
                      </p:cNvPicPr>
                      <p:nvPr/>
                    </p:nvPicPr>
                    <p:blipFill>
                      <a:blip r:embed="rId4"/>
                      <a:srcRect/>
                      <a:stretch>
                        <a:fillRect/>
                      </a:stretch>
                    </p:blipFill>
                    <p:spPr bwMode="auto">
                      <a:xfrm>
                        <a:off x="2611438" y="2567709"/>
                        <a:ext cx="3598862" cy="723179"/>
                      </a:xfrm>
                      <a:prstGeom prst="rect">
                        <a:avLst/>
                      </a:prstGeom>
                      <a:noFill/>
                      <a:ln>
                        <a:noFill/>
                      </a:ln>
                    </p:spPr>
                  </p:pic>
                </p:oleObj>
              </mc:Fallback>
            </mc:AlternateContent>
          </a:graphicData>
        </a:graphic>
      </p:graphicFrame>
      <p:sp>
        <p:nvSpPr>
          <p:cNvPr id="19464" name="AutoShape 17"/>
          <p:cNvSpPr>
            <a:spLocks noChangeArrowheads="1"/>
          </p:cNvSpPr>
          <p:nvPr/>
        </p:nvSpPr>
        <p:spPr bwMode="auto">
          <a:xfrm>
            <a:off x="1731963" y="2363788"/>
            <a:ext cx="2452687" cy="287337"/>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5000"/>
              </a:lnSpc>
              <a:spcAft>
                <a:spcPts val="1000"/>
              </a:spcAft>
            </a:pPr>
            <a:r>
              <a:rPr lang="tr-TR" altLang="en-US" sz="1400">
                <a:solidFill>
                  <a:srgbClr val="000000"/>
                </a:solidFill>
                <a:cs typeface="Times New Roman" panose="02020603050405020304" pitchFamily="18" charset="0"/>
              </a:rPr>
              <a:t>d</a:t>
            </a:r>
            <a:r>
              <a:rPr lang="it-IT" altLang="en-US" sz="1400">
                <a:solidFill>
                  <a:srgbClr val="000000"/>
                </a:solidFill>
                <a:ea typeface="Calibri" panose="020F0502020204030204" pitchFamily="34" charset="0"/>
                <a:cs typeface="Times New Roman" panose="02020603050405020304" pitchFamily="18" charset="0"/>
              </a:rPr>
              <a:t>ensity</a:t>
            </a:r>
            <a:r>
              <a:rPr lang="it-IT" altLang="en-US" sz="1400" i="1">
                <a:solidFill>
                  <a:srgbClr val="000000"/>
                </a:solidFill>
                <a:ea typeface="Calibri" panose="020F0502020204030204" pitchFamily="34" charset="0"/>
                <a:cs typeface="Times New Roman" panose="02020603050405020304" pitchFamily="18" charset="0"/>
              </a:rPr>
              <a:t> </a:t>
            </a:r>
            <a:r>
              <a:rPr lang="it-IT" altLang="en-US" sz="1400">
                <a:solidFill>
                  <a:srgbClr val="000000"/>
                </a:solidFill>
                <a:ea typeface="Calibri" panose="020F0502020204030204" pitchFamily="34" charset="0"/>
                <a:cs typeface="Times New Roman" panose="02020603050405020304" pitchFamily="18" charset="0"/>
              </a:rPr>
              <a:t>of</a:t>
            </a:r>
            <a:r>
              <a:rPr lang="it-IT" altLang="en-US" sz="1400" i="1">
                <a:solidFill>
                  <a:srgbClr val="000000"/>
                </a:solidFill>
                <a:ea typeface="Calibri" panose="020F0502020204030204" pitchFamily="34" charset="0"/>
                <a:cs typeface="Times New Roman" panose="02020603050405020304" pitchFamily="18" charset="0"/>
              </a:rPr>
              <a:t> </a:t>
            </a:r>
            <a:r>
              <a:rPr lang="it-IT" altLang="en-US" sz="140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it-IT" altLang="en-US" sz="1400" i="1">
                <a:solidFill>
                  <a:srgbClr val="000000"/>
                </a:solidFill>
                <a:ea typeface="Calibri" panose="020F0502020204030204" pitchFamily="34" charset="0"/>
                <a:cs typeface="Times New Roman" panose="02020603050405020304" pitchFamily="18" charset="0"/>
              </a:rPr>
              <a:t>-th </a:t>
            </a:r>
            <a:r>
              <a:rPr lang="it-IT" altLang="en-US" sz="1400">
                <a:solidFill>
                  <a:srgbClr val="000000"/>
                </a:solidFill>
                <a:ea typeface="Calibri" panose="020F0502020204030204" pitchFamily="34" charset="0"/>
                <a:cs typeface="Times New Roman" panose="02020603050405020304" pitchFamily="18" charset="0"/>
              </a:rPr>
              <a:t>image</a:t>
            </a:r>
          </a:p>
        </p:txBody>
      </p:sp>
      <p:graphicFrame>
        <p:nvGraphicFramePr>
          <p:cNvPr id="19465" name="Object 367"/>
          <p:cNvGraphicFramePr>
            <a:graphicFrameLocks noChangeAspect="1"/>
          </p:cNvGraphicFramePr>
          <p:nvPr>
            <p:extLst>
              <p:ext uri="{D42A27DB-BD31-4B8C-83A1-F6EECF244321}">
                <p14:modId xmlns:p14="http://schemas.microsoft.com/office/powerpoint/2010/main" val="84079985"/>
              </p:ext>
            </p:extLst>
          </p:nvPr>
        </p:nvGraphicFramePr>
        <p:xfrm>
          <a:off x="3873500" y="4314825"/>
          <a:ext cx="2144713" cy="503238"/>
        </p:xfrm>
        <a:graphic>
          <a:graphicData uri="http://schemas.openxmlformats.org/presentationml/2006/ole">
            <mc:AlternateContent xmlns:mc="http://schemas.openxmlformats.org/markup-compatibility/2006">
              <mc:Choice xmlns:v="urn:schemas-microsoft-com:vml" Requires="v">
                <p:oleObj spid="_x0000_s18631" name="Equation" r:id="rId5" imgW="2133360" imgH="507960" progId="Equation.DSMT4">
                  <p:embed/>
                </p:oleObj>
              </mc:Choice>
              <mc:Fallback>
                <p:oleObj name="Equation" r:id="rId5" imgW="2133360" imgH="507960" progId="Equation.DSMT4">
                  <p:embed/>
                  <p:pic>
                    <p:nvPicPr>
                      <p:cNvPr id="19465" name="Object 367"/>
                      <p:cNvPicPr>
                        <a:picLocks noChangeAspect="1" noChangeArrowheads="1"/>
                      </p:cNvPicPr>
                      <p:nvPr/>
                    </p:nvPicPr>
                    <p:blipFill>
                      <a:blip r:embed="rId6"/>
                      <a:srcRect/>
                      <a:stretch>
                        <a:fillRect/>
                      </a:stretch>
                    </p:blipFill>
                    <p:spPr bwMode="auto">
                      <a:xfrm>
                        <a:off x="3873500" y="4314825"/>
                        <a:ext cx="21447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8" name="Line 22"/>
          <p:cNvSpPr>
            <a:spLocks noChangeShapeType="1"/>
          </p:cNvSpPr>
          <p:nvPr/>
        </p:nvSpPr>
        <p:spPr bwMode="auto">
          <a:xfrm>
            <a:off x="2705100" y="2655888"/>
            <a:ext cx="203200" cy="63500"/>
          </a:xfrm>
          <a:prstGeom prst="line">
            <a:avLst/>
          </a:prstGeom>
          <a:noFill/>
          <a:ln w="9525">
            <a:solidFill>
              <a:srgbClr val="FF66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9469" name="Line 24"/>
          <p:cNvSpPr>
            <a:spLocks noChangeShapeType="1"/>
          </p:cNvSpPr>
          <p:nvPr/>
        </p:nvSpPr>
        <p:spPr bwMode="auto">
          <a:xfrm>
            <a:off x="2705100" y="2655888"/>
            <a:ext cx="203200" cy="63500"/>
          </a:xfrm>
          <a:prstGeom prst="line">
            <a:avLst/>
          </a:prstGeom>
          <a:noFill/>
          <a:ln w="9525">
            <a:solidFill>
              <a:srgbClr val="FF66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9470" name="AutoShape 17"/>
          <p:cNvSpPr>
            <a:spLocks noChangeArrowheads="1"/>
          </p:cNvSpPr>
          <p:nvPr/>
        </p:nvSpPr>
        <p:spPr bwMode="auto">
          <a:xfrm>
            <a:off x="2595563" y="4606925"/>
            <a:ext cx="1398587" cy="287338"/>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5000"/>
              </a:lnSpc>
              <a:spcAft>
                <a:spcPts val="1000"/>
              </a:spcAft>
            </a:pPr>
            <a:r>
              <a:rPr lang="en-US" altLang="en-US" sz="1400">
                <a:solidFill>
                  <a:srgbClr val="000000"/>
                </a:solidFill>
                <a:cs typeface="Times New Roman" panose="02020603050405020304" pitchFamily="18" charset="0"/>
              </a:rPr>
              <a:t>selected</a:t>
            </a:r>
            <a:r>
              <a:rPr lang="it-IT" altLang="en-US" sz="1400" i="1">
                <a:solidFill>
                  <a:srgbClr val="000000"/>
                </a:solidFill>
                <a:ea typeface="Calibri" panose="020F0502020204030204" pitchFamily="34" charset="0"/>
                <a:cs typeface="Times New Roman" panose="02020603050405020304" pitchFamily="18" charset="0"/>
              </a:rPr>
              <a:t> </a:t>
            </a:r>
            <a:r>
              <a:rPr lang="it-IT" altLang="en-US" sz="1400">
                <a:solidFill>
                  <a:srgbClr val="000000"/>
                </a:solidFill>
                <a:ea typeface="Calibri" panose="020F0502020204030204" pitchFamily="34" charset="0"/>
                <a:cs typeface="Times New Roman" panose="02020603050405020304" pitchFamily="18" charset="0"/>
              </a:rPr>
              <a:t>image</a:t>
            </a:r>
          </a:p>
        </p:txBody>
      </p:sp>
      <p:sp>
        <p:nvSpPr>
          <p:cNvPr id="19471" name="Line 30"/>
          <p:cNvSpPr>
            <a:spLocks noChangeShapeType="1"/>
          </p:cNvSpPr>
          <p:nvPr/>
        </p:nvSpPr>
        <p:spPr bwMode="auto">
          <a:xfrm flipV="1">
            <a:off x="4826000" y="2617788"/>
            <a:ext cx="177800" cy="114300"/>
          </a:xfrm>
          <a:prstGeom prst="line">
            <a:avLst/>
          </a:prstGeom>
          <a:noFill/>
          <a:ln w="9525">
            <a:solidFill>
              <a:srgbClr val="FF66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9472" name="AutoShape 17"/>
          <p:cNvSpPr>
            <a:spLocks noChangeArrowheads="1"/>
          </p:cNvSpPr>
          <p:nvPr/>
        </p:nvSpPr>
        <p:spPr bwMode="auto">
          <a:xfrm>
            <a:off x="4970463" y="2465388"/>
            <a:ext cx="2452687" cy="287337"/>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5000"/>
              </a:lnSpc>
              <a:spcAft>
                <a:spcPts val="1000"/>
              </a:spcAft>
            </a:pPr>
            <a:r>
              <a:rPr lang="it-IT" altLang="en-US" sz="1400">
                <a:solidFill>
                  <a:srgbClr val="000000"/>
                </a:solidFill>
                <a:ea typeface="Calibri" panose="020F0502020204030204" pitchFamily="34" charset="0"/>
                <a:cs typeface="Times New Roman" panose="02020603050405020304" pitchFamily="18" charset="0"/>
              </a:rPr>
              <a:t>non-linear mapping function</a:t>
            </a:r>
          </a:p>
        </p:txBody>
      </p:sp>
      <p:sp>
        <p:nvSpPr>
          <p:cNvPr id="19473" name="Line 32"/>
          <p:cNvSpPr>
            <a:spLocks noChangeShapeType="1"/>
          </p:cNvSpPr>
          <p:nvPr/>
        </p:nvSpPr>
        <p:spPr bwMode="auto">
          <a:xfrm flipV="1">
            <a:off x="3632200" y="4441825"/>
            <a:ext cx="241300" cy="127000"/>
          </a:xfrm>
          <a:prstGeom prst="line">
            <a:avLst/>
          </a:prstGeom>
          <a:noFill/>
          <a:ln w="9525">
            <a:solidFill>
              <a:srgbClr val="FF66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0"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TCAL </a:t>
            </a:r>
            <a:r>
              <a:rPr lang="en-US" b="1" kern="0" dirty="0">
                <a:solidFill>
                  <a:schemeClr val="accent2">
                    <a:lumMod val="50000"/>
                  </a:schemeClr>
                </a:solidFill>
              </a:rPr>
              <a:t>Method</a:t>
            </a:r>
            <a:r>
              <a:rPr lang="en-US" b="1" kern="0" dirty="0" smtClean="0">
                <a:solidFill>
                  <a:schemeClr val="accent2">
                    <a:lumMod val="50000"/>
                  </a:schemeClr>
                </a:solidFill>
              </a:rPr>
              <a:t>: Second </a:t>
            </a:r>
            <a:r>
              <a:rPr lang="en-US" b="1" kern="0" dirty="0">
                <a:solidFill>
                  <a:schemeClr val="accent2">
                    <a:lumMod val="50000"/>
                  </a:schemeClr>
                </a:solidFill>
              </a:rPr>
              <a:t>Step</a:t>
            </a:r>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2"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8" name="Rectangle 12"/>
          <p:cNvSpPr>
            <a:spLocks noChangeArrowheads="1"/>
          </p:cNvSpPr>
          <p:nvPr/>
        </p:nvSpPr>
        <p:spPr bwMode="auto">
          <a:xfrm>
            <a:off x="381000" y="1219200"/>
            <a:ext cx="8428038"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indent="-342900" algn="just">
              <a:buFont typeface="Wingdings" pitchFamily="2" charset="2"/>
              <a:buChar char="ü"/>
              <a:defRPr/>
            </a:pPr>
            <a:endParaRPr lang="en-US" dirty="0">
              <a:solidFill>
                <a:srgbClr val="000000"/>
              </a:solidFill>
              <a:latin typeface="Arial" charset="0"/>
              <a:cs typeface="Arial" charset="0"/>
            </a:endParaRPr>
          </a:p>
          <a:p>
            <a:pPr marL="342900" indent="-342900" algn="just">
              <a:buFont typeface="Wingdings" pitchFamily="2" charset="2"/>
              <a:buChar char="ü"/>
              <a:defRPr/>
            </a:pPr>
            <a:r>
              <a:rPr lang="en-US" dirty="0">
                <a:solidFill>
                  <a:srgbClr val="000000"/>
                </a:solidFill>
                <a:latin typeface="Arial" charset="0"/>
                <a:cs typeface="Arial" charset="0"/>
              </a:rPr>
              <a:t>The density of each image in the kernel space is estimated by its average distance to all the other images located in the same cluster:</a:t>
            </a:r>
          </a:p>
          <a:p>
            <a:pPr marL="342900" indent="-342900" algn="just">
              <a:buFont typeface="Wingdings" pitchFamily="2" charset="2"/>
              <a:buChar char="ü"/>
              <a:defRPr/>
            </a:pPr>
            <a:endParaRPr lang="en-US" dirty="0">
              <a:solidFill>
                <a:srgbClr val="000000"/>
              </a:solidFill>
              <a:latin typeface="Arial" charset="0"/>
              <a:cs typeface="Arial" charset="0"/>
            </a:endParaRPr>
          </a:p>
          <a:p>
            <a:pPr marL="342900" indent="-342900" algn="just">
              <a:buFont typeface="Wingdings" pitchFamily="2" charset="2"/>
              <a:buChar char="ü"/>
              <a:defRPr/>
            </a:pPr>
            <a:endParaRPr lang="en-US" dirty="0">
              <a:solidFill>
                <a:srgbClr val="000000"/>
              </a:solidFill>
              <a:latin typeface="Arial" charset="0"/>
              <a:cs typeface="Arial" charset="0"/>
            </a:endParaRPr>
          </a:p>
          <a:p>
            <a:pPr marL="342900" indent="-342900" algn="just">
              <a:buFont typeface="Wingdings" pitchFamily="2" charset="2"/>
              <a:buChar char="ü"/>
              <a:defRPr/>
            </a:pPr>
            <a:endParaRPr lang="en-US" dirty="0">
              <a:solidFill>
                <a:srgbClr val="000000"/>
              </a:solidFill>
              <a:latin typeface="Arial" charset="0"/>
              <a:cs typeface="Arial" charset="0"/>
            </a:endParaRPr>
          </a:p>
          <a:p>
            <a:pPr marL="342900" indent="-342900" algn="just">
              <a:buFont typeface="Wingdings" pitchFamily="2" charset="2"/>
              <a:buChar char="ü"/>
              <a:defRPr/>
            </a:pPr>
            <a:endParaRPr lang="en-US" dirty="0">
              <a:solidFill>
                <a:srgbClr val="000000"/>
              </a:solidFill>
              <a:latin typeface="Arial" charset="0"/>
              <a:cs typeface="Arial" charset="0"/>
            </a:endParaRPr>
          </a:p>
          <a:p>
            <a:pPr marL="342900" indent="-342900" algn="just">
              <a:buFont typeface="Wingdings" pitchFamily="2" charset="2"/>
              <a:buChar char="ü"/>
              <a:defRPr/>
            </a:pPr>
            <a:endParaRPr lang="en-US" dirty="0">
              <a:solidFill>
                <a:srgbClr val="000000"/>
              </a:solidFill>
              <a:latin typeface="Arial" charset="0"/>
              <a:cs typeface="Arial" charset="0"/>
            </a:endParaRPr>
          </a:p>
          <a:p>
            <a:pPr algn="just">
              <a:defRPr/>
            </a:pPr>
            <a:endParaRPr lang="en-US" dirty="0">
              <a:solidFill>
                <a:srgbClr val="000000"/>
              </a:solidFill>
              <a:latin typeface="Arial" charset="0"/>
              <a:cs typeface="Arial" charset="0"/>
            </a:endParaRPr>
          </a:p>
          <a:p>
            <a:pPr marL="342900" indent="-342900" algn="just">
              <a:buFont typeface="Wingdings" pitchFamily="2" charset="2"/>
              <a:buChar char="ü"/>
              <a:defRPr/>
            </a:pPr>
            <a:r>
              <a:rPr lang="en-US" dirty="0">
                <a:solidFill>
                  <a:srgbClr val="000000"/>
                </a:solidFill>
                <a:latin typeface="Arial" charset="0"/>
                <a:cs typeface="Arial" charset="0"/>
              </a:rPr>
              <a:t>The image from the highest density region of the feature space is selected from each cluster:</a:t>
            </a:r>
          </a:p>
          <a:p>
            <a:pPr marL="342900" indent="-342900" algn="just">
              <a:buFont typeface="Wingdings" pitchFamily="2" charset="2"/>
              <a:buChar char="ü"/>
              <a:defRPr/>
            </a:pPr>
            <a:endParaRPr lang="en-US" dirty="0">
              <a:solidFill>
                <a:srgbClr val="000000"/>
              </a:solidFill>
              <a:latin typeface="Arial" charset="0"/>
              <a:cs typeface="Arial" charset="0"/>
            </a:endParaRPr>
          </a:p>
          <a:p>
            <a:pPr marL="342900" indent="-342900" algn="just">
              <a:buFont typeface="Wingdings" pitchFamily="2" charset="2"/>
              <a:buChar char="ü"/>
              <a:defRPr/>
            </a:pPr>
            <a:endParaRPr lang="en-US" dirty="0">
              <a:solidFill>
                <a:srgbClr val="000000"/>
              </a:solidFill>
              <a:latin typeface="Arial" charset="0"/>
              <a:cs typeface="Arial" charset="0"/>
            </a:endParaRPr>
          </a:p>
          <a:p>
            <a:pPr marL="342900" indent="-342900" algn="just">
              <a:buFont typeface="Wingdings" pitchFamily="2" charset="2"/>
              <a:buChar char="ü"/>
              <a:defRPr/>
            </a:pPr>
            <a:endParaRPr lang="en-US" dirty="0">
              <a:solidFill>
                <a:srgbClr val="000000"/>
              </a:solidFill>
              <a:latin typeface="Arial" charset="0"/>
              <a:cs typeface="Arial" charset="0"/>
            </a:endParaRPr>
          </a:p>
          <a:p>
            <a:pPr algn="just">
              <a:defRPr/>
            </a:pPr>
            <a:endParaRPr lang="en-US" dirty="0">
              <a:solidFill>
                <a:srgbClr val="000000"/>
              </a:solidFill>
              <a:latin typeface="Arial" charset="0"/>
              <a:cs typeface="Arial" charset="0"/>
            </a:endParaRPr>
          </a:p>
          <a:p>
            <a:pPr marL="342900" indent="-342900" algn="just">
              <a:buFont typeface="Wingdings" pitchFamily="2" charset="2"/>
              <a:buChar char="ü"/>
              <a:defRPr/>
            </a:pPr>
            <a:r>
              <a:rPr lang="en-US" dirty="0">
                <a:solidFill>
                  <a:srgbClr val="000000"/>
                </a:solidFill>
                <a:latin typeface="Arial" charset="0"/>
                <a:cs typeface="Arial" charset="0"/>
              </a:rPr>
              <a:t>The diversity of images is taken into account by selecting only one image from each cluster. </a:t>
            </a:r>
            <a:endParaRPr lang="tr-TR" dirty="0">
              <a:solidFill>
                <a:srgbClr val="000000"/>
              </a:solidFill>
              <a:latin typeface="Arial" charset="0"/>
              <a:cs typeface="Arial" charset="0"/>
            </a:endParaRPr>
          </a:p>
          <a:p>
            <a:pPr marL="342900" indent="-342900" algn="just">
              <a:buFont typeface="Wingdings" pitchFamily="2" charset="2"/>
              <a:buChar char="ü"/>
              <a:defRPr/>
            </a:pPr>
            <a:endParaRPr lang="en-US" dirty="0">
              <a:solidFill>
                <a:schemeClr val="tx2"/>
              </a:solidFill>
              <a:latin typeface="Arial" charset="0"/>
              <a:cs typeface="Arial" charset="0"/>
            </a:endParaRPr>
          </a:p>
        </p:txBody>
      </p:sp>
      <p:sp>
        <p:nvSpPr>
          <p:cNvPr id="19"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16</a:t>
            </a:r>
            <a:endParaRPr lang="it-IT" altLang="de-DE" sz="900" kern="0" dirty="0">
              <a:solidFill>
                <a:srgbClr val="000000"/>
              </a:solidFill>
            </a:endParaRPr>
          </a:p>
        </p:txBody>
      </p:sp>
    </p:spTree>
    <p:extLst>
      <p:ext uri="{BB962C8B-B14F-4D97-AF65-F5344CB8AC3E}">
        <p14:creationId xmlns:p14="http://schemas.microsoft.com/office/powerpoint/2010/main" val="18400941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olo 1"/>
          <p:cNvSpPr txBox="1">
            <a:spLocks/>
          </p:cNvSpPr>
          <p:nvPr/>
        </p:nvSpPr>
        <p:spPr bwMode="auto">
          <a:xfrm>
            <a:off x="366713" y="1416050"/>
            <a:ext cx="8302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en-US">
                <a:solidFill>
                  <a:srgbClr val="000000"/>
                </a:solidFill>
              </a:rPr>
              <a:t>The selected uncertain image features when </a:t>
            </a:r>
            <a:r>
              <a:rPr lang="it-IT" altLang="en-US" i="1">
                <a:solidFill>
                  <a:srgbClr val="000000"/>
                </a:solidFill>
              </a:rPr>
              <a:t>q=12</a:t>
            </a:r>
            <a:r>
              <a:rPr lang="it-IT" altLang="en-US">
                <a:solidFill>
                  <a:srgbClr val="000000"/>
                </a:solidFill>
              </a:rPr>
              <a:t>:</a:t>
            </a:r>
          </a:p>
        </p:txBody>
      </p:sp>
      <p:sp>
        <p:nvSpPr>
          <p:cNvPr id="20485" name="Rectangle 308"/>
          <p:cNvSpPr>
            <a:spLocks noChangeArrowheads="1"/>
          </p:cNvSpPr>
          <p:nvPr/>
        </p:nvSpPr>
        <p:spPr bwMode="auto">
          <a:xfrm>
            <a:off x="3429000" y="2144425"/>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tr-TR" altLang="en-US" sz="3200" dirty="0">
              <a:solidFill>
                <a:schemeClr val="tx2"/>
              </a:solidFill>
            </a:endParaRPr>
          </a:p>
        </p:txBody>
      </p:sp>
      <p:sp>
        <p:nvSpPr>
          <p:cNvPr id="20486" name="Oval 14"/>
          <p:cNvSpPr>
            <a:spLocks noChangeArrowheads="1"/>
          </p:cNvSpPr>
          <p:nvPr/>
        </p:nvSpPr>
        <p:spPr bwMode="auto">
          <a:xfrm>
            <a:off x="2832100" y="4538663"/>
            <a:ext cx="144463"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cxnSp>
        <p:nvCxnSpPr>
          <p:cNvPr id="20487" name="AutoShape 9"/>
          <p:cNvCxnSpPr>
            <a:cxnSpLocks noChangeShapeType="1"/>
          </p:cNvCxnSpPr>
          <p:nvPr/>
        </p:nvCxnSpPr>
        <p:spPr bwMode="auto">
          <a:xfrm flipV="1">
            <a:off x="2598738" y="2466975"/>
            <a:ext cx="3251200" cy="2667000"/>
          </a:xfrm>
          <a:prstGeom prst="straightConnector1">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88" name="AutoShape 10"/>
          <p:cNvCxnSpPr>
            <a:cxnSpLocks noChangeShapeType="1"/>
          </p:cNvCxnSpPr>
          <p:nvPr/>
        </p:nvCxnSpPr>
        <p:spPr bwMode="auto">
          <a:xfrm flipV="1">
            <a:off x="3005138" y="2924175"/>
            <a:ext cx="3251200" cy="2667000"/>
          </a:xfrm>
          <a:prstGeom prst="straightConnector1">
            <a:avLst/>
          </a:prstGeom>
          <a:noFill/>
          <a:ln w="158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89" name="AutoShape 11"/>
          <p:cNvCxnSpPr>
            <a:cxnSpLocks noChangeShapeType="1"/>
          </p:cNvCxnSpPr>
          <p:nvPr/>
        </p:nvCxnSpPr>
        <p:spPr bwMode="auto">
          <a:xfrm flipV="1">
            <a:off x="2243138" y="1971675"/>
            <a:ext cx="3251200" cy="2667000"/>
          </a:xfrm>
          <a:prstGeom prst="straightConnector1">
            <a:avLst/>
          </a:prstGeom>
          <a:noFill/>
          <a:ln w="158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90"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491" name="Titolo 1"/>
          <p:cNvSpPr txBox="1">
            <a:spLocks/>
          </p:cNvSpPr>
          <p:nvPr/>
        </p:nvSpPr>
        <p:spPr bwMode="auto">
          <a:xfrm>
            <a:off x="5946775" y="2216150"/>
            <a:ext cx="3651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en-US" sz="1600" i="1">
                <a:solidFill>
                  <a:srgbClr val="000000"/>
                </a:solidFill>
              </a:rPr>
              <a:t>H</a:t>
            </a:r>
            <a:endParaRPr lang="it-IT" altLang="en-US" sz="1600" i="1">
              <a:solidFill>
                <a:srgbClr val="000000"/>
              </a:solidFill>
            </a:endParaRPr>
          </a:p>
        </p:txBody>
      </p:sp>
      <p:sp>
        <p:nvSpPr>
          <p:cNvPr id="20492" name="Line 45"/>
          <p:cNvSpPr>
            <a:spLocks noChangeShapeType="1"/>
          </p:cNvSpPr>
          <p:nvPr/>
        </p:nvSpPr>
        <p:spPr bwMode="auto">
          <a:xfrm>
            <a:off x="2230438" y="4778375"/>
            <a:ext cx="292100" cy="355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0493"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494"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495"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496"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497" name="Oval 14"/>
          <p:cNvSpPr>
            <a:spLocks noChangeArrowheads="1"/>
          </p:cNvSpPr>
          <p:nvPr/>
        </p:nvSpPr>
        <p:spPr bwMode="auto">
          <a:xfrm>
            <a:off x="5359400" y="2895600"/>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498"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499"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00"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01"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02" name="Oval 14"/>
          <p:cNvSpPr>
            <a:spLocks noChangeArrowheads="1"/>
          </p:cNvSpPr>
          <p:nvPr/>
        </p:nvSpPr>
        <p:spPr bwMode="auto">
          <a:xfrm>
            <a:off x="3124200" y="4652963"/>
            <a:ext cx="144463"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03" name="Oval 14"/>
          <p:cNvSpPr>
            <a:spLocks noChangeArrowheads="1"/>
          </p:cNvSpPr>
          <p:nvPr/>
        </p:nvSpPr>
        <p:spPr bwMode="auto">
          <a:xfrm>
            <a:off x="4373563" y="3743325"/>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04" name="Oval 14"/>
          <p:cNvSpPr>
            <a:spLocks noChangeArrowheads="1"/>
          </p:cNvSpPr>
          <p:nvPr/>
        </p:nvSpPr>
        <p:spPr bwMode="auto">
          <a:xfrm>
            <a:off x="4559300" y="3581400"/>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05" name="Oval 14"/>
          <p:cNvSpPr>
            <a:spLocks noChangeArrowheads="1"/>
          </p:cNvSpPr>
          <p:nvPr/>
        </p:nvSpPr>
        <p:spPr bwMode="auto">
          <a:xfrm>
            <a:off x="4089400" y="3968750"/>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06" name="Oval 14"/>
          <p:cNvSpPr>
            <a:spLocks noChangeArrowheads="1"/>
          </p:cNvSpPr>
          <p:nvPr/>
        </p:nvSpPr>
        <p:spPr bwMode="auto">
          <a:xfrm>
            <a:off x="4471988" y="3675063"/>
            <a:ext cx="144462"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07" name="Oval 14"/>
          <p:cNvSpPr>
            <a:spLocks noChangeArrowheads="1"/>
          </p:cNvSpPr>
          <p:nvPr/>
        </p:nvSpPr>
        <p:spPr bwMode="auto">
          <a:xfrm>
            <a:off x="3154363" y="4737100"/>
            <a:ext cx="142875"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08" name="Oval 14"/>
          <p:cNvSpPr>
            <a:spLocks noChangeArrowheads="1"/>
          </p:cNvSpPr>
          <p:nvPr/>
        </p:nvSpPr>
        <p:spPr bwMode="auto">
          <a:xfrm>
            <a:off x="3090863" y="4810125"/>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09" name="Oval 14"/>
          <p:cNvSpPr>
            <a:spLocks noChangeArrowheads="1"/>
          </p:cNvSpPr>
          <p:nvPr/>
        </p:nvSpPr>
        <p:spPr bwMode="auto">
          <a:xfrm>
            <a:off x="5389563" y="2532063"/>
            <a:ext cx="142875"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10" name="Oval 14"/>
          <p:cNvSpPr>
            <a:spLocks noChangeArrowheads="1"/>
          </p:cNvSpPr>
          <p:nvPr/>
        </p:nvSpPr>
        <p:spPr bwMode="auto">
          <a:xfrm>
            <a:off x="5145088" y="2714625"/>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11" name="Oval 14"/>
          <p:cNvSpPr>
            <a:spLocks noChangeArrowheads="1"/>
          </p:cNvSpPr>
          <p:nvPr/>
        </p:nvSpPr>
        <p:spPr bwMode="auto">
          <a:xfrm>
            <a:off x="5208588" y="4262438"/>
            <a:ext cx="144462" cy="144462"/>
          </a:xfrm>
          <a:prstGeom prst="rect">
            <a:avLst/>
          </a:prstGeom>
          <a:solidFill>
            <a:schemeClr val="accent2"/>
          </a:solidFill>
          <a:ln w="12700">
            <a:solidFill>
              <a:schemeClr val="accent2"/>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0512" name="Titolo 1"/>
          <p:cNvSpPr txBox="1">
            <a:spLocks/>
          </p:cNvSpPr>
          <p:nvPr/>
        </p:nvSpPr>
        <p:spPr bwMode="auto">
          <a:xfrm>
            <a:off x="5453063" y="4187825"/>
            <a:ext cx="2701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en-US" sz="1400">
                <a:solidFill>
                  <a:srgbClr val="000000"/>
                </a:solidFill>
              </a:rPr>
              <a:t>Selected uncertain</a:t>
            </a:r>
            <a:r>
              <a:rPr lang="it-IT" altLang="en-US" sz="1400">
                <a:solidFill>
                  <a:srgbClr val="000000"/>
                </a:solidFill>
              </a:rPr>
              <a:t> </a:t>
            </a:r>
            <a:r>
              <a:rPr lang="tr-TR" altLang="en-US" sz="1400">
                <a:solidFill>
                  <a:srgbClr val="000000"/>
                </a:solidFill>
              </a:rPr>
              <a:t>image features</a:t>
            </a:r>
            <a:endParaRPr lang="it-IT" altLang="en-US" sz="1400">
              <a:solidFill>
                <a:srgbClr val="000000"/>
              </a:solidFill>
            </a:endParaRPr>
          </a:p>
        </p:txBody>
      </p:sp>
      <p:sp>
        <p:nvSpPr>
          <p:cNvPr id="20513" name="Oval 14"/>
          <p:cNvSpPr>
            <a:spLocks noChangeArrowheads="1"/>
          </p:cNvSpPr>
          <p:nvPr/>
        </p:nvSpPr>
        <p:spPr bwMode="auto">
          <a:xfrm>
            <a:off x="5299075" y="2628900"/>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graphicFrame>
        <p:nvGraphicFramePr>
          <p:cNvPr id="20514" name="Object 1"/>
          <p:cNvGraphicFramePr>
            <a:graphicFrameLocks noChangeAspect="1"/>
          </p:cNvGraphicFramePr>
          <p:nvPr>
            <p:extLst>
              <p:ext uri="{D42A27DB-BD31-4B8C-83A1-F6EECF244321}">
                <p14:modId xmlns:p14="http://schemas.microsoft.com/office/powerpoint/2010/main" val="370585715"/>
              </p:ext>
            </p:extLst>
          </p:nvPr>
        </p:nvGraphicFramePr>
        <p:xfrm>
          <a:off x="1944688" y="4956175"/>
          <a:ext cx="431800" cy="254000"/>
        </p:xfrm>
        <a:graphic>
          <a:graphicData uri="http://schemas.openxmlformats.org/presentationml/2006/ole">
            <mc:AlternateContent xmlns:mc="http://schemas.openxmlformats.org/markup-compatibility/2006">
              <mc:Choice xmlns:v="urn:schemas-microsoft-com:vml" Requires="v">
                <p:oleObj spid="_x0000_s19556" name="Equation" r:id="rId3" imgW="431640" imgH="253800" progId="Equation.DSMT4">
                  <p:embed/>
                </p:oleObj>
              </mc:Choice>
              <mc:Fallback>
                <p:oleObj name="Equation" r:id="rId3" imgW="431640" imgH="253800" progId="Equation.DSMT4">
                  <p:embed/>
                  <p:pic>
                    <p:nvPicPr>
                      <p:cNvPr id="20514" name="Object 1"/>
                      <p:cNvPicPr>
                        <a:picLocks noChangeAspect="1" noChangeArrowheads="1"/>
                      </p:cNvPicPr>
                      <p:nvPr/>
                    </p:nvPicPr>
                    <p:blipFill>
                      <a:blip r:embed="rId4"/>
                      <a:srcRect/>
                      <a:stretch>
                        <a:fillRect/>
                      </a:stretch>
                    </p:blipFill>
                    <p:spPr bwMode="auto">
                      <a:xfrm>
                        <a:off x="1944688" y="4956175"/>
                        <a:ext cx="431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TCAL </a:t>
            </a:r>
            <a:r>
              <a:rPr lang="en-US" b="1" kern="0" dirty="0">
                <a:solidFill>
                  <a:schemeClr val="accent2">
                    <a:lumMod val="50000"/>
                  </a:schemeClr>
                </a:solidFill>
              </a:rPr>
              <a:t>Method</a:t>
            </a:r>
            <a:r>
              <a:rPr lang="en-US" b="1" kern="0" dirty="0" smtClean="0">
                <a:solidFill>
                  <a:schemeClr val="accent2">
                    <a:lumMod val="50000"/>
                  </a:schemeClr>
                </a:solidFill>
              </a:rPr>
              <a:t>: Second </a:t>
            </a:r>
            <a:r>
              <a:rPr lang="en-US" b="1" kern="0" dirty="0">
                <a:solidFill>
                  <a:schemeClr val="accent2">
                    <a:lumMod val="50000"/>
                  </a:schemeClr>
                </a:solidFill>
              </a:rPr>
              <a:t>Step</a:t>
            </a: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40" name="Segnaposto piè di pagina 85"/>
          <p:cNvSpPr txBox="1">
            <a:spLocks/>
          </p:cNvSpPr>
          <p:nvPr/>
        </p:nvSpPr>
        <p:spPr bwMode="auto">
          <a:xfrm>
            <a:off x="3244850" y="66230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41"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17</a:t>
            </a:r>
            <a:endParaRPr lang="it-IT" altLang="de-DE" sz="900" kern="0" dirty="0">
              <a:solidFill>
                <a:srgbClr val="000000"/>
              </a:solidFill>
            </a:endParaRPr>
          </a:p>
        </p:txBody>
      </p:sp>
    </p:spTree>
    <p:extLst>
      <p:ext uri="{BB962C8B-B14F-4D97-AF65-F5344CB8AC3E}">
        <p14:creationId xmlns:p14="http://schemas.microsoft.com/office/powerpoint/2010/main" val="3800536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37749"/>
            <a:ext cx="623313" cy="457200"/>
          </a:xfrm>
          <a:prstGeom prst="rect">
            <a:avLst/>
          </a:prstGeom>
        </p:spPr>
      </p:pic>
      <p:grpSp>
        <p:nvGrpSpPr>
          <p:cNvPr id="7" name="Group 6"/>
          <p:cNvGrpSpPr>
            <a:grpSpLocks/>
          </p:cNvGrpSpPr>
          <p:nvPr/>
        </p:nvGrpSpPr>
        <p:grpSpPr bwMode="auto">
          <a:xfrm>
            <a:off x="4716463" y="4135438"/>
            <a:ext cx="4319587" cy="1079500"/>
            <a:chOff x="4716020" y="4581310"/>
            <a:chExt cx="4320450" cy="1080000"/>
          </a:xfrm>
        </p:grpSpPr>
        <p:cxnSp>
          <p:nvCxnSpPr>
            <p:cNvPr id="8" name="Straight Arrow Connector 5"/>
            <p:cNvCxnSpPr>
              <a:cxnSpLocks noChangeShapeType="1"/>
            </p:cNvCxnSpPr>
            <p:nvPr/>
          </p:nvCxnSpPr>
          <p:spPr bwMode="auto">
            <a:xfrm>
              <a:off x="4716020" y="4941210"/>
              <a:ext cx="918213" cy="124283"/>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lgn="ctr">
                  <a:solidFill>
                    <a:srgbClr val="000000"/>
                  </a:solidFill>
                  <a:round/>
                  <a:headEnd/>
                  <a:tailEnd type="arrow" w="med" len="med"/>
                </a14:hiddenLine>
              </a:ext>
            </a:extLst>
          </p:spPr>
        </p:cxnSp>
        <p:pic>
          <p:nvPicPr>
            <p:cNvPr id="9" name="Picture 3" descr="D:\CBIRALRSCode\Images\airplane\airplane40.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277" y="458131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D:\CBIRALRSCode\Images\airplane\airplane50.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407" y="458131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D:\CBIRALRSCode\Images\airplane\airplane54.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470" y="458131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p:cNvGrpSpPr>
            <a:grpSpLocks/>
          </p:cNvGrpSpPr>
          <p:nvPr/>
        </p:nvGrpSpPr>
        <p:grpSpPr bwMode="auto">
          <a:xfrm>
            <a:off x="5164138" y="4135438"/>
            <a:ext cx="3871912" cy="1079500"/>
            <a:chOff x="5164277" y="5003351"/>
            <a:chExt cx="3872193" cy="1080000"/>
          </a:xfrm>
        </p:grpSpPr>
        <p:pic>
          <p:nvPicPr>
            <p:cNvPr id="13" name="Picture 7" descr="D:\CBIRALRSCode\Images\buildings\buildings01.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4277" y="5003351"/>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D:\CBIRALRSCode\Images\buildings\buildings03.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6407" y="5003351"/>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descr="D:\CBIRALRSCode\Images\buildings\buildings04.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6470" y="5003351"/>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6"/>
          <p:cNvSpPr>
            <a:spLocks noChangeArrowheads="1"/>
          </p:cNvSpPr>
          <p:nvPr/>
        </p:nvSpPr>
        <p:spPr bwMode="auto">
          <a:xfrm>
            <a:off x="2266950" y="1876425"/>
            <a:ext cx="1641475" cy="774700"/>
          </a:xfrm>
          <a:prstGeom prst="rect">
            <a:avLst/>
          </a:prstGeom>
          <a:solidFill>
            <a:srgbClr val="FFFFCC"/>
          </a:solidFill>
          <a:ln w="12700">
            <a:solidFill>
              <a:schemeClr val="bg2"/>
            </a:solidFill>
            <a:miter lim="800000"/>
            <a:headEnd/>
            <a:tailEnd/>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ea typeface="Times New Roman" panose="02020603050405020304" pitchFamily="18" charset="0"/>
                <a:cs typeface="Calibri" panose="020F0502020204030204" pitchFamily="34" charset="0"/>
              </a:rPr>
              <a:t>Feature Extraction</a:t>
            </a:r>
          </a:p>
        </p:txBody>
      </p:sp>
      <p:sp>
        <p:nvSpPr>
          <p:cNvPr id="17" name="Rettangolo 54"/>
          <p:cNvSpPr>
            <a:spLocks noChangeArrowheads="1"/>
          </p:cNvSpPr>
          <p:nvPr/>
        </p:nvSpPr>
        <p:spPr bwMode="auto">
          <a:xfrm>
            <a:off x="71438" y="3443288"/>
            <a:ext cx="1836737" cy="1727200"/>
          </a:xfrm>
          <a:prstGeom prst="rect">
            <a:avLst/>
          </a:prstGeom>
          <a:noFill/>
          <a:ln w="25400" algn="ctr">
            <a:solidFill>
              <a:schemeClr val="accent2">
                <a:lumMod val="50000"/>
              </a:schemeClr>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18" name="Text Box 139"/>
          <p:cNvSpPr txBox="1">
            <a:spLocks noChangeArrowheads="1"/>
          </p:cNvSpPr>
          <p:nvPr/>
        </p:nvSpPr>
        <p:spPr bwMode="auto">
          <a:xfrm>
            <a:off x="611188" y="2794000"/>
            <a:ext cx="1219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Query Image</a:t>
            </a:r>
            <a:endParaRPr lang="en-US" altLang="en-US" sz="1400">
              <a:solidFill>
                <a:srgbClr val="000000"/>
              </a:solidFill>
              <a:cs typeface="Times New Roman" panose="02020603050405020304" pitchFamily="18" charset="0"/>
            </a:endParaRPr>
          </a:p>
        </p:txBody>
      </p:sp>
      <p:sp>
        <p:nvSpPr>
          <p:cNvPr id="19" name="Text Box 139"/>
          <p:cNvSpPr txBox="1">
            <a:spLocks noChangeArrowheads="1"/>
          </p:cNvSpPr>
          <p:nvPr/>
        </p:nvSpPr>
        <p:spPr bwMode="auto">
          <a:xfrm>
            <a:off x="365125" y="5170488"/>
            <a:ext cx="1319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Image Archive</a:t>
            </a:r>
            <a:endParaRPr lang="en-US" altLang="en-US" sz="1400">
              <a:solidFill>
                <a:srgbClr val="000000"/>
              </a:solidFill>
              <a:cs typeface="Times New Roman" panose="02020603050405020304" pitchFamily="18" charset="0"/>
            </a:endParaRPr>
          </a:p>
        </p:txBody>
      </p:sp>
      <p:sp>
        <p:nvSpPr>
          <p:cNvPr id="20" name="AutoShape 47"/>
          <p:cNvSpPr>
            <a:spLocks noChangeArrowheads="1"/>
          </p:cNvSpPr>
          <p:nvPr/>
        </p:nvSpPr>
        <p:spPr bwMode="auto">
          <a:xfrm>
            <a:off x="273050" y="3549650"/>
            <a:ext cx="1169988" cy="1014413"/>
          </a:xfrm>
          <a:prstGeom prst="can">
            <a:avLst>
              <a:gd name="adj" fmla="val 25000"/>
            </a:avLst>
          </a:prstGeom>
          <a:solidFill>
            <a:schemeClr val="accent3">
              <a:lumMod val="40000"/>
              <a:lumOff val="60000"/>
            </a:schemeClr>
          </a:solidFill>
          <a:ln w="9525">
            <a:solidFill>
              <a:srgbClr val="000000"/>
            </a:solidFill>
            <a:round/>
            <a:headEnd/>
            <a:tailEnd/>
          </a:ln>
          <a:effectLst>
            <a:outerShdw blurRad="63500" sx="102000" sy="102000" algn="ctr" rotWithShape="0">
              <a:prstClr val="black">
                <a:alpha val="40000"/>
              </a:prstClr>
            </a:outerShdw>
          </a:effectLst>
        </p:spPr>
        <p:txBody>
          <a:bodyPr tIns="0" bIns="0" anchor="ctr" upright="1"/>
          <a:lstStyle/>
          <a:p>
            <a:pPr algn="ctr">
              <a:lnSpc>
                <a:spcPct val="115000"/>
              </a:lnSpc>
              <a:spcBef>
                <a:spcPts val="300"/>
              </a:spcBef>
              <a:spcAft>
                <a:spcPts val="300"/>
              </a:spcAft>
              <a:defRPr/>
            </a:pPr>
            <a:r>
              <a:rPr lang="en-GB" sz="1400" dirty="0">
                <a:solidFill>
                  <a:srgbClr val="000000"/>
                </a:solidFill>
                <a:latin typeface="Calibri"/>
                <a:ea typeface="Times New Roman"/>
                <a:cs typeface="Times New Roman"/>
              </a:rPr>
              <a:t>Data Archive</a:t>
            </a:r>
            <a:endParaRPr lang="it-IT" sz="1400" dirty="0">
              <a:solidFill>
                <a:srgbClr val="000000"/>
              </a:solidFill>
              <a:latin typeface="Calibri"/>
              <a:ea typeface="Times New Roman"/>
              <a:cs typeface="Times New Roman"/>
            </a:endParaRPr>
          </a:p>
        </p:txBody>
      </p:sp>
      <p:sp>
        <p:nvSpPr>
          <p:cNvPr id="21" name="AutoShape 48"/>
          <p:cNvSpPr>
            <a:spLocks noChangeArrowheads="1"/>
          </p:cNvSpPr>
          <p:nvPr/>
        </p:nvSpPr>
        <p:spPr bwMode="auto">
          <a:xfrm>
            <a:off x="827088" y="4264025"/>
            <a:ext cx="876300" cy="619125"/>
          </a:xfrm>
          <a:prstGeom prst="can">
            <a:avLst>
              <a:gd name="adj" fmla="val 25000"/>
            </a:avLst>
          </a:prstGeom>
          <a:solidFill>
            <a:schemeClr val="accent2"/>
          </a:solidFill>
          <a:ln w="9525">
            <a:solidFill>
              <a:srgbClr val="000000"/>
            </a:solidFill>
            <a:round/>
            <a:headEnd/>
            <a:tailEnd/>
          </a:ln>
          <a:effectLst>
            <a:outerShdw blurRad="63500" sx="102000" sy="102000" algn="ctr" rotWithShape="0">
              <a:prstClr val="black">
                <a:alpha val="40000"/>
              </a:prstClr>
            </a:outerShdw>
          </a:effectLst>
        </p:spPr>
        <p:txBody>
          <a:bodyPr tIns="0" bIns="0" anchor="ctr" upright="1"/>
          <a:lstStyle/>
          <a:p>
            <a:pPr algn="ctr">
              <a:lnSpc>
                <a:spcPct val="115000"/>
              </a:lnSpc>
              <a:spcBef>
                <a:spcPts val="300"/>
              </a:spcBef>
              <a:spcAft>
                <a:spcPts val="300"/>
              </a:spcAft>
              <a:defRPr/>
            </a:pPr>
            <a:r>
              <a:rPr lang="en-GB" sz="1400" dirty="0">
                <a:solidFill>
                  <a:srgbClr val="000000"/>
                </a:solidFill>
                <a:latin typeface="Calibri"/>
                <a:ea typeface="Times New Roman"/>
                <a:cs typeface="Times New Roman"/>
              </a:rPr>
              <a:t>AUX</a:t>
            </a:r>
            <a:endParaRPr lang="it-IT" sz="1400" dirty="0">
              <a:solidFill>
                <a:srgbClr val="000000"/>
              </a:solidFill>
              <a:latin typeface="Calibri"/>
              <a:ea typeface="Times New Roman"/>
              <a:cs typeface="Times New Roman"/>
            </a:endParaRPr>
          </a:p>
        </p:txBody>
      </p:sp>
      <p:sp>
        <p:nvSpPr>
          <p:cNvPr id="22" name="Rectangle 16"/>
          <p:cNvSpPr>
            <a:spLocks noChangeArrowheads="1"/>
          </p:cNvSpPr>
          <p:nvPr/>
        </p:nvSpPr>
        <p:spPr bwMode="auto">
          <a:xfrm>
            <a:off x="2286000" y="3748088"/>
            <a:ext cx="1641475" cy="774700"/>
          </a:xfrm>
          <a:prstGeom prst="rect">
            <a:avLst/>
          </a:prstGeom>
          <a:solidFill>
            <a:srgbClr val="FFFFCC"/>
          </a:solidFill>
          <a:ln w="12700">
            <a:solidFill>
              <a:schemeClr val="bg2"/>
            </a:solidFill>
            <a:miter lim="800000"/>
            <a:headEnd/>
            <a:tailEnd/>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ea typeface="Times New Roman" panose="02020603050405020304" pitchFamily="18" charset="0"/>
                <a:cs typeface="Calibri" panose="020F0502020204030204" pitchFamily="34" charset="0"/>
              </a:rPr>
              <a:t>Feature Extraction</a:t>
            </a:r>
          </a:p>
        </p:txBody>
      </p:sp>
      <p:cxnSp>
        <p:nvCxnSpPr>
          <p:cNvPr id="23" name="Elbow Connector 21"/>
          <p:cNvCxnSpPr>
            <a:cxnSpLocks noChangeShapeType="1"/>
            <a:stCxn id="16" idx="3"/>
          </p:cNvCxnSpPr>
          <p:nvPr/>
        </p:nvCxnSpPr>
        <p:spPr bwMode="auto">
          <a:xfrm>
            <a:off x="3908425" y="2263775"/>
            <a:ext cx="2065338" cy="684213"/>
          </a:xfrm>
          <a:prstGeom prst="bentConnector3">
            <a:avLst>
              <a:gd name="adj1" fmla="val 50000"/>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Elbow Connector 22"/>
          <p:cNvCxnSpPr>
            <a:cxnSpLocks noChangeShapeType="1"/>
            <a:stCxn id="22" idx="3"/>
          </p:cNvCxnSpPr>
          <p:nvPr/>
        </p:nvCxnSpPr>
        <p:spPr bwMode="auto">
          <a:xfrm flipV="1">
            <a:off x="3927475" y="3605213"/>
            <a:ext cx="2046288" cy="530225"/>
          </a:xfrm>
          <a:prstGeom prst="bentConnector3">
            <a:avLst>
              <a:gd name="adj1" fmla="val 50000"/>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Straight Arrow Connector 23"/>
          <p:cNvCxnSpPr>
            <a:cxnSpLocks noChangeShapeType="1"/>
          </p:cNvCxnSpPr>
          <p:nvPr/>
        </p:nvCxnSpPr>
        <p:spPr bwMode="auto">
          <a:xfrm flipV="1">
            <a:off x="1908175" y="4162425"/>
            <a:ext cx="377825"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26" name="Elbow Connector 24"/>
          <p:cNvCxnSpPr>
            <a:cxnSpLocks noChangeShapeType="1"/>
          </p:cNvCxnSpPr>
          <p:nvPr/>
        </p:nvCxnSpPr>
        <p:spPr bwMode="auto">
          <a:xfrm rot="5400000">
            <a:off x="1987551" y="3783012"/>
            <a:ext cx="360362" cy="1839913"/>
          </a:xfrm>
          <a:prstGeom prst="bentConnector3">
            <a:avLst>
              <a:gd name="adj1" fmla="val 16349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Straight Arrow Connector 25"/>
          <p:cNvCxnSpPr>
            <a:cxnSpLocks noChangeShapeType="1"/>
          </p:cNvCxnSpPr>
          <p:nvPr/>
        </p:nvCxnSpPr>
        <p:spPr bwMode="auto">
          <a:xfrm flipV="1">
            <a:off x="1733550" y="2271713"/>
            <a:ext cx="541338" cy="0"/>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8" name="AutoShape 9"/>
          <p:cNvSpPr>
            <a:spLocks noChangeArrowheads="1"/>
          </p:cNvSpPr>
          <p:nvPr/>
        </p:nvSpPr>
        <p:spPr bwMode="auto">
          <a:xfrm>
            <a:off x="5973763" y="2855913"/>
            <a:ext cx="2559050" cy="841375"/>
          </a:xfrm>
          <a:prstGeom prst="flowChartProcess">
            <a:avLst/>
          </a:prstGeom>
          <a:solidFill>
            <a:srgbClr val="FFFFCC"/>
          </a:solidFill>
          <a:ln w="12700">
            <a:solidFill>
              <a:schemeClr val="bg2"/>
            </a:solidFill>
            <a:miter lim="800000"/>
            <a:headEnd/>
            <a:tailEnd/>
          </a:ln>
        </p:spPr>
        <p:txBody>
          <a:bodyPr t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RS Image Retrieval </a:t>
            </a:r>
          </a:p>
        </p:txBody>
      </p:sp>
      <p:cxnSp>
        <p:nvCxnSpPr>
          <p:cNvPr id="29" name="Straight Arrow Connector 28"/>
          <p:cNvCxnSpPr>
            <a:cxnSpLocks noChangeShapeType="1"/>
            <a:stCxn id="28" idx="2"/>
          </p:cNvCxnSpPr>
          <p:nvPr/>
        </p:nvCxnSpPr>
        <p:spPr bwMode="auto">
          <a:xfrm>
            <a:off x="7253288" y="3697288"/>
            <a:ext cx="0" cy="365125"/>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0" name="Text Box 139"/>
          <p:cNvSpPr txBox="1">
            <a:spLocks noChangeArrowheads="1"/>
          </p:cNvSpPr>
          <p:nvPr/>
        </p:nvSpPr>
        <p:spPr bwMode="auto">
          <a:xfrm>
            <a:off x="3886200" y="1768475"/>
            <a:ext cx="830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Image </a:t>
            </a:r>
          </a:p>
          <a:p>
            <a:pPr algn="ctr" eaLnBrk="1" hangingPunct="1"/>
            <a:r>
              <a:rPr lang="en-US" altLang="en-US" sz="1400">
                <a:solidFill>
                  <a:srgbClr val="000000"/>
                </a:solidFill>
              </a:rPr>
              <a:t>features</a:t>
            </a:r>
            <a:endParaRPr lang="en-US" altLang="en-US" sz="1400">
              <a:solidFill>
                <a:srgbClr val="000000"/>
              </a:solidFill>
              <a:cs typeface="Times New Roman" panose="02020603050405020304" pitchFamily="18" charset="0"/>
            </a:endParaRPr>
          </a:p>
        </p:txBody>
      </p:sp>
      <p:sp>
        <p:nvSpPr>
          <p:cNvPr id="31" name="Text Box 139"/>
          <p:cNvSpPr txBox="1">
            <a:spLocks noChangeArrowheads="1"/>
          </p:cNvSpPr>
          <p:nvPr/>
        </p:nvSpPr>
        <p:spPr bwMode="auto">
          <a:xfrm>
            <a:off x="3871913" y="4090988"/>
            <a:ext cx="8302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Image </a:t>
            </a:r>
          </a:p>
          <a:p>
            <a:pPr algn="ctr" eaLnBrk="1" hangingPunct="1"/>
            <a:r>
              <a:rPr lang="en-US" altLang="en-US" sz="1400">
                <a:solidFill>
                  <a:srgbClr val="000000"/>
                </a:solidFill>
              </a:rPr>
              <a:t>features</a:t>
            </a:r>
            <a:endParaRPr lang="en-US" altLang="en-US" sz="1400">
              <a:solidFill>
                <a:srgbClr val="000000"/>
              </a:solidFill>
              <a:cs typeface="Times New Roman" panose="02020603050405020304" pitchFamily="18" charset="0"/>
            </a:endParaRPr>
          </a:p>
        </p:txBody>
      </p:sp>
      <p:pic>
        <p:nvPicPr>
          <p:cNvPr id="32" name="Picture 2" descr="D:\CBIRALRSCode\Images\airplane\airplane51.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513" y="1709738"/>
            <a:ext cx="10810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6" descr="D:\CBIRALRSCode\Images\buildings\buildings05.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513" y="1714500"/>
            <a:ext cx="10810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139"/>
          <p:cNvSpPr txBox="1">
            <a:spLocks noChangeArrowheads="1"/>
          </p:cNvSpPr>
          <p:nvPr/>
        </p:nvSpPr>
        <p:spPr bwMode="auto">
          <a:xfrm>
            <a:off x="6477000" y="5287963"/>
            <a:ext cx="1585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Retrieved Images</a:t>
            </a:r>
            <a:endParaRPr lang="en-US" altLang="en-US" sz="1400">
              <a:solidFill>
                <a:srgbClr val="000000"/>
              </a:solidFill>
              <a:cs typeface="Times New Roman" panose="02020603050405020304" pitchFamily="18" charset="0"/>
            </a:endParaRPr>
          </a:p>
        </p:txBody>
      </p:sp>
      <p:cxnSp>
        <p:nvCxnSpPr>
          <p:cNvPr id="35" name="Straight Connector 34"/>
          <p:cNvCxnSpPr>
            <a:cxnSpLocks noChangeShapeType="1"/>
          </p:cNvCxnSpPr>
          <p:nvPr/>
        </p:nvCxnSpPr>
        <p:spPr bwMode="auto">
          <a:xfrm>
            <a:off x="7669213" y="4638675"/>
            <a:ext cx="179387" cy="0"/>
          </a:xfrm>
          <a:prstGeom prst="line">
            <a:avLst/>
          </a:prstGeom>
          <a:noFill/>
          <a:ln w="28575" algn="ctr">
            <a:solidFill>
              <a:schemeClr val="accent2">
                <a:lumMod val="50000"/>
              </a:schemeClr>
            </a:solidFill>
            <a:prstDash val="sysDot"/>
            <a:round/>
            <a:headEnd/>
            <a:tailEnd/>
          </a:ln>
          <a:extLst>
            <a:ext uri="{909E8E84-426E-40DD-AFC4-6F175D3DCCD1}">
              <a14:hiddenFill xmlns:a14="http://schemas.microsoft.com/office/drawing/2010/main">
                <a:noFill/>
              </a14:hiddenFill>
            </a:ext>
          </a:extLst>
        </p:spPr>
      </p:cxnSp>
      <p:sp>
        <p:nvSpPr>
          <p:cNvPr id="36"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37"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CBIR in </a:t>
            </a:r>
            <a:r>
              <a:rPr lang="it-IT" b="1" dirty="0" smtClean="0">
                <a:solidFill>
                  <a:schemeClr val="accent2">
                    <a:lumMod val="50000"/>
                  </a:schemeClr>
                </a:solidFill>
              </a:rPr>
              <a:t>RS: General </a:t>
            </a:r>
            <a:r>
              <a:rPr lang="it-IT" b="1" dirty="0">
                <a:solidFill>
                  <a:schemeClr val="accent2">
                    <a:lumMod val="50000"/>
                  </a:schemeClr>
                </a:solidFill>
              </a:rPr>
              <a:t>Approach </a:t>
            </a:r>
            <a:endParaRPr lang="it-IT" sz="3600" b="1" dirty="0">
              <a:solidFill>
                <a:schemeClr val="accent2">
                  <a:lumMod val="50000"/>
                </a:schemeClr>
              </a:solidFill>
            </a:endParaRPr>
          </a:p>
        </p:txBody>
      </p:sp>
      <p:sp>
        <p:nvSpPr>
          <p:cNvPr id="38"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a:t>
            </a:r>
            <a:endParaRPr lang="it-IT" altLang="de-DE" sz="900" kern="0" dirty="0">
              <a:solidFill>
                <a:srgbClr val="000000"/>
              </a:solidFill>
            </a:endParaRPr>
          </a:p>
        </p:txBody>
      </p:sp>
    </p:spTree>
    <p:extLst>
      <p:ext uri="{BB962C8B-B14F-4D97-AF65-F5344CB8AC3E}">
        <p14:creationId xmlns:p14="http://schemas.microsoft.com/office/powerpoint/2010/main" val="386663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childTnLst>
                                </p:cTn>
                              </p:par>
                              <p:par>
                                <p:cTn id="22" presetID="10" presetClass="exit" presetSubtype="0" fill="hold" nodeType="withEffect">
                                  <p:stCondLst>
                                    <p:cond delay="0"/>
                                  </p:stCondLst>
                                  <p:childTnLst>
                                    <p:animEffect transition="out" filter="fade">
                                      <p:cBhvr>
                                        <p:cTn id="23" dur="1000"/>
                                        <p:tgtEl>
                                          <p:spTgt spid="7"/>
                                        </p:tgtEl>
                                      </p:cBhvr>
                                    </p:animEffect>
                                    <p:set>
                                      <p:cBhvr>
                                        <p:cTn id="24" dur="1" fill="hold">
                                          <p:stCondLst>
                                            <p:cond delay="999"/>
                                          </p:stCondLst>
                                        </p:cTn>
                                        <p:tgtEl>
                                          <p:spTgt spid="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1000"/>
                                        <p:tgtEl>
                                          <p:spTgt spid="29"/>
                                        </p:tgtEl>
                                      </p:cBhvr>
                                    </p:animEffect>
                                    <p:set>
                                      <p:cBhvr>
                                        <p:cTn id="27" dur="1" fill="hold">
                                          <p:stCondLst>
                                            <p:cond delay="999"/>
                                          </p:stCondLst>
                                        </p:cTn>
                                        <p:tgtEl>
                                          <p:spTgt spid="2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1000"/>
                                        <p:tgtEl>
                                          <p:spTgt spid="35"/>
                                        </p:tgtEl>
                                      </p:cBhvr>
                                    </p:animEffect>
                                    <p:set>
                                      <p:cBhvr>
                                        <p:cTn id="30" dur="1" fill="hold">
                                          <p:stCondLst>
                                            <p:cond delay="999"/>
                                          </p:stCondLst>
                                        </p:cTn>
                                        <p:tgtEl>
                                          <p:spTgt spid="3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1000"/>
                                        <p:tgtEl>
                                          <p:spTgt spid="34"/>
                                        </p:tgtEl>
                                      </p:cBhvr>
                                    </p:animEffect>
                                    <p:set>
                                      <p:cBhvr>
                                        <p:cTn id="33" dur="1" fill="hold">
                                          <p:stCondLst>
                                            <p:cond delay="999"/>
                                          </p:stCondLst>
                                        </p:cTn>
                                        <p:tgtEl>
                                          <p:spTgt spid="3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childTnLst>
                                </p:cTn>
                              </p:par>
                              <p:par>
                                <p:cTn id="48" presetID="10" presetClass="entr" presetSubtype="0" fill="hold" grpId="2"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4" grpId="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itolo 1"/>
          <p:cNvSpPr txBox="1">
            <a:spLocks/>
          </p:cNvSpPr>
          <p:nvPr/>
        </p:nvSpPr>
        <p:spPr bwMode="auto">
          <a:xfrm>
            <a:off x="552450" y="1457325"/>
            <a:ext cx="8302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en-US">
                <a:solidFill>
                  <a:srgbClr val="000000"/>
                </a:solidFill>
              </a:rPr>
              <a:t>Clustering results when </a:t>
            </a:r>
            <a:r>
              <a:rPr lang="it-IT" altLang="en-US" sz="2000" i="1">
                <a:solidFill>
                  <a:srgbClr val="000000"/>
                </a:solidFill>
                <a:latin typeface="Times New Roman" panose="02020603050405020304" pitchFamily="18" charset="0"/>
              </a:rPr>
              <a:t>k=h</a:t>
            </a:r>
            <a:r>
              <a:rPr lang="it-IT" altLang="en-US">
                <a:solidFill>
                  <a:srgbClr val="000000"/>
                </a:solidFill>
              </a:rPr>
              <a:t>=3:</a:t>
            </a:r>
          </a:p>
        </p:txBody>
      </p:sp>
      <p:sp>
        <p:nvSpPr>
          <p:cNvPr id="21509" name="Rectangle 307"/>
          <p:cNvSpPr>
            <a:spLocks noChangeArrowheads="1"/>
          </p:cNvSpPr>
          <p:nvPr/>
        </p:nvSpPr>
        <p:spPr bwMode="auto">
          <a:xfrm>
            <a:off x="5184992" y="1516387"/>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tr-TR" altLang="en-US" sz="3200" dirty="0">
              <a:solidFill>
                <a:schemeClr val="tx2"/>
              </a:solidFill>
            </a:endParaRPr>
          </a:p>
        </p:txBody>
      </p:sp>
      <p:sp>
        <p:nvSpPr>
          <p:cNvPr id="21510" name="Oval 310"/>
          <p:cNvSpPr>
            <a:spLocks noChangeArrowheads="1"/>
          </p:cNvSpPr>
          <p:nvPr/>
        </p:nvSpPr>
        <p:spPr bwMode="auto">
          <a:xfrm rot="-1477390">
            <a:off x="3857625" y="3506788"/>
            <a:ext cx="1033463" cy="657225"/>
          </a:xfrm>
          <a:prstGeom prst="ellipse">
            <a:avLst/>
          </a:prstGeom>
          <a:noFill/>
          <a:ln w="22225">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11" name="Oval 14"/>
          <p:cNvSpPr>
            <a:spLocks noChangeArrowheads="1"/>
          </p:cNvSpPr>
          <p:nvPr/>
        </p:nvSpPr>
        <p:spPr bwMode="auto">
          <a:xfrm>
            <a:off x="2832100" y="4538663"/>
            <a:ext cx="144463"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cxnSp>
        <p:nvCxnSpPr>
          <p:cNvPr id="21512" name="AutoShape 9"/>
          <p:cNvCxnSpPr>
            <a:cxnSpLocks noChangeShapeType="1"/>
          </p:cNvCxnSpPr>
          <p:nvPr/>
        </p:nvCxnSpPr>
        <p:spPr bwMode="auto">
          <a:xfrm flipV="1">
            <a:off x="2598738" y="2466975"/>
            <a:ext cx="3251200" cy="2667000"/>
          </a:xfrm>
          <a:prstGeom prst="straightConnector1">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3" name="AutoShape 10"/>
          <p:cNvCxnSpPr>
            <a:cxnSpLocks noChangeShapeType="1"/>
          </p:cNvCxnSpPr>
          <p:nvPr/>
        </p:nvCxnSpPr>
        <p:spPr bwMode="auto">
          <a:xfrm flipV="1">
            <a:off x="3005138" y="2924175"/>
            <a:ext cx="3251200" cy="2667000"/>
          </a:xfrm>
          <a:prstGeom prst="straightConnector1">
            <a:avLst/>
          </a:prstGeom>
          <a:noFill/>
          <a:ln w="158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4" name="AutoShape 11"/>
          <p:cNvCxnSpPr>
            <a:cxnSpLocks noChangeShapeType="1"/>
          </p:cNvCxnSpPr>
          <p:nvPr/>
        </p:nvCxnSpPr>
        <p:spPr bwMode="auto">
          <a:xfrm flipV="1">
            <a:off x="2243138" y="1971675"/>
            <a:ext cx="3251200" cy="2667000"/>
          </a:xfrm>
          <a:prstGeom prst="straightConnector1">
            <a:avLst/>
          </a:prstGeom>
          <a:noFill/>
          <a:ln w="158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15"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16" name="Titolo 1"/>
          <p:cNvSpPr txBox="1">
            <a:spLocks/>
          </p:cNvSpPr>
          <p:nvPr/>
        </p:nvSpPr>
        <p:spPr bwMode="auto">
          <a:xfrm>
            <a:off x="5946775" y="2216150"/>
            <a:ext cx="3651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en-US" sz="1600" i="1">
                <a:solidFill>
                  <a:srgbClr val="000000"/>
                </a:solidFill>
              </a:rPr>
              <a:t>H</a:t>
            </a:r>
            <a:endParaRPr lang="it-IT" altLang="en-US" sz="1600" i="1">
              <a:solidFill>
                <a:srgbClr val="000000"/>
              </a:solidFill>
            </a:endParaRPr>
          </a:p>
        </p:txBody>
      </p:sp>
      <p:sp>
        <p:nvSpPr>
          <p:cNvPr id="21517" name="Line 45"/>
          <p:cNvSpPr>
            <a:spLocks noChangeShapeType="1"/>
          </p:cNvSpPr>
          <p:nvPr/>
        </p:nvSpPr>
        <p:spPr bwMode="auto">
          <a:xfrm>
            <a:off x="2230438" y="4778375"/>
            <a:ext cx="292100" cy="355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1518"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19"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20"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21"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22" name="Oval 14"/>
          <p:cNvSpPr>
            <a:spLocks noChangeArrowheads="1"/>
          </p:cNvSpPr>
          <p:nvPr/>
        </p:nvSpPr>
        <p:spPr bwMode="auto">
          <a:xfrm>
            <a:off x="5359400" y="2895600"/>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23"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24"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25"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26"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27" name="Oval 14"/>
          <p:cNvSpPr>
            <a:spLocks noChangeArrowheads="1"/>
          </p:cNvSpPr>
          <p:nvPr/>
        </p:nvSpPr>
        <p:spPr bwMode="auto">
          <a:xfrm>
            <a:off x="3124200" y="4652963"/>
            <a:ext cx="144463"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28" name="Oval 14"/>
          <p:cNvSpPr>
            <a:spLocks noChangeArrowheads="1"/>
          </p:cNvSpPr>
          <p:nvPr/>
        </p:nvSpPr>
        <p:spPr bwMode="auto">
          <a:xfrm>
            <a:off x="4373563" y="3743325"/>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29" name="Oval 14"/>
          <p:cNvSpPr>
            <a:spLocks noChangeArrowheads="1"/>
          </p:cNvSpPr>
          <p:nvPr/>
        </p:nvSpPr>
        <p:spPr bwMode="auto">
          <a:xfrm>
            <a:off x="4559300" y="3581400"/>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30" name="Oval 14"/>
          <p:cNvSpPr>
            <a:spLocks noChangeArrowheads="1"/>
          </p:cNvSpPr>
          <p:nvPr/>
        </p:nvSpPr>
        <p:spPr bwMode="auto">
          <a:xfrm>
            <a:off x="4089400" y="3968750"/>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31" name="Oval 14"/>
          <p:cNvSpPr>
            <a:spLocks noChangeArrowheads="1"/>
          </p:cNvSpPr>
          <p:nvPr/>
        </p:nvSpPr>
        <p:spPr bwMode="auto">
          <a:xfrm>
            <a:off x="4471988" y="3675063"/>
            <a:ext cx="144462"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32" name="Oval 14"/>
          <p:cNvSpPr>
            <a:spLocks noChangeArrowheads="1"/>
          </p:cNvSpPr>
          <p:nvPr/>
        </p:nvSpPr>
        <p:spPr bwMode="auto">
          <a:xfrm>
            <a:off x="3154363" y="4737100"/>
            <a:ext cx="142875"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33" name="Oval 14"/>
          <p:cNvSpPr>
            <a:spLocks noChangeArrowheads="1"/>
          </p:cNvSpPr>
          <p:nvPr/>
        </p:nvSpPr>
        <p:spPr bwMode="auto">
          <a:xfrm>
            <a:off x="3090863" y="4810125"/>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34" name="Oval 14"/>
          <p:cNvSpPr>
            <a:spLocks noChangeArrowheads="1"/>
          </p:cNvSpPr>
          <p:nvPr/>
        </p:nvSpPr>
        <p:spPr bwMode="auto">
          <a:xfrm>
            <a:off x="5389563" y="2532063"/>
            <a:ext cx="142875"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35" name="Oval 14"/>
          <p:cNvSpPr>
            <a:spLocks noChangeArrowheads="1"/>
          </p:cNvSpPr>
          <p:nvPr/>
        </p:nvSpPr>
        <p:spPr bwMode="auto">
          <a:xfrm>
            <a:off x="5145088" y="2714625"/>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36" name="Oval 14"/>
          <p:cNvSpPr>
            <a:spLocks noChangeArrowheads="1"/>
          </p:cNvSpPr>
          <p:nvPr/>
        </p:nvSpPr>
        <p:spPr bwMode="auto">
          <a:xfrm>
            <a:off x="5208588" y="4262438"/>
            <a:ext cx="144462" cy="144462"/>
          </a:xfrm>
          <a:prstGeom prst="rect">
            <a:avLst/>
          </a:prstGeom>
          <a:solidFill>
            <a:schemeClr val="accent2"/>
          </a:solidFill>
          <a:ln w="12700">
            <a:solidFill>
              <a:schemeClr val="accent2"/>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37" name="Titolo 1"/>
          <p:cNvSpPr txBox="1">
            <a:spLocks/>
          </p:cNvSpPr>
          <p:nvPr/>
        </p:nvSpPr>
        <p:spPr bwMode="auto">
          <a:xfrm>
            <a:off x="5453063" y="4187825"/>
            <a:ext cx="2701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en-US" sz="1400">
                <a:solidFill>
                  <a:srgbClr val="000000"/>
                </a:solidFill>
              </a:rPr>
              <a:t>Selected uncertain</a:t>
            </a:r>
            <a:r>
              <a:rPr lang="it-IT" altLang="en-US" sz="1400">
                <a:solidFill>
                  <a:srgbClr val="000000"/>
                </a:solidFill>
              </a:rPr>
              <a:t> </a:t>
            </a:r>
            <a:r>
              <a:rPr lang="tr-TR" altLang="en-US" sz="1400">
                <a:solidFill>
                  <a:srgbClr val="000000"/>
                </a:solidFill>
              </a:rPr>
              <a:t>image features</a:t>
            </a:r>
            <a:endParaRPr lang="it-IT" altLang="en-US" sz="1400">
              <a:solidFill>
                <a:srgbClr val="000000"/>
              </a:solidFill>
            </a:endParaRPr>
          </a:p>
        </p:txBody>
      </p:sp>
      <p:sp>
        <p:nvSpPr>
          <p:cNvPr id="21538" name="Oval 14"/>
          <p:cNvSpPr>
            <a:spLocks noChangeArrowheads="1"/>
          </p:cNvSpPr>
          <p:nvPr/>
        </p:nvSpPr>
        <p:spPr bwMode="auto">
          <a:xfrm>
            <a:off x="5299075" y="2628900"/>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39" name="Oval 310"/>
          <p:cNvSpPr>
            <a:spLocks noChangeArrowheads="1"/>
          </p:cNvSpPr>
          <p:nvPr/>
        </p:nvSpPr>
        <p:spPr bwMode="auto">
          <a:xfrm rot="5184255">
            <a:off x="2607470" y="4409281"/>
            <a:ext cx="1033462" cy="657225"/>
          </a:xfrm>
          <a:prstGeom prst="ellipse">
            <a:avLst/>
          </a:prstGeom>
          <a:noFill/>
          <a:ln w="22225">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1540" name="Oval 310"/>
          <p:cNvSpPr>
            <a:spLocks noChangeArrowheads="1"/>
          </p:cNvSpPr>
          <p:nvPr/>
        </p:nvSpPr>
        <p:spPr bwMode="auto">
          <a:xfrm rot="-1477390">
            <a:off x="4854575" y="2444750"/>
            <a:ext cx="1033463" cy="657225"/>
          </a:xfrm>
          <a:prstGeom prst="ellipse">
            <a:avLst/>
          </a:prstGeom>
          <a:noFill/>
          <a:ln w="22225">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graphicFrame>
        <p:nvGraphicFramePr>
          <p:cNvPr id="21541" name="Object 1"/>
          <p:cNvGraphicFramePr>
            <a:graphicFrameLocks noChangeAspect="1"/>
          </p:cNvGraphicFramePr>
          <p:nvPr>
            <p:extLst>
              <p:ext uri="{D42A27DB-BD31-4B8C-83A1-F6EECF244321}">
                <p14:modId xmlns:p14="http://schemas.microsoft.com/office/powerpoint/2010/main" val="2759191688"/>
              </p:ext>
            </p:extLst>
          </p:nvPr>
        </p:nvGraphicFramePr>
        <p:xfrm>
          <a:off x="1944688" y="4956175"/>
          <a:ext cx="431800" cy="254000"/>
        </p:xfrm>
        <a:graphic>
          <a:graphicData uri="http://schemas.openxmlformats.org/presentationml/2006/ole">
            <mc:AlternateContent xmlns:mc="http://schemas.openxmlformats.org/markup-compatibility/2006">
              <mc:Choice xmlns:v="urn:schemas-microsoft-com:vml" Requires="v">
                <p:oleObj spid="_x0000_s20580" name="Equation" r:id="rId3" imgW="431640" imgH="253800" progId="Equation.DSMT4">
                  <p:embed/>
                </p:oleObj>
              </mc:Choice>
              <mc:Fallback>
                <p:oleObj name="Equation" r:id="rId3" imgW="431640" imgH="253800" progId="Equation.DSMT4">
                  <p:embed/>
                  <p:pic>
                    <p:nvPicPr>
                      <p:cNvPr id="21541" name="Object 1"/>
                      <p:cNvPicPr>
                        <a:picLocks noChangeAspect="1" noChangeArrowheads="1"/>
                      </p:cNvPicPr>
                      <p:nvPr/>
                    </p:nvPicPr>
                    <p:blipFill>
                      <a:blip r:embed="rId4"/>
                      <a:srcRect/>
                      <a:stretch>
                        <a:fillRect/>
                      </a:stretch>
                    </p:blipFill>
                    <p:spPr bwMode="auto">
                      <a:xfrm>
                        <a:off x="1944688" y="4956175"/>
                        <a:ext cx="431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TCAL </a:t>
            </a:r>
            <a:r>
              <a:rPr lang="en-US" b="1" kern="0" dirty="0">
                <a:solidFill>
                  <a:schemeClr val="accent2">
                    <a:lumMod val="50000"/>
                  </a:schemeClr>
                </a:solidFill>
              </a:rPr>
              <a:t>Method</a:t>
            </a:r>
            <a:r>
              <a:rPr lang="en-US" b="1" kern="0" dirty="0" smtClean="0">
                <a:solidFill>
                  <a:schemeClr val="accent2">
                    <a:lumMod val="50000"/>
                  </a:schemeClr>
                </a:solidFill>
              </a:rPr>
              <a:t>: Second </a:t>
            </a:r>
            <a:r>
              <a:rPr lang="en-US" b="1" kern="0" dirty="0">
                <a:solidFill>
                  <a:schemeClr val="accent2">
                    <a:lumMod val="50000"/>
                  </a:schemeClr>
                </a:solidFill>
              </a:rPr>
              <a:t>Step</a:t>
            </a:r>
          </a:p>
        </p:txBody>
      </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42"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39"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18</a:t>
            </a:r>
            <a:endParaRPr lang="it-IT" altLang="de-DE" sz="900" kern="0" dirty="0">
              <a:solidFill>
                <a:srgbClr val="000000"/>
              </a:solidFill>
            </a:endParaRPr>
          </a:p>
        </p:txBody>
      </p:sp>
    </p:spTree>
    <p:extLst>
      <p:ext uri="{BB962C8B-B14F-4D97-AF65-F5344CB8AC3E}">
        <p14:creationId xmlns:p14="http://schemas.microsoft.com/office/powerpoint/2010/main" val="18691677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itolo 1"/>
          <p:cNvSpPr txBox="1">
            <a:spLocks/>
          </p:cNvSpPr>
          <p:nvPr/>
        </p:nvSpPr>
        <p:spPr bwMode="auto">
          <a:xfrm>
            <a:off x="668338" y="1298575"/>
            <a:ext cx="8302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en-US">
                <a:solidFill>
                  <a:srgbClr val="000000"/>
                </a:solidFill>
              </a:rPr>
              <a:t>Diverse image features selection from </a:t>
            </a:r>
            <a:r>
              <a:rPr lang="en-US" altLang="en-US">
                <a:solidFill>
                  <a:srgbClr val="000000"/>
                </a:solidFill>
              </a:rPr>
              <a:t>high density regions in the archive:</a:t>
            </a:r>
            <a:endParaRPr lang="it-IT" altLang="en-US">
              <a:solidFill>
                <a:srgbClr val="000000"/>
              </a:solidFill>
            </a:endParaRPr>
          </a:p>
        </p:txBody>
      </p:sp>
      <p:sp>
        <p:nvSpPr>
          <p:cNvPr id="22534" name="Titolo 1"/>
          <p:cNvSpPr txBox="1">
            <a:spLocks/>
          </p:cNvSpPr>
          <p:nvPr/>
        </p:nvSpPr>
        <p:spPr bwMode="auto">
          <a:xfrm>
            <a:off x="5487988" y="4538663"/>
            <a:ext cx="2701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rPr>
              <a:t>Final selected</a:t>
            </a:r>
            <a:r>
              <a:rPr lang="it-IT" altLang="en-US" sz="1400">
                <a:solidFill>
                  <a:srgbClr val="000000"/>
                </a:solidFill>
              </a:rPr>
              <a:t> </a:t>
            </a:r>
            <a:r>
              <a:rPr lang="tr-TR" altLang="en-US" sz="1400">
                <a:solidFill>
                  <a:srgbClr val="000000"/>
                </a:solidFill>
              </a:rPr>
              <a:t>image features</a:t>
            </a:r>
            <a:endParaRPr lang="it-IT" altLang="en-US" sz="1400">
              <a:solidFill>
                <a:srgbClr val="000000"/>
              </a:solidFill>
            </a:endParaRPr>
          </a:p>
        </p:txBody>
      </p:sp>
      <p:sp>
        <p:nvSpPr>
          <p:cNvPr id="22535" name="Oval 310"/>
          <p:cNvSpPr>
            <a:spLocks noChangeArrowheads="1"/>
          </p:cNvSpPr>
          <p:nvPr/>
        </p:nvSpPr>
        <p:spPr bwMode="auto">
          <a:xfrm rot="-1477390">
            <a:off x="3857625" y="3506788"/>
            <a:ext cx="1033463" cy="657225"/>
          </a:xfrm>
          <a:prstGeom prst="ellipse">
            <a:avLst/>
          </a:prstGeom>
          <a:noFill/>
          <a:ln w="22225">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36" name="Oval 14"/>
          <p:cNvSpPr>
            <a:spLocks noChangeArrowheads="1"/>
          </p:cNvSpPr>
          <p:nvPr/>
        </p:nvSpPr>
        <p:spPr bwMode="auto">
          <a:xfrm>
            <a:off x="2832100" y="4538663"/>
            <a:ext cx="144463"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cxnSp>
        <p:nvCxnSpPr>
          <p:cNvPr id="22537" name="AutoShape 9"/>
          <p:cNvCxnSpPr>
            <a:cxnSpLocks noChangeShapeType="1"/>
          </p:cNvCxnSpPr>
          <p:nvPr/>
        </p:nvCxnSpPr>
        <p:spPr bwMode="auto">
          <a:xfrm flipV="1">
            <a:off x="2598738" y="2466975"/>
            <a:ext cx="3251200" cy="2667000"/>
          </a:xfrm>
          <a:prstGeom prst="straightConnector1">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8" name="AutoShape 10"/>
          <p:cNvCxnSpPr>
            <a:cxnSpLocks noChangeShapeType="1"/>
          </p:cNvCxnSpPr>
          <p:nvPr/>
        </p:nvCxnSpPr>
        <p:spPr bwMode="auto">
          <a:xfrm flipV="1">
            <a:off x="3005138" y="2924175"/>
            <a:ext cx="3251200" cy="2667000"/>
          </a:xfrm>
          <a:prstGeom prst="straightConnector1">
            <a:avLst/>
          </a:prstGeom>
          <a:noFill/>
          <a:ln w="158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39" name="AutoShape 11"/>
          <p:cNvCxnSpPr>
            <a:cxnSpLocks noChangeShapeType="1"/>
          </p:cNvCxnSpPr>
          <p:nvPr/>
        </p:nvCxnSpPr>
        <p:spPr bwMode="auto">
          <a:xfrm flipV="1">
            <a:off x="2243138" y="1971675"/>
            <a:ext cx="3251200" cy="2667000"/>
          </a:xfrm>
          <a:prstGeom prst="straightConnector1">
            <a:avLst/>
          </a:prstGeom>
          <a:noFill/>
          <a:ln w="158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40"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41" name="Titolo 1"/>
          <p:cNvSpPr txBox="1">
            <a:spLocks/>
          </p:cNvSpPr>
          <p:nvPr/>
        </p:nvSpPr>
        <p:spPr bwMode="auto">
          <a:xfrm>
            <a:off x="5946775" y="2216150"/>
            <a:ext cx="3651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en-US" sz="1600" i="1">
                <a:solidFill>
                  <a:srgbClr val="000000"/>
                </a:solidFill>
              </a:rPr>
              <a:t>H</a:t>
            </a:r>
            <a:endParaRPr lang="it-IT" altLang="en-US" sz="1600" i="1">
              <a:solidFill>
                <a:srgbClr val="000000"/>
              </a:solidFill>
            </a:endParaRPr>
          </a:p>
        </p:txBody>
      </p:sp>
      <p:sp>
        <p:nvSpPr>
          <p:cNvPr id="22542" name="Line 45"/>
          <p:cNvSpPr>
            <a:spLocks noChangeShapeType="1"/>
          </p:cNvSpPr>
          <p:nvPr/>
        </p:nvSpPr>
        <p:spPr bwMode="auto">
          <a:xfrm>
            <a:off x="2230438" y="4778375"/>
            <a:ext cx="292100" cy="355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2543"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44"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45"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46"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47" name="Oval 14"/>
          <p:cNvSpPr>
            <a:spLocks noChangeArrowheads="1"/>
          </p:cNvSpPr>
          <p:nvPr/>
        </p:nvSpPr>
        <p:spPr bwMode="auto">
          <a:xfrm>
            <a:off x="5359400" y="2895600"/>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48"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49"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50"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51" name="Oval 14"/>
          <p:cNvSpPr>
            <a:spLocks noChangeArrowheads="1"/>
          </p:cNvSpPr>
          <p:nvPr/>
        </p:nvSpPr>
        <p:spPr bwMode="auto">
          <a:xfrm>
            <a:off x="3124200" y="4652963"/>
            <a:ext cx="144463" cy="144462"/>
          </a:xfrm>
          <a:prstGeom prst="rect">
            <a:avLst/>
          </a:prstGeom>
          <a:solidFill>
            <a:srgbClr val="FF0000"/>
          </a:solidFill>
          <a:ln w="12700">
            <a:solidFill>
              <a:srgbClr val="FF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52" name="Oval 14"/>
          <p:cNvSpPr>
            <a:spLocks noChangeArrowheads="1"/>
          </p:cNvSpPr>
          <p:nvPr/>
        </p:nvSpPr>
        <p:spPr bwMode="auto">
          <a:xfrm>
            <a:off x="3124200" y="4652963"/>
            <a:ext cx="144463"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53" name="Oval 14"/>
          <p:cNvSpPr>
            <a:spLocks noChangeArrowheads="1"/>
          </p:cNvSpPr>
          <p:nvPr/>
        </p:nvSpPr>
        <p:spPr bwMode="auto">
          <a:xfrm>
            <a:off x="4373563" y="3743325"/>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54" name="Oval 14"/>
          <p:cNvSpPr>
            <a:spLocks noChangeArrowheads="1"/>
          </p:cNvSpPr>
          <p:nvPr/>
        </p:nvSpPr>
        <p:spPr bwMode="auto">
          <a:xfrm>
            <a:off x="4559300" y="3581400"/>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55" name="Oval 14"/>
          <p:cNvSpPr>
            <a:spLocks noChangeArrowheads="1"/>
          </p:cNvSpPr>
          <p:nvPr/>
        </p:nvSpPr>
        <p:spPr bwMode="auto">
          <a:xfrm>
            <a:off x="4089400" y="3968750"/>
            <a:ext cx="144463"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56" name="Oval 14"/>
          <p:cNvSpPr>
            <a:spLocks noChangeArrowheads="1"/>
          </p:cNvSpPr>
          <p:nvPr/>
        </p:nvSpPr>
        <p:spPr bwMode="auto">
          <a:xfrm>
            <a:off x="4471988" y="3675063"/>
            <a:ext cx="144462" cy="144462"/>
          </a:xfrm>
          <a:prstGeom prst="rect">
            <a:avLst/>
          </a:prstGeom>
          <a:solidFill>
            <a:srgbClr val="9830A0"/>
          </a:solidFill>
          <a:ln w="12700">
            <a:solidFill>
              <a:srgbClr val="9830A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57" name="Oval 14"/>
          <p:cNvSpPr>
            <a:spLocks noChangeArrowheads="1"/>
          </p:cNvSpPr>
          <p:nvPr/>
        </p:nvSpPr>
        <p:spPr bwMode="auto">
          <a:xfrm>
            <a:off x="3154363" y="4737100"/>
            <a:ext cx="142875" cy="144463"/>
          </a:xfrm>
          <a:prstGeom prst="rect">
            <a:avLst/>
          </a:prstGeom>
          <a:solidFill>
            <a:srgbClr val="9830A0"/>
          </a:solidFill>
          <a:ln w="12700">
            <a:solidFill>
              <a:srgbClr val="9830A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58" name="Oval 14"/>
          <p:cNvSpPr>
            <a:spLocks noChangeArrowheads="1"/>
          </p:cNvSpPr>
          <p:nvPr/>
        </p:nvSpPr>
        <p:spPr bwMode="auto">
          <a:xfrm>
            <a:off x="3090863" y="4810125"/>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59" name="Oval 14"/>
          <p:cNvSpPr>
            <a:spLocks noChangeArrowheads="1"/>
          </p:cNvSpPr>
          <p:nvPr/>
        </p:nvSpPr>
        <p:spPr bwMode="auto">
          <a:xfrm>
            <a:off x="5389563" y="2532063"/>
            <a:ext cx="142875" cy="144462"/>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60" name="Oval 14"/>
          <p:cNvSpPr>
            <a:spLocks noChangeArrowheads="1"/>
          </p:cNvSpPr>
          <p:nvPr/>
        </p:nvSpPr>
        <p:spPr bwMode="auto">
          <a:xfrm>
            <a:off x="5145088" y="2714625"/>
            <a:ext cx="144462" cy="144463"/>
          </a:xfrm>
          <a:prstGeom prst="rect">
            <a:avLst/>
          </a:prstGeom>
          <a:solidFill>
            <a:srgbClr val="92D050"/>
          </a:solidFill>
          <a:ln w="12700">
            <a:solidFill>
              <a:srgbClr val="92D05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61" name="Oval 14"/>
          <p:cNvSpPr>
            <a:spLocks noChangeArrowheads="1"/>
          </p:cNvSpPr>
          <p:nvPr/>
        </p:nvSpPr>
        <p:spPr bwMode="auto">
          <a:xfrm>
            <a:off x="5208588" y="4262438"/>
            <a:ext cx="144462" cy="144462"/>
          </a:xfrm>
          <a:prstGeom prst="rect">
            <a:avLst/>
          </a:prstGeom>
          <a:solidFill>
            <a:schemeClr val="accent2"/>
          </a:solidFill>
          <a:ln w="12700">
            <a:solidFill>
              <a:schemeClr val="accent2"/>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62" name="Titolo 1"/>
          <p:cNvSpPr txBox="1">
            <a:spLocks/>
          </p:cNvSpPr>
          <p:nvPr/>
        </p:nvSpPr>
        <p:spPr bwMode="auto">
          <a:xfrm>
            <a:off x="5453063" y="4187825"/>
            <a:ext cx="2701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altLang="en-US" sz="1400">
                <a:solidFill>
                  <a:srgbClr val="000000"/>
                </a:solidFill>
              </a:rPr>
              <a:t>Selected uncertain</a:t>
            </a:r>
            <a:r>
              <a:rPr lang="it-IT" altLang="en-US" sz="1400">
                <a:solidFill>
                  <a:srgbClr val="000000"/>
                </a:solidFill>
              </a:rPr>
              <a:t> </a:t>
            </a:r>
            <a:r>
              <a:rPr lang="tr-TR" altLang="en-US" sz="1400">
                <a:solidFill>
                  <a:srgbClr val="000000"/>
                </a:solidFill>
              </a:rPr>
              <a:t>image features</a:t>
            </a:r>
            <a:endParaRPr lang="it-IT" altLang="en-US" sz="1400">
              <a:solidFill>
                <a:srgbClr val="000000"/>
              </a:solidFill>
            </a:endParaRPr>
          </a:p>
        </p:txBody>
      </p:sp>
      <p:sp>
        <p:nvSpPr>
          <p:cNvPr id="22563" name="Oval 14"/>
          <p:cNvSpPr>
            <a:spLocks noChangeArrowheads="1"/>
          </p:cNvSpPr>
          <p:nvPr/>
        </p:nvSpPr>
        <p:spPr bwMode="auto">
          <a:xfrm>
            <a:off x="5299075" y="2628900"/>
            <a:ext cx="144463" cy="144463"/>
          </a:xfrm>
          <a:prstGeom prst="rect">
            <a:avLst/>
          </a:prstGeom>
          <a:solidFill>
            <a:srgbClr val="9830A0"/>
          </a:solidFill>
          <a:ln w="12700">
            <a:solidFill>
              <a:srgbClr val="9830A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64" name="Oval 310"/>
          <p:cNvSpPr>
            <a:spLocks noChangeArrowheads="1"/>
          </p:cNvSpPr>
          <p:nvPr/>
        </p:nvSpPr>
        <p:spPr bwMode="auto">
          <a:xfrm rot="5184255">
            <a:off x="2607470" y="4409281"/>
            <a:ext cx="1033462" cy="657225"/>
          </a:xfrm>
          <a:prstGeom prst="ellipse">
            <a:avLst/>
          </a:prstGeom>
          <a:noFill/>
          <a:ln w="22225">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65" name="Oval 310"/>
          <p:cNvSpPr>
            <a:spLocks noChangeArrowheads="1"/>
          </p:cNvSpPr>
          <p:nvPr/>
        </p:nvSpPr>
        <p:spPr bwMode="auto">
          <a:xfrm rot="-1477390">
            <a:off x="4854575" y="2444750"/>
            <a:ext cx="1033463" cy="657225"/>
          </a:xfrm>
          <a:prstGeom prst="ellipse">
            <a:avLst/>
          </a:prstGeom>
          <a:noFill/>
          <a:ln w="22225">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22566" name="Oval 14"/>
          <p:cNvSpPr>
            <a:spLocks noChangeArrowheads="1"/>
          </p:cNvSpPr>
          <p:nvPr/>
        </p:nvSpPr>
        <p:spPr bwMode="auto">
          <a:xfrm>
            <a:off x="5219700" y="4633913"/>
            <a:ext cx="144463" cy="144462"/>
          </a:xfrm>
          <a:prstGeom prst="rect">
            <a:avLst/>
          </a:prstGeom>
          <a:solidFill>
            <a:srgbClr val="9830A0"/>
          </a:solidFill>
          <a:ln w="12700">
            <a:solidFill>
              <a:srgbClr val="9830A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en-US">
              <a:solidFill>
                <a:srgbClr val="000000"/>
              </a:solidFill>
            </a:endParaRPr>
          </a:p>
        </p:txBody>
      </p:sp>
      <p:sp>
        <p:nvSpPr>
          <p:cNvPr id="41"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TCAL </a:t>
            </a:r>
            <a:r>
              <a:rPr lang="en-US" b="1" kern="0" dirty="0">
                <a:solidFill>
                  <a:schemeClr val="accent2">
                    <a:lumMod val="50000"/>
                  </a:schemeClr>
                </a:solidFill>
              </a:rPr>
              <a:t>Method</a:t>
            </a:r>
            <a:r>
              <a:rPr lang="en-US" b="1" kern="0" dirty="0" smtClean="0">
                <a:solidFill>
                  <a:schemeClr val="accent2">
                    <a:lumMod val="50000"/>
                  </a:schemeClr>
                </a:solidFill>
              </a:rPr>
              <a:t>: Second </a:t>
            </a:r>
            <a:r>
              <a:rPr lang="en-US" b="1" kern="0" dirty="0">
                <a:solidFill>
                  <a:schemeClr val="accent2">
                    <a:lumMod val="50000"/>
                  </a:schemeClr>
                </a:solidFill>
              </a:rPr>
              <a:t>Step</a:t>
            </a: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graphicFrame>
        <p:nvGraphicFramePr>
          <p:cNvPr id="40" name="Object 1"/>
          <p:cNvGraphicFramePr>
            <a:graphicFrameLocks noChangeAspect="1"/>
          </p:cNvGraphicFramePr>
          <p:nvPr>
            <p:extLst>
              <p:ext uri="{D42A27DB-BD31-4B8C-83A1-F6EECF244321}">
                <p14:modId xmlns:p14="http://schemas.microsoft.com/office/powerpoint/2010/main" val="1343723065"/>
              </p:ext>
            </p:extLst>
          </p:nvPr>
        </p:nvGraphicFramePr>
        <p:xfrm>
          <a:off x="1944688" y="4956175"/>
          <a:ext cx="431800" cy="254000"/>
        </p:xfrm>
        <a:graphic>
          <a:graphicData uri="http://schemas.openxmlformats.org/presentationml/2006/ole">
            <mc:AlternateContent xmlns:mc="http://schemas.openxmlformats.org/markup-compatibility/2006">
              <mc:Choice xmlns:v="urn:schemas-microsoft-com:vml" Requires="v">
                <p:oleObj spid="_x0000_s21572" name="Equation" r:id="rId4" imgW="431640" imgH="253800" progId="Equation.DSMT4">
                  <p:embed/>
                </p:oleObj>
              </mc:Choice>
              <mc:Fallback>
                <p:oleObj name="Equation" r:id="rId4" imgW="431640" imgH="253800" progId="Equation.DSMT4">
                  <p:embed/>
                  <p:pic>
                    <p:nvPicPr>
                      <p:cNvPr id="20514" name="Object 1"/>
                      <p:cNvPicPr>
                        <a:picLocks noChangeAspect="1" noChangeArrowheads="1"/>
                      </p:cNvPicPr>
                      <p:nvPr/>
                    </p:nvPicPr>
                    <p:blipFill>
                      <a:blip r:embed="rId5"/>
                      <a:srcRect/>
                      <a:stretch>
                        <a:fillRect/>
                      </a:stretch>
                    </p:blipFill>
                    <p:spPr bwMode="auto">
                      <a:xfrm>
                        <a:off x="1944688" y="4956175"/>
                        <a:ext cx="431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Segnaposto piè di pagina 85"/>
          <p:cNvSpPr txBox="1">
            <a:spLocks/>
          </p:cNvSpPr>
          <p:nvPr/>
        </p:nvSpPr>
        <p:spPr bwMode="auto">
          <a:xfrm>
            <a:off x="3244850" y="66230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45"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19</a:t>
            </a:r>
            <a:endParaRPr lang="it-IT" altLang="de-DE" sz="900" kern="0" dirty="0">
              <a:solidFill>
                <a:srgbClr val="000000"/>
              </a:solidFill>
            </a:endParaRPr>
          </a:p>
        </p:txBody>
      </p:sp>
    </p:spTree>
    <p:extLst>
      <p:ext uri="{BB962C8B-B14F-4D97-AF65-F5344CB8AC3E}">
        <p14:creationId xmlns:p14="http://schemas.microsoft.com/office/powerpoint/2010/main" val="4919541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58" name="Rectangle 4"/>
          <p:cNvSpPr>
            <a:spLocks noGrp="1" noChangeArrowheads="1"/>
          </p:cNvSpPr>
          <p:nvPr>
            <p:ph type="title"/>
          </p:nvPr>
        </p:nvSpPr>
        <p:spPr/>
        <p:txBody>
          <a:bodyPr/>
          <a:lstStyle/>
          <a:p>
            <a:r>
              <a:rPr lang="en-US" altLang="it-IT" sz="2800">
                <a:solidFill>
                  <a:srgbClr val="000000"/>
                </a:solidFill>
                <a:latin typeface="Arial" panose="020B0604020202020204" pitchFamily="34" charset="0"/>
              </a:rPr>
              <a:t>Data Set Description</a:t>
            </a:r>
          </a:p>
        </p:txBody>
      </p:sp>
      <p:pic>
        <p:nvPicPr>
          <p:cNvPr id="38916" name="Picture 33" descr="E:\CBIRALRSCode\Images\airplane\airplane0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22764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1" descr="E:\CBIRALRSCode\Images\agricultural\agricultural46.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22764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35" descr="E:\CBIRALRSCode\Images\baseballdiamond\baseballdiamond04.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125" y="22764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37" descr="E:\CBIRALRSCode\Images\beach\beach21.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800" y="227012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38" descr="E:\CBIRALRSCode\Images\buildings\buildings34.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475" y="227647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41" descr="E:\CBIRALRSCode\Images\chaparral\chaparral21.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7675" y="227647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66" descr="E:\CBIRALRSCode\Images\denseresidential\denseresidential16.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2875" y="22780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70" descr="E:\CBIRALRSCode\Images\forest\forest43.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8550" y="227647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72" descr="E:\CBIRALRSCode\Images\freeway\freeway07.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6975" y="34734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5" name="Picture 74" descr="E:\CBIRALRSCode\Images\golfcourse\golfcourse58.t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1700" y="34718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6" name="Picture 76" descr="E:\CBIRALRSCode\Images\harbor\harbor28.t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5788" y="34718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7" name="Picture 78" descr="E:\CBIRALRSCode\Images\intersection\intersection93.t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2575" y="34718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8" name="Picture 80" descr="E:\CBIRALRSCode\Images\mediumresidential\mediumresidential36.t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2225" y="3471863"/>
            <a:ext cx="8953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9" name="Picture 82" descr="E:\CBIRALRSCode\Images\mobilehomepark\mobilehomepark15.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4413" y="3471863"/>
            <a:ext cx="8953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0" name="Picture 84" descr="E:\CBIRALRSCode\Images\overpass\overpass76.tif"/>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18350" y="34702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1" name="Picture 86" descr="E:\CBIRALRSCode\Images\parkinglot\parkinglot20.t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63700" y="4668838"/>
            <a:ext cx="93186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2" name="Picture 18" descr="river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70175" y="46418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3" name="Picture 90" descr="E:\CBIRALRSCode\Images\runway\runway14.tif"/>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56013" y="464820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4" name="Picture 92" descr="E:\CBIRALRSCode\Images\sparseresidential\sparseresidential15.t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03750" y="46418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5" name="Picture 94" descr="E:\CBIRALRSCode\Images\storagetanks\storagetanks27.tif"/>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38788" y="46418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6" name="Picture 96" descr="E:\CBIRALRSCode\Images\tenniscourt\tenniscourt09.tif"/>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72238" y="46418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7" name="Rectangle 4"/>
          <p:cNvSpPr>
            <a:spLocks noChangeArrowheads="1"/>
          </p:cNvSpPr>
          <p:nvPr/>
        </p:nvSpPr>
        <p:spPr bwMode="auto">
          <a:xfrm>
            <a:off x="725488" y="3111500"/>
            <a:ext cx="1020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agriculture</a:t>
            </a:r>
            <a:endParaRPr lang="it-IT" altLang="it-IT" sz="1400">
              <a:solidFill>
                <a:srgbClr val="000000"/>
              </a:solidFill>
            </a:endParaRPr>
          </a:p>
        </p:txBody>
      </p:sp>
      <p:sp>
        <p:nvSpPr>
          <p:cNvPr id="38938" name="Rectangle 26"/>
          <p:cNvSpPr>
            <a:spLocks noChangeArrowheads="1"/>
          </p:cNvSpPr>
          <p:nvPr/>
        </p:nvSpPr>
        <p:spPr bwMode="auto">
          <a:xfrm>
            <a:off x="1663700" y="3111500"/>
            <a:ext cx="91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it-IT" sz="1400">
                <a:solidFill>
                  <a:srgbClr val="000000"/>
                </a:solidFill>
              </a:rPr>
              <a:t>airplanes</a:t>
            </a:r>
          </a:p>
        </p:txBody>
      </p:sp>
      <p:sp>
        <p:nvSpPr>
          <p:cNvPr id="28" name="Rectangle 27"/>
          <p:cNvSpPr/>
          <p:nvPr/>
        </p:nvSpPr>
        <p:spPr>
          <a:xfrm>
            <a:off x="2520950" y="3111500"/>
            <a:ext cx="1271588" cy="307975"/>
          </a:xfrm>
          <a:prstGeom prst="rect">
            <a:avLst/>
          </a:prstGeom>
        </p:spPr>
        <p:txBody>
          <a:bodyPr>
            <a:spAutoFit/>
          </a:bodyPr>
          <a:lstStyle/>
          <a:p>
            <a:pPr>
              <a:defRPr/>
            </a:pPr>
            <a:r>
              <a:rPr lang="it-IT" sz="1400" kern="1100" dirty="0">
                <a:solidFill>
                  <a:srgbClr val="000000"/>
                </a:solidFill>
                <a:latin typeface="Arial" charset="0"/>
                <a:cs typeface="Arial" charset="0"/>
              </a:rPr>
              <a:t>baseball dia.</a:t>
            </a:r>
          </a:p>
        </p:txBody>
      </p:sp>
      <p:sp>
        <p:nvSpPr>
          <p:cNvPr id="38940" name="Rectangle 5"/>
          <p:cNvSpPr>
            <a:spLocks noChangeArrowheads="1"/>
          </p:cNvSpPr>
          <p:nvPr/>
        </p:nvSpPr>
        <p:spPr bwMode="auto">
          <a:xfrm>
            <a:off x="5481638" y="5459413"/>
            <a:ext cx="1508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stor. tanks</a:t>
            </a:r>
            <a:endParaRPr lang="it-IT" altLang="it-IT" sz="1400">
              <a:solidFill>
                <a:srgbClr val="000000"/>
              </a:solidFill>
            </a:endParaRPr>
          </a:p>
        </p:txBody>
      </p:sp>
      <p:sp>
        <p:nvSpPr>
          <p:cNvPr id="38941" name="Rectangle 6"/>
          <p:cNvSpPr>
            <a:spLocks noChangeArrowheads="1"/>
          </p:cNvSpPr>
          <p:nvPr/>
        </p:nvSpPr>
        <p:spPr bwMode="auto">
          <a:xfrm>
            <a:off x="3689350" y="3094038"/>
            <a:ext cx="671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beach</a:t>
            </a:r>
            <a:endParaRPr lang="it-IT" altLang="it-IT" sz="1400">
              <a:solidFill>
                <a:srgbClr val="000000"/>
              </a:solidFill>
            </a:endParaRPr>
          </a:p>
        </p:txBody>
      </p:sp>
      <p:sp>
        <p:nvSpPr>
          <p:cNvPr id="38942" name="Rectangle 7"/>
          <p:cNvSpPr>
            <a:spLocks noChangeArrowheads="1"/>
          </p:cNvSpPr>
          <p:nvPr/>
        </p:nvSpPr>
        <p:spPr bwMode="auto">
          <a:xfrm>
            <a:off x="4610100" y="3101975"/>
            <a:ext cx="892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buildings</a:t>
            </a:r>
            <a:endParaRPr lang="it-IT" altLang="it-IT" sz="1400">
              <a:solidFill>
                <a:srgbClr val="000000"/>
              </a:solidFill>
            </a:endParaRPr>
          </a:p>
        </p:txBody>
      </p:sp>
      <p:sp>
        <p:nvSpPr>
          <p:cNvPr id="38943" name="Rectangle 8"/>
          <p:cNvSpPr>
            <a:spLocks noChangeArrowheads="1"/>
          </p:cNvSpPr>
          <p:nvPr/>
        </p:nvSpPr>
        <p:spPr bwMode="auto">
          <a:xfrm>
            <a:off x="5562600" y="3108325"/>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chaparral</a:t>
            </a:r>
            <a:endParaRPr lang="it-IT" altLang="it-IT" sz="1400">
              <a:solidFill>
                <a:srgbClr val="000000"/>
              </a:solidFill>
            </a:endParaRPr>
          </a:p>
        </p:txBody>
      </p:sp>
      <p:sp>
        <p:nvSpPr>
          <p:cNvPr id="38944" name="Rectangle 9"/>
          <p:cNvSpPr>
            <a:spLocks noChangeArrowheads="1"/>
          </p:cNvSpPr>
          <p:nvPr/>
        </p:nvSpPr>
        <p:spPr bwMode="auto">
          <a:xfrm>
            <a:off x="6459538" y="310515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dense-res.</a:t>
            </a:r>
            <a:endParaRPr lang="it-IT" altLang="it-IT" sz="1400">
              <a:solidFill>
                <a:srgbClr val="000000"/>
              </a:solidFill>
            </a:endParaRPr>
          </a:p>
        </p:txBody>
      </p:sp>
      <p:sp>
        <p:nvSpPr>
          <p:cNvPr id="38945" name="Rectangle 10"/>
          <p:cNvSpPr>
            <a:spLocks noChangeArrowheads="1"/>
          </p:cNvSpPr>
          <p:nvPr/>
        </p:nvSpPr>
        <p:spPr bwMode="auto">
          <a:xfrm>
            <a:off x="7585075" y="3121025"/>
            <a:ext cx="631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forest</a:t>
            </a:r>
            <a:endParaRPr lang="it-IT" altLang="it-IT" sz="1400">
              <a:solidFill>
                <a:srgbClr val="000000"/>
              </a:solidFill>
            </a:endParaRPr>
          </a:p>
        </p:txBody>
      </p:sp>
      <p:sp>
        <p:nvSpPr>
          <p:cNvPr id="38946" name="Rectangle 11"/>
          <p:cNvSpPr>
            <a:spLocks noChangeArrowheads="1"/>
          </p:cNvSpPr>
          <p:nvPr/>
        </p:nvSpPr>
        <p:spPr bwMode="auto">
          <a:xfrm>
            <a:off x="1252538" y="4302125"/>
            <a:ext cx="811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freeway</a:t>
            </a:r>
            <a:endParaRPr lang="it-IT" altLang="it-IT" sz="1400">
              <a:solidFill>
                <a:srgbClr val="000000"/>
              </a:solidFill>
            </a:endParaRPr>
          </a:p>
        </p:txBody>
      </p:sp>
      <p:sp>
        <p:nvSpPr>
          <p:cNvPr id="38947" name="Rectangle 12"/>
          <p:cNvSpPr>
            <a:spLocks noChangeArrowheads="1"/>
          </p:cNvSpPr>
          <p:nvPr/>
        </p:nvSpPr>
        <p:spPr bwMode="auto">
          <a:xfrm>
            <a:off x="2101850" y="4325938"/>
            <a:ext cx="1060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golf course</a:t>
            </a:r>
            <a:endParaRPr lang="it-IT" altLang="it-IT" sz="1400">
              <a:solidFill>
                <a:srgbClr val="000000"/>
              </a:solidFill>
            </a:endParaRPr>
          </a:p>
        </p:txBody>
      </p:sp>
      <p:sp>
        <p:nvSpPr>
          <p:cNvPr id="38948" name="Rectangle 13"/>
          <p:cNvSpPr>
            <a:spLocks noChangeArrowheads="1"/>
          </p:cNvSpPr>
          <p:nvPr/>
        </p:nvSpPr>
        <p:spPr bwMode="auto">
          <a:xfrm>
            <a:off x="3224213" y="4313238"/>
            <a:ext cx="7000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harbor</a:t>
            </a:r>
            <a:endParaRPr lang="it-IT" altLang="it-IT" sz="1400">
              <a:solidFill>
                <a:srgbClr val="000000"/>
              </a:solidFill>
            </a:endParaRPr>
          </a:p>
        </p:txBody>
      </p:sp>
      <p:sp>
        <p:nvSpPr>
          <p:cNvPr id="38949" name="Rectangle 14"/>
          <p:cNvSpPr>
            <a:spLocks noChangeArrowheads="1"/>
          </p:cNvSpPr>
          <p:nvPr/>
        </p:nvSpPr>
        <p:spPr bwMode="auto">
          <a:xfrm>
            <a:off x="3987800" y="4302125"/>
            <a:ext cx="1098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intersection</a:t>
            </a:r>
            <a:endParaRPr lang="it-IT" altLang="it-IT" sz="1400">
              <a:solidFill>
                <a:srgbClr val="000000"/>
              </a:solidFill>
            </a:endParaRPr>
          </a:p>
        </p:txBody>
      </p:sp>
      <p:sp>
        <p:nvSpPr>
          <p:cNvPr id="38950" name="Rectangle 15"/>
          <p:cNvSpPr>
            <a:spLocks noChangeArrowheads="1"/>
          </p:cNvSpPr>
          <p:nvPr/>
        </p:nvSpPr>
        <p:spPr bwMode="auto">
          <a:xfrm>
            <a:off x="4970463" y="4311650"/>
            <a:ext cx="15557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medium-res.</a:t>
            </a:r>
            <a:endParaRPr lang="it-IT" altLang="it-IT" sz="1400">
              <a:solidFill>
                <a:srgbClr val="000000"/>
              </a:solidFill>
            </a:endParaRPr>
          </a:p>
          <a:p>
            <a:pPr eaLnBrk="1" hangingPunct="1"/>
            <a:endParaRPr lang="en-US" altLang="it-IT" sz="1400">
              <a:solidFill>
                <a:srgbClr val="000000"/>
              </a:solidFill>
            </a:endParaRPr>
          </a:p>
          <a:p>
            <a:pPr eaLnBrk="1" hangingPunct="1"/>
            <a:r>
              <a:rPr lang="en-US" altLang="it-IT" sz="1400">
                <a:solidFill>
                  <a:srgbClr val="000000"/>
                </a:solidFill>
              </a:rPr>
              <a:t> </a:t>
            </a:r>
            <a:endParaRPr lang="it-IT" altLang="it-IT" sz="1400">
              <a:solidFill>
                <a:srgbClr val="000000"/>
              </a:solidFill>
            </a:endParaRPr>
          </a:p>
        </p:txBody>
      </p:sp>
      <p:sp>
        <p:nvSpPr>
          <p:cNvPr id="38951" name="Rectangle 17"/>
          <p:cNvSpPr>
            <a:spLocks noChangeArrowheads="1"/>
          </p:cNvSpPr>
          <p:nvPr/>
        </p:nvSpPr>
        <p:spPr bwMode="auto">
          <a:xfrm>
            <a:off x="5959475" y="4329113"/>
            <a:ext cx="162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mobile-home </a:t>
            </a:r>
            <a:endParaRPr lang="it-IT" altLang="it-IT" sz="1400">
              <a:solidFill>
                <a:srgbClr val="000000"/>
              </a:solidFill>
            </a:endParaRPr>
          </a:p>
        </p:txBody>
      </p:sp>
      <p:sp>
        <p:nvSpPr>
          <p:cNvPr id="38952" name="Rectangle 18"/>
          <p:cNvSpPr>
            <a:spLocks noChangeArrowheads="1"/>
          </p:cNvSpPr>
          <p:nvPr/>
        </p:nvSpPr>
        <p:spPr bwMode="auto">
          <a:xfrm>
            <a:off x="7129463" y="4330700"/>
            <a:ext cx="91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overpass</a:t>
            </a:r>
            <a:endParaRPr lang="it-IT" altLang="it-IT" sz="1400">
              <a:solidFill>
                <a:srgbClr val="000000"/>
              </a:solidFill>
            </a:endParaRPr>
          </a:p>
        </p:txBody>
      </p:sp>
      <p:sp>
        <p:nvSpPr>
          <p:cNvPr id="38953" name="Rectangle 19"/>
          <p:cNvSpPr>
            <a:spLocks noChangeArrowheads="1"/>
          </p:cNvSpPr>
          <p:nvPr/>
        </p:nvSpPr>
        <p:spPr bwMode="auto">
          <a:xfrm>
            <a:off x="1608138" y="5503863"/>
            <a:ext cx="1011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parking lot</a:t>
            </a:r>
            <a:endParaRPr lang="it-IT" altLang="it-IT" sz="1400">
              <a:solidFill>
                <a:srgbClr val="000000"/>
              </a:solidFill>
            </a:endParaRPr>
          </a:p>
        </p:txBody>
      </p:sp>
      <p:sp>
        <p:nvSpPr>
          <p:cNvPr id="38954" name="Rectangle 20"/>
          <p:cNvSpPr>
            <a:spLocks noChangeArrowheads="1"/>
          </p:cNvSpPr>
          <p:nvPr/>
        </p:nvSpPr>
        <p:spPr bwMode="auto">
          <a:xfrm>
            <a:off x="2835275" y="5507038"/>
            <a:ext cx="531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river</a:t>
            </a:r>
            <a:endParaRPr lang="it-IT" altLang="it-IT" sz="1400">
              <a:solidFill>
                <a:srgbClr val="000000"/>
              </a:solidFill>
            </a:endParaRPr>
          </a:p>
        </p:txBody>
      </p:sp>
      <p:sp>
        <p:nvSpPr>
          <p:cNvPr id="38955" name="Rectangle 21"/>
          <p:cNvSpPr>
            <a:spLocks noChangeArrowheads="1"/>
          </p:cNvSpPr>
          <p:nvPr/>
        </p:nvSpPr>
        <p:spPr bwMode="auto">
          <a:xfrm>
            <a:off x="3752850" y="5464175"/>
            <a:ext cx="760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runway</a:t>
            </a:r>
            <a:endParaRPr lang="it-IT" altLang="it-IT" sz="1400">
              <a:solidFill>
                <a:srgbClr val="000000"/>
              </a:solidFill>
            </a:endParaRPr>
          </a:p>
        </p:txBody>
      </p:sp>
      <p:sp>
        <p:nvSpPr>
          <p:cNvPr id="38956" name="Rectangle 22"/>
          <p:cNvSpPr>
            <a:spLocks noChangeArrowheads="1"/>
          </p:cNvSpPr>
          <p:nvPr/>
        </p:nvSpPr>
        <p:spPr bwMode="auto">
          <a:xfrm>
            <a:off x="4502150" y="5456238"/>
            <a:ext cx="1323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sparse-res.</a:t>
            </a:r>
            <a:endParaRPr lang="it-IT" altLang="it-IT" sz="1400">
              <a:solidFill>
                <a:srgbClr val="000000"/>
              </a:solidFill>
            </a:endParaRPr>
          </a:p>
        </p:txBody>
      </p:sp>
      <p:sp>
        <p:nvSpPr>
          <p:cNvPr id="38957" name="Rectangle 23"/>
          <p:cNvSpPr>
            <a:spLocks noChangeArrowheads="1"/>
          </p:cNvSpPr>
          <p:nvPr/>
        </p:nvSpPr>
        <p:spPr bwMode="auto">
          <a:xfrm>
            <a:off x="6365875" y="5459413"/>
            <a:ext cx="1200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tennis courts</a:t>
            </a:r>
            <a:endParaRPr lang="it-IT" altLang="it-IT" sz="1400">
              <a:solidFill>
                <a:srgbClr val="000000"/>
              </a:solidFill>
            </a:endParaRPr>
          </a:p>
        </p:txBody>
      </p:sp>
      <p:sp>
        <p:nvSpPr>
          <p:cNvPr id="16431" name="Rectangle 7"/>
          <p:cNvSpPr>
            <a:spLocks noChangeArrowheads="1"/>
          </p:cNvSpPr>
          <p:nvPr/>
        </p:nvSpPr>
        <p:spPr bwMode="auto">
          <a:xfrm>
            <a:off x="646113" y="6073775"/>
            <a:ext cx="81280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lr>
                <a:schemeClr val="hlink"/>
              </a:buClr>
              <a:buFont typeface="Wingdings" pitchFamily="2" charset="2"/>
              <a:buChar char="v"/>
              <a:defRPr sz="2800" b="1">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itchFamily="34" charset="0"/>
              </a:defRPr>
            </a:lvl2pPr>
            <a:lvl3pPr marL="1143000" indent="-228600" eaLnBrk="0" hangingPunct="0">
              <a:spcBef>
                <a:spcPct val="20000"/>
              </a:spcBef>
              <a:buClr>
                <a:schemeClr val="tx1"/>
              </a:buClr>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Clr>
                <a:schemeClr val="tx1"/>
              </a:buClr>
              <a:buFont typeface="Wingdings" pitchFamily="2" charset="2"/>
              <a:buNone/>
              <a:defRPr/>
            </a:pPr>
            <a:r>
              <a:rPr lang="en-US" altLang="it-IT" sz="1000" b="0" dirty="0" smtClean="0">
                <a:solidFill>
                  <a:schemeClr val="accent2">
                    <a:lumMod val="50000"/>
                  </a:schemeClr>
                </a:solidFill>
                <a:latin typeface="+mj-lt"/>
              </a:rPr>
              <a:t>Y</a:t>
            </a:r>
            <a:r>
              <a:rPr lang="en-US" altLang="it-IT" sz="1000" b="0" dirty="0">
                <a:solidFill>
                  <a:schemeClr val="accent2">
                    <a:lumMod val="50000"/>
                  </a:schemeClr>
                </a:solidFill>
                <a:latin typeface="+mj-lt"/>
              </a:rPr>
              <a:t>. Yang, and S. </a:t>
            </a:r>
            <a:r>
              <a:rPr lang="en-US" altLang="it-IT" sz="1000" b="0" dirty="0" err="1">
                <a:solidFill>
                  <a:schemeClr val="accent2">
                    <a:lumMod val="50000"/>
                  </a:schemeClr>
                </a:solidFill>
                <a:latin typeface="+mj-lt"/>
              </a:rPr>
              <a:t>Newsam</a:t>
            </a:r>
            <a:r>
              <a:rPr lang="en-US" altLang="it-IT" sz="1000" b="0" dirty="0">
                <a:solidFill>
                  <a:schemeClr val="accent2">
                    <a:lumMod val="50000"/>
                  </a:schemeClr>
                </a:solidFill>
                <a:latin typeface="+mj-lt"/>
              </a:rPr>
              <a:t>, “Geographic image retrieval using local invariant features”, IEEE Transactions on Geoscience and Remote Sensing, vol. 51, no. 2, pp. 818-832, Feb. 2013.</a:t>
            </a:r>
          </a:p>
        </p:txBody>
      </p:sp>
      <p:sp>
        <p:nvSpPr>
          <p:cNvPr id="54" name="Rectangle 53"/>
          <p:cNvSpPr/>
          <p:nvPr/>
        </p:nvSpPr>
        <p:spPr bwMode="auto">
          <a:xfrm>
            <a:off x="650875" y="2160588"/>
            <a:ext cx="7900988" cy="3654425"/>
          </a:xfrm>
          <a:prstGeom prst="rect">
            <a:avLst/>
          </a:prstGeom>
          <a:noFill/>
          <a:ln w="12700" cap="flat" cmpd="sng" algn="ctr">
            <a:solidFill>
              <a:srgbClr val="FFC000"/>
            </a:solidFill>
            <a:prstDash val="lgDashDot"/>
            <a:round/>
            <a:headEnd type="none" w="sm" len="sm"/>
            <a:tailEnd type="none" w="sm" len="sm"/>
          </a:ln>
          <a:effectLst/>
        </p:spPr>
        <p:txBody>
          <a:bodyPr/>
          <a:lstStyle/>
          <a:p>
            <a:pPr>
              <a:defRPr/>
            </a:pPr>
            <a:endParaRPr lang="it-IT">
              <a:ln>
                <a:solidFill>
                  <a:schemeClr val="tx1"/>
                </a:solidFill>
                <a:prstDash val="dashDot"/>
              </a:ln>
              <a:solidFill>
                <a:srgbClr val="000000"/>
              </a:solidFill>
              <a:latin typeface="Arial" charset="0"/>
              <a:cs typeface="Arial" charset="0"/>
            </a:endParaRPr>
          </a:p>
        </p:txBody>
      </p:sp>
      <p:sp>
        <p:nvSpPr>
          <p:cNvPr id="50" name="Rectangle 7"/>
          <p:cNvSpPr>
            <a:spLocks noChangeArrowheads="1"/>
          </p:cNvSpPr>
          <p:nvPr/>
        </p:nvSpPr>
        <p:spPr bwMode="auto">
          <a:xfrm>
            <a:off x="266700" y="1135063"/>
            <a:ext cx="8445500" cy="3590925"/>
          </a:xfrm>
          <a:prstGeom prst="rect">
            <a:avLst/>
          </a:prstGeom>
          <a:noFill/>
          <a:ln>
            <a:noFill/>
          </a:ln>
          <a:extLst/>
        </p:spPr>
        <p:txBody>
          <a:bodyPr lIns="92075" tIns="46038" rIns="92075" bIns="46038"/>
          <a:lstStyle>
            <a:lvl1pPr marL="361950" indent="-3619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buClr>
                <a:srgbClr val="000000"/>
              </a:buClr>
              <a:buFont typeface="Wingdings" pitchFamily="2" charset="2"/>
              <a:buChar char="ü"/>
              <a:defRPr/>
            </a:pPr>
            <a:r>
              <a:rPr lang="en-US" altLang="it-IT" sz="1600" b="1" dirty="0">
                <a:solidFill>
                  <a:schemeClr val="accent2">
                    <a:lumMod val="50000"/>
                  </a:schemeClr>
                </a:solidFill>
              </a:rPr>
              <a:t>Data set: </a:t>
            </a:r>
            <a:r>
              <a:rPr lang="en-US" altLang="it-IT" sz="1600" dirty="0">
                <a:solidFill>
                  <a:srgbClr val="000000"/>
                </a:solidFill>
              </a:rPr>
              <a:t>archive that consists of annotated images associated with 21 categories selected from aerial </a:t>
            </a:r>
            <a:r>
              <a:rPr lang="en-US" altLang="it-IT" sz="1600" dirty="0" err="1">
                <a:solidFill>
                  <a:srgbClr val="000000"/>
                </a:solidFill>
              </a:rPr>
              <a:t>orthophotos</a:t>
            </a:r>
            <a:r>
              <a:rPr lang="en-US" altLang="it-IT" sz="1600" dirty="0">
                <a:solidFill>
                  <a:srgbClr val="000000"/>
                </a:solidFill>
              </a:rPr>
              <a:t> with a pixel resolution of 30 cm. Each class includes 100 images that were downloaded from the USGS National Map of several US regions.</a:t>
            </a:r>
            <a:endParaRPr lang="tr-TR" altLang="it-IT" sz="1600" dirty="0">
              <a:solidFill>
                <a:srgbClr val="000000"/>
              </a:solidFill>
            </a:endParaRPr>
          </a:p>
          <a:p>
            <a:pPr algn="just" eaLnBrk="1" hangingPunct="1">
              <a:buClr>
                <a:schemeClr val="tx2"/>
              </a:buClr>
              <a:buFont typeface="Wingdings" pitchFamily="2" charset="2"/>
              <a:buChar char="ü"/>
              <a:defRPr/>
            </a:pPr>
            <a:endParaRPr lang="en-US" altLang="it-IT" sz="1600"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marL="0" indent="0" algn="just" eaLnBrk="1" hangingPunct="1">
              <a:buClr>
                <a:schemeClr val="tx2"/>
              </a:buClr>
              <a:defRPr/>
            </a:pPr>
            <a:endParaRPr lang="en-US" altLang="it-IT" dirty="0">
              <a:solidFill>
                <a:srgbClr val="000000"/>
              </a:solidFill>
            </a:endParaRPr>
          </a:p>
          <a:p>
            <a:pPr marL="0" indent="0" algn="just" eaLnBrk="1" hangingPunct="1">
              <a:buClr>
                <a:schemeClr val="tx2"/>
              </a:buClr>
              <a:defRPr/>
            </a:pPr>
            <a:endParaRPr lang="en-US" altLang="it-IT" sz="500" dirty="0">
              <a:solidFill>
                <a:srgbClr val="000000"/>
              </a:solidFill>
            </a:endParaRPr>
          </a:p>
        </p:txBody>
      </p:sp>
      <p:pic>
        <p:nvPicPr>
          <p:cNvPr id="51" name="Picture 5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52"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53"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Data Set Description</a:t>
            </a:r>
          </a:p>
        </p:txBody>
      </p:sp>
      <p:sp>
        <p:nvSpPr>
          <p:cNvPr id="55"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20</a:t>
            </a:r>
            <a:endParaRPr lang="it-IT" altLang="de-DE" sz="900" kern="0" dirty="0">
              <a:solidFill>
                <a:srgbClr val="000000"/>
              </a:solidFill>
            </a:endParaRPr>
          </a:p>
        </p:txBody>
      </p:sp>
    </p:spTree>
    <p:extLst>
      <p:ext uri="{BB962C8B-B14F-4D97-AF65-F5344CB8AC3E}">
        <p14:creationId xmlns:p14="http://schemas.microsoft.com/office/powerpoint/2010/main" val="18835264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3" name="Rectangle 7"/>
          <p:cNvSpPr>
            <a:spLocks noChangeArrowheads="1"/>
          </p:cNvSpPr>
          <p:nvPr/>
        </p:nvSpPr>
        <p:spPr bwMode="auto">
          <a:xfrm>
            <a:off x="742950" y="5522913"/>
            <a:ext cx="7827963"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Clr>
                <a:schemeClr val="tx1"/>
              </a:buClr>
              <a:buFont typeface="Wingdings" panose="05000000000000000000" pitchFamily="2" charset="2"/>
              <a:buNone/>
            </a:pPr>
            <a:r>
              <a:rPr lang="en-US" altLang="en-US" sz="1400" dirty="0">
                <a:solidFill>
                  <a:schemeClr val="accent2">
                    <a:lumMod val="50000"/>
                  </a:schemeClr>
                </a:solidFill>
              </a:rPr>
              <a:t>[1] Y. Yang, and S. </a:t>
            </a:r>
            <a:r>
              <a:rPr lang="en-US" altLang="en-US" sz="1400" dirty="0" err="1">
                <a:solidFill>
                  <a:schemeClr val="accent2">
                    <a:lumMod val="50000"/>
                  </a:schemeClr>
                </a:solidFill>
              </a:rPr>
              <a:t>Newsam</a:t>
            </a:r>
            <a:r>
              <a:rPr lang="en-US" altLang="en-US" sz="1400" dirty="0">
                <a:solidFill>
                  <a:schemeClr val="accent2">
                    <a:lumMod val="50000"/>
                  </a:schemeClr>
                </a:solidFill>
              </a:rPr>
              <a:t>, “Geographic image retrieval using local invariant features”, IEEE Trans. </a:t>
            </a:r>
            <a:r>
              <a:rPr lang="en-US" altLang="en-US" sz="1400" dirty="0" err="1">
                <a:solidFill>
                  <a:schemeClr val="accent2">
                    <a:lumMod val="50000"/>
                  </a:schemeClr>
                </a:solidFill>
              </a:rPr>
              <a:t>Geosci</a:t>
            </a:r>
            <a:r>
              <a:rPr lang="en-US" altLang="en-US" sz="1400" dirty="0">
                <a:solidFill>
                  <a:schemeClr val="accent2">
                    <a:lumMod val="50000"/>
                  </a:schemeClr>
                </a:solidFill>
              </a:rPr>
              <a:t>. Remote Sens.,</a:t>
            </a:r>
            <a:r>
              <a:rPr lang="es-ES" altLang="en-US" sz="1400" dirty="0">
                <a:solidFill>
                  <a:schemeClr val="accent2">
                    <a:lumMod val="50000"/>
                  </a:schemeClr>
                </a:solidFill>
              </a:rPr>
              <a:t> vol. 51, no. 2, pp. 818-832, Feb. 2013</a:t>
            </a:r>
            <a:r>
              <a:rPr lang="it-IT" altLang="en-US" sz="1400" dirty="0">
                <a:solidFill>
                  <a:schemeClr val="accent2">
                    <a:lumMod val="50000"/>
                  </a:schemeClr>
                </a:solidFill>
              </a:rPr>
              <a:t>.</a:t>
            </a:r>
          </a:p>
          <a:p>
            <a:pPr algn="just" eaLnBrk="1" hangingPunct="1">
              <a:buClr>
                <a:schemeClr val="tx1"/>
              </a:buClr>
              <a:buFont typeface="Wingdings" panose="05000000000000000000" pitchFamily="2" charset="2"/>
              <a:buNone/>
            </a:pPr>
            <a:r>
              <a:rPr lang="en-US" altLang="en-US" sz="1400" dirty="0">
                <a:solidFill>
                  <a:schemeClr val="accent2">
                    <a:lumMod val="50000"/>
                  </a:schemeClr>
                </a:solidFill>
              </a:rPr>
              <a:t>[2] M. </a:t>
            </a:r>
            <a:r>
              <a:rPr lang="en-US" altLang="en-US" sz="1400" dirty="0" err="1">
                <a:solidFill>
                  <a:schemeClr val="accent2">
                    <a:lumMod val="50000"/>
                  </a:schemeClr>
                </a:solidFill>
              </a:rPr>
              <a:t>Ferecatu</a:t>
            </a:r>
            <a:r>
              <a:rPr lang="en-US" altLang="en-US" sz="1400" dirty="0">
                <a:solidFill>
                  <a:schemeClr val="accent2">
                    <a:lumMod val="50000"/>
                  </a:schemeClr>
                </a:solidFill>
              </a:rPr>
              <a:t> and N. </a:t>
            </a:r>
            <a:r>
              <a:rPr lang="en-US" altLang="en-US" sz="1400" dirty="0" err="1">
                <a:solidFill>
                  <a:schemeClr val="accent2">
                    <a:lumMod val="50000"/>
                  </a:schemeClr>
                </a:solidFill>
              </a:rPr>
              <a:t>Boujemaa</a:t>
            </a:r>
            <a:r>
              <a:rPr lang="en-US" altLang="en-US" sz="1400" dirty="0">
                <a:solidFill>
                  <a:schemeClr val="accent2">
                    <a:lumMod val="50000"/>
                  </a:schemeClr>
                </a:solidFill>
              </a:rPr>
              <a:t>, “Interactive remote-sensing image retrieval using active relevance feedback,” IEEE Trans. </a:t>
            </a:r>
            <a:r>
              <a:rPr lang="en-US" altLang="en-US" sz="1400" dirty="0" err="1">
                <a:solidFill>
                  <a:schemeClr val="accent2">
                    <a:lumMod val="50000"/>
                  </a:schemeClr>
                </a:solidFill>
              </a:rPr>
              <a:t>Geosci</a:t>
            </a:r>
            <a:r>
              <a:rPr lang="en-US" altLang="en-US" sz="1400" dirty="0">
                <a:solidFill>
                  <a:schemeClr val="accent2">
                    <a:lumMod val="50000"/>
                  </a:schemeClr>
                </a:solidFill>
              </a:rPr>
              <a:t>. Remote Sens., vol. 45, no. 4, pp. 818–826, Apr. 2007</a:t>
            </a:r>
          </a:p>
          <a:p>
            <a:pPr algn="just" eaLnBrk="1" hangingPunct="1">
              <a:buClr>
                <a:schemeClr val="tx1"/>
              </a:buClr>
              <a:buFont typeface="Wingdings" panose="05000000000000000000" pitchFamily="2" charset="2"/>
              <a:buNone/>
            </a:pPr>
            <a:endParaRPr lang="en-US" altLang="en-US" sz="1400" dirty="0">
              <a:solidFill>
                <a:schemeClr val="accent2">
                  <a:lumMod val="50000"/>
                </a:schemeClr>
              </a:solidFill>
            </a:endParaRPr>
          </a:p>
        </p:txBody>
      </p:sp>
      <p:sp>
        <p:nvSpPr>
          <p:cNvPr id="9" name="Segnaposto contenuto 2"/>
          <p:cNvSpPr txBox="1">
            <a:spLocks/>
          </p:cNvSpPr>
          <p:nvPr/>
        </p:nvSpPr>
        <p:spPr bwMode="auto">
          <a:xfrm>
            <a:off x="601663" y="1090613"/>
            <a:ext cx="8007350"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8775" indent="-358775" defTabSz="1084263" eaLnBrk="0" hangingPunct="0">
              <a:defRPr>
                <a:solidFill>
                  <a:schemeClr val="tx1"/>
                </a:solidFill>
                <a:latin typeface="Arial" panose="020B0604020202020204" pitchFamily="34" charset="0"/>
                <a:cs typeface="Arial" panose="020B0604020202020204" pitchFamily="34" charset="0"/>
              </a:defRPr>
            </a:lvl1pPr>
            <a:lvl2pPr marL="742950" indent="-285750" defTabSz="1084263" eaLnBrk="0" hangingPunct="0">
              <a:defRPr>
                <a:solidFill>
                  <a:schemeClr val="tx1"/>
                </a:solidFill>
                <a:latin typeface="Arial" panose="020B0604020202020204" pitchFamily="34" charset="0"/>
                <a:cs typeface="Arial" panose="020B0604020202020204" pitchFamily="34" charset="0"/>
              </a:defRPr>
            </a:lvl2pPr>
            <a:lvl3pPr marL="1143000" indent="-228600" defTabSz="1084263" eaLnBrk="0" hangingPunct="0">
              <a:defRPr>
                <a:solidFill>
                  <a:schemeClr val="tx1"/>
                </a:solidFill>
                <a:latin typeface="Arial" panose="020B0604020202020204" pitchFamily="34" charset="0"/>
                <a:cs typeface="Arial" panose="020B0604020202020204" pitchFamily="34" charset="0"/>
              </a:defRPr>
            </a:lvl3pPr>
            <a:lvl4pPr marL="1600200" indent="-228600" defTabSz="1084263" eaLnBrk="0" hangingPunct="0">
              <a:defRPr>
                <a:solidFill>
                  <a:schemeClr val="tx1"/>
                </a:solidFill>
                <a:latin typeface="Arial" panose="020B0604020202020204" pitchFamily="34" charset="0"/>
                <a:cs typeface="Arial" panose="020B0604020202020204" pitchFamily="34" charset="0"/>
              </a:defRPr>
            </a:lvl4pPr>
            <a:lvl5pPr marL="2057400" indent="-228600" defTabSz="1084263" eaLnBrk="0" hangingPunct="0">
              <a:defRPr>
                <a:solidFill>
                  <a:schemeClr val="tx1"/>
                </a:solidFill>
                <a:latin typeface="Arial" panose="020B0604020202020204" pitchFamily="34" charset="0"/>
                <a:cs typeface="Arial" panose="020B0604020202020204" pitchFamily="34" charset="0"/>
              </a:defRPr>
            </a:lvl5pPr>
            <a:lvl6pPr marL="2514600" indent="-228600" defTabSz="1084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84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84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84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Clr>
                <a:schemeClr val="tx2"/>
              </a:buClr>
              <a:buFont typeface="Wingdings" panose="05000000000000000000" pitchFamily="2" charset="2"/>
              <a:buChar char="ü"/>
            </a:pPr>
            <a:endParaRPr lang="en-US" altLang="en-US" dirty="0">
              <a:solidFill>
                <a:schemeClr val="tx2"/>
              </a:solidFill>
              <a:cs typeface="Times New Roman" panose="02020603050405020304" pitchFamily="18" charset="0"/>
            </a:endParaRPr>
          </a:p>
          <a:p>
            <a:pPr algn="just" eaLnBrk="1" hangingPunct="1">
              <a:buClr>
                <a:srgbClr val="000000"/>
              </a:buClr>
              <a:buFont typeface="Wingdings" panose="05000000000000000000" pitchFamily="2" charset="2"/>
              <a:buChar char="ü"/>
            </a:pPr>
            <a:r>
              <a:rPr lang="en-US" altLang="it-IT" dirty="0">
                <a:solidFill>
                  <a:srgbClr val="000000"/>
                </a:solidFill>
              </a:rPr>
              <a:t>Images are modeled by bag-of-visual-words representation of the local invariant features extracted by the scale invariant feature transform (SIFT)</a:t>
            </a:r>
            <a:r>
              <a:rPr lang="en-US" altLang="en-US" dirty="0">
                <a:solidFill>
                  <a:srgbClr val="000000"/>
                </a:solidFill>
              </a:rPr>
              <a:t>[1]</a:t>
            </a:r>
            <a:r>
              <a:rPr lang="tr-TR" altLang="en-US" dirty="0">
                <a:solidFill>
                  <a:srgbClr val="000000"/>
                </a:solidFill>
              </a:rPr>
              <a:t>.</a:t>
            </a:r>
            <a:endParaRPr lang="en-US" altLang="en-US" dirty="0">
              <a:solidFill>
                <a:srgbClr val="000000"/>
              </a:solidFill>
            </a:endParaRPr>
          </a:p>
          <a:p>
            <a:pPr algn="just" eaLnBrk="1" hangingPunct="1">
              <a:buClr>
                <a:srgbClr val="000000"/>
              </a:buClr>
              <a:buFont typeface="Wingdings" panose="05000000000000000000" pitchFamily="2" charset="2"/>
              <a:buChar char="ü"/>
            </a:pPr>
            <a:endParaRPr lang="en-US" altLang="en-US" dirty="0">
              <a:solidFill>
                <a:srgbClr val="000000"/>
              </a:solidFill>
            </a:endParaRPr>
          </a:p>
          <a:p>
            <a:pPr algn="just" eaLnBrk="1" hangingPunct="1">
              <a:buClr>
                <a:srgbClr val="000000"/>
              </a:buClr>
              <a:buFont typeface="Wingdings" panose="05000000000000000000" pitchFamily="2" charset="2"/>
              <a:buChar char="ü"/>
            </a:pPr>
            <a:r>
              <a:rPr lang="en-US" altLang="en-US" dirty="0">
                <a:solidFill>
                  <a:srgbClr val="000000"/>
                </a:solidFill>
              </a:rPr>
              <a:t>Retrieval accuracy is computed as the average on 30 trials. </a:t>
            </a:r>
          </a:p>
          <a:p>
            <a:pPr algn="just" eaLnBrk="1" hangingPunct="1">
              <a:buClr>
                <a:srgbClr val="000000"/>
              </a:buClr>
              <a:buFont typeface="Wingdings" panose="05000000000000000000" pitchFamily="2" charset="2"/>
              <a:buChar char="ü"/>
            </a:pPr>
            <a:endParaRPr lang="en-US" altLang="en-US" dirty="0">
              <a:solidFill>
                <a:srgbClr val="000000"/>
              </a:solidFill>
            </a:endParaRPr>
          </a:p>
          <a:p>
            <a:pPr algn="just" eaLnBrk="1" hangingPunct="1">
              <a:buClr>
                <a:srgbClr val="000000"/>
              </a:buClr>
              <a:buFont typeface="Wingdings" panose="05000000000000000000" pitchFamily="2" charset="2"/>
              <a:buChar char="ü"/>
            </a:pPr>
            <a:r>
              <a:rPr lang="en-US" altLang="en-US" dirty="0">
                <a:solidFill>
                  <a:srgbClr val="000000"/>
                </a:solidFill>
              </a:rPr>
              <a:t>In the experiments 5 images are added to the training set at each iteration of the AL process</a:t>
            </a:r>
            <a:r>
              <a:rPr lang="tr-TR" altLang="en-US" dirty="0">
                <a:solidFill>
                  <a:srgbClr val="000000"/>
                </a:solidFill>
              </a:rPr>
              <a:t>.</a:t>
            </a:r>
          </a:p>
          <a:p>
            <a:pPr algn="just" eaLnBrk="1" hangingPunct="1">
              <a:buClr>
                <a:srgbClr val="000000"/>
              </a:buClr>
              <a:buFont typeface="Wingdings" panose="05000000000000000000" pitchFamily="2" charset="2"/>
              <a:buChar char="ü"/>
            </a:pPr>
            <a:endParaRPr lang="tr-TR" altLang="en-US" dirty="0">
              <a:solidFill>
                <a:srgbClr val="000000"/>
              </a:solidFill>
            </a:endParaRPr>
          </a:p>
          <a:p>
            <a:pPr algn="just" eaLnBrk="1" hangingPunct="1">
              <a:buClr>
                <a:srgbClr val="000000"/>
              </a:buClr>
              <a:buFont typeface="Wingdings" panose="05000000000000000000" pitchFamily="2" charset="2"/>
              <a:buChar char="ü"/>
            </a:pPr>
            <a:r>
              <a:rPr lang="tr-TR" altLang="en-US" dirty="0">
                <a:solidFill>
                  <a:srgbClr val="000000"/>
                </a:solidFill>
              </a:rPr>
              <a:t>I</a:t>
            </a:r>
            <a:r>
              <a:rPr lang="en-US" altLang="en-US" dirty="0" err="1">
                <a:solidFill>
                  <a:srgbClr val="000000"/>
                </a:solidFill>
              </a:rPr>
              <a:t>nitial</a:t>
            </a:r>
            <a:r>
              <a:rPr lang="en-US" altLang="en-US" dirty="0">
                <a:solidFill>
                  <a:srgbClr val="000000"/>
                </a:solidFill>
              </a:rPr>
              <a:t> training set</a:t>
            </a:r>
            <a:r>
              <a:rPr lang="tr-TR" altLang="en-US" dirty="0">
                <a:solidFill>
                  <a:srgbClr val="000000"/>
                </a:solidFill>
              </a:rPr>
              <a:t> includes t</a:t>
            </a:r>
            <a:r>
              <a:rPr lang="en-US" altLang="en-US" dirty="0">
                <a:solidFill>
                  <a:srgbClr val="000000"/>
                </a:solidFill>
              </a:rPr>
              <a:t>wo relevant and three irrelevant images</a:t>
            </a:r>
            <a:r>
              <a:rPr lang="tr-TR" altLang="en-US" dirty="0">
                <a:solidFill>
                  <a:srgbClr val="000000"/>
                </a:solidFill>
              </a:rPr>
              <a:t>. </a:t>
            </a:r>
            <a:endParaRPr lang="en-US" altLang="en-US" dirty="0">
              <a:solidFill>
                <a:srgbClr val="000000"/>
              </a:solidFill>
            </a:endParaRPr>
          </a:p>
          <a:p>
            <a:pPr algn="just" eaLnBrk="1" hangingPunct="1">
              <a:buClr>
                <a:srgbClr val="000000"/>
              </a:buClr>
              <a:buFont typeface="Wingdings" panose="05000000000000000000" pitchFamily="2" charset="2"/>
              <a:buChar char="ü"/>
            </a:pPr>
            <a:endParaRPr lang="tr-TR" altLang="en-US" dirty="0">
              <a:solidFill>
                <a:srgbClr val="000000"/>
              </a:solidFill>
            </a:endParaRPr>
          </a:p>
          <a:p>
            <a:pPr algn="just" eaLnBrk="1" hangingPunct="1">
              <a:buClr>
                <a:srgbClr val="000000"/>
              </a:buClr>
              <a:buFont typeface="Wingdings" panose="05000000000000000000" pitchFamily="2" charset="2"/>
              <a:buChar char="ü"/>
            </a:pPr>
            <a:r>
              <a:rPr lang="en-US" altLang="en-US" dirty="0">
                <a:solidFill>
                  <a:srgbClr val="000000"/>
                </a:solidFill>
              </a:rPr>
              <a:t>Results achieved with the </a:t>
            </a:r>
            <a:r>
              <a:rPr lang="en-US" altLang="en-US" dirty="0" smtClean="0">
                <a:solidFill>
                  <a:srgbClr val="000000"/>
                </a:solidFill>
              </a:rPr>
              <a:t>TCAL </a:t>
            </a:r>
            <a:r>
              <a:rPr lang="en-US" altLang="en-US" dirty="0">
                <a:solidFill>
                  <a:srgbClr val="000000"/>
                </a:solidFill>
              </a:rPr>
              <a:t>method </a:t>
            </a:r>
            <a:r>
              <a:rPr lang="tr-TR" altLang="en-US" dirty="0">
                <a:solidFill>
                  <a:srgbClr val="000000"/>
                </a:solidFill>
              </a:rPr>
              <a:t>are compared with those obtained with the </a:t>
            </a:r>
            <a:r>
              <a:rPr lang="en-US" altLang="en-US" dirty="0">
                <a:solidFill>
                  <a:srgbClr val="000000"/>
                </a:solidFill>
              </a:rPr>
              <a:t>random sampling and the standard AL method </a:t>
            </a:r>
            <a:r>
              <a:rPr lang="tr-TR" altLang="en-US" dirty="0">
                <a:solidFill>
                  <a:srgbClr val="000000"/>
                </a:solidFill>
              </a:rPr>
              <a:t>presented in</a:t>
            </a:r>
            <a:r>
              <a:rPr lang="en-US" altLang="en-US" dirty="0">
                <a:solidFill>
                  <a:srgbClr val="000000"/>
                </a:solidFill>
              </a:rPr>
              <a:t> [2].</a:t>
            </a:r>
            <a:endParaRPr lang="it-IT" altLang="en-US" dirty="0">
              <a:solidFill>
                <a:srgbClr val="000000"/>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1"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Experimental Setup</a:t>
            </a:r>
          </a:p>
        </p:txBody>
      </p:sp>
      <p:sp>
        <p:nvSpPr>
          <p:cNvPr id="12"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7"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21</a:t>
            </a:r>
            <a:endParaRPr lang="it-IT" altLang="de-DE" sz="900" kern="0" dirty="0">
              <a:solidFill>
                <a:srgbClr val="000000"/>
              </a:solidFill>
            </a:endParaRPr>
          </a:p>
        </p:txBody>
      </p:sp>
    </p:spTree>
    <p:extLst>
      <p:ext uri="{BB962C8B-B14F-4D97-AF65-F5344CB8AC3E}">
        <p14:creationId xmlns:p14="http://schemas.microsoft.com/office/powerpoint/2010/main" val="21198058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lstStyle/>
          <a:p>
            <a:r>
              <a:rPr lang="en-US" altLang="en-US" sz="2800" smtClean="0">
                <a:latin typeface="Arial" panose="020B0604020202020204" pitchFamily="34" charset="0"/>
              </a:rPr>
              <a:t>Experimental Results</a:t>
            </a:r>
          </a:p>
        </p:txBody>
      </p:sp>
      <p:sp>
        <p:nvSpPr>
          <p:cNvPr id="25605" name="Rettangolo 6"/>
          <p:cNvSpPr>
            <a:spLocks noChangeArrowheads="1"/>
          </p:cNvSpPr>
          <p:nvPr/>
        </p:nvSpPr>
        <p:spPr bwMode="auto">
          <a:xfrm>
            <a:off x="2627313" y="5653088"/>
            <a:ext cx="360362" cy="71437"/>
          </a:xfrm>
          <a:prstGeom prst="rect">
            <a:avLst/>
          </a:prstGeom>
          <a:solidFill>
            <a:srgbClr val="FF0000"/>
          </a:solidFill>
          <a:ln w="12700" algn="ctr">
            <a:solidFill>
              <a:srgbClr val="000000"/>
            </a:solidFill>
            <a:round/>
            <a:headEnd type="none" w="sm" len="sm"/>
            <a:tailEnd type="none" w="sm" len="sm"/>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26630" name="Rettangolo 7"/>
          <p:cNvSpPr>
            <a:spLocks noChangeArrowheads="1"/>
          </p:cNvSpPr>
          <p:nvPr/>
        </p:nvSpPr>
        <p:spPr bwMode="auto">
          <a:xfrm>
            <a:off x="5191125" y="5662613"/>
            <a:ext cx="360363" cy="71437"/>
          </a:xfrm>
          <a:prstGeom prst="rect">
            <a:avLst/>
          </a:prstGeom>
          <a:solidFill>
            <a:schemeClr val="tx1">
              <a:lumMod val="50000"/>
            </a:schemeClr>
          </a:solidFill>
          <a:ln w="12700" algn="ctr">
            <a:solidFill>
              <a:srgbClr val="000000"/>
            </a:solidFill>
            <a:round/>
            <a:headEnd type="none" w="sm" len="sm"/>
            <a:tailEnd type="none" w="sm" len="sm"/>
          </a:ln>
        </p:spPr>
        <p:txBody>
          <a:bodyPr/>
          <a:lstStyle/>
          <a:p>
            <a:pPr>
              <a:defRPr/>
            </a:pPr>
            <a:endParaRPr lang="en-US">
              <a:solidFill>
                <a:srgbClr val="000000"/>
              </a:solidFill>
              <a:latin typeface="Arial" charset="0"/>
              <a:cs typeface="Arial" charset="0"/>
            </a:endParaRPr>
          </a:p>
        </p:txBody>
      </p:sp>
      <p:sp>
        <p:nvSpPr>
          <p:cNvPr id="25607" name="CasellaDiTesto 8"/>
          <p:cNvSpPr txBox="1">
            <a:spLocks noChangeArrowheads="1"/>
          </p:cNvSpPr>
          <p:nvPr/>
        </p:nvSpPr>
        <p:spPr bwMode="auto">
          <a:xfrm>
            <a:off x="3019425" y="5510213"/>
            <a:ext cx="1162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Proposed</a:t>
            </a:r>
          </a:p>
        </p:txBody>
      </p:sp>
      <p:sp>
        <p:nvSpPr>
          <p:cNvPr id="25608" name="CasellaDiTesto 9"/>
          <p:cNvSpPr txBox="1">
            <a:spLocks noChangeArrowheads="1"/>
          </p:cNvSpPr>
          <p:nvPr/>
        </p:nvSpPr>
        <p:spPr bwMode="auto">
          <a:xfrm>
            <a:off x="5522913" y="5510213"/>
            <a:ext cx="1184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rPr>
              <a:t>Standard </a:t>
            </a:r>
          </a:p>
        </p:txBody>
      </p:sp>
      <p:sp>
        <p:nvSpPr>
          <p:cNvPr id="25609" name="CasellaDiTesto 10"/>
          <p:cNvSpPr txBox="1">
            <a:spLocks noChangeArrowheads="1"/>
          </p:cNvSpPr>
          <p:nvPr/>
        </p:nvSpPr>
        <p:spPr bwMode="auto">
          <a:xfrm>
            <a:off x="1057275" y="1406525"/>
            <a:ext cx="7596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Retrieval of images when the query image belongs to </a:t>
            </a:r>
            <a:r>
              <a:rPr lang="tr-TR" altLang="en-US" dirty="0">
                <a:solidFill>
                  <a:srgbClr val="000000"/>
                </a:solidFill>
              </a:rPr>
              <a:t>the </a:t>
            </a:r>
            <a:r>
              <a:rPr lang="en-US" altLang="en-US" dirty="0">
                <a:solidFill>
                  <a:srgbClr val="000000"/>
                </a:solidFill>
              </a:rPr>
              <a:t>forest category</a:t>
            </a:r>
          </a:p>
        </p:txBody>
      </p:sp>
      <p:pic>
        <p:nvPicPr>
          <p:cNvPr id="25610" name="Picture 11" descr="C:\Users\Begum\Desktop\Untitl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0113" y="1871663"/>
            <a:ext cx="47831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Rettangolo 7"/>
          <p:cNvSpPr>
            <a:spLocks noChangeArrowheads="1"/>
          </p:cNvSpPr>
          <p:nvPr/>
        </p:nvSpPr>
        <p:spPr bwMode="auto">
          <a:xfrm>
            <a:off x="3890963" y="6161088"/>
            <a:ext cx="360362" cy="71437"/>
          </a:xfrm>
          <a:prstGeom prst="rect">
            <a:avLst/>
          </a:prstGeom>
          <a:solidFill>
            <a:srgbClr val="00FF00"/>
          </a:solidFill>
          <a:ln w="12700" algn="ctr">
            <a:solidFill>
              <a:srgbClr val="000000"/>
            </a:solidFill>
            <a:round/>
            <a:headEnd type="none" w="sm" len="sm"/>
            <a:tailEnd type="none" w="sm" len="sm"/>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25612" name="CasellaDiTesto 9"/>
          <p:cNvSpPr txBox="1">
            <a:spLocks noChangeArrowheads="1"/>
          </p:cNvSpPr>
          <p:nvPr/>
        </p:nvSpPr>
        <p:spPr bwMode="auto">
          <a:xfrm>
            <a:off x="4222750" y="6008688"/>
            <a:ext cx="112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rPr>
              <a:t>Random </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5"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Experimental </a:t>
            </a:r>
            <a:r>
              <a:rPr lang="it-IT" b="1" kern="0" dirty="0" smtClean="0">
                <a:solidFill>
                  <a:schemeClr val="accent2">
                    <a:lumMod val="50000"/>
                  </a:schemeClr>
                </a:solidFill>
              </a:rPr>
              <a:t>Results</a:t>
            </a:r>
            <a:endParaRPr lang="it-IT" b="1" kern="0" dirty="0">
              <a:solidFill>
                <a:schemeClr val="accent2">
                  <a:lumMod val="50000"/>
                </a:schemeClr>
              </a:solidFill>
            </a:endParaRPr>
          </a:p>
        </p:txBody>
      </p:sp>
      <p:sp>
        <p:nvSpPr>
          <p:cNvPr id="17"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22</a:t>
            </a:r>
            <a:endParaRPr lang="it-IT" altLang="de-DE" sz="900" kern="0" dirty="0">
              <a:solidFill>
                <a:srgbClr val="000000"/>
              </a:solidFill>
            </a:endParaRPr>
          </a:p>
        </p:txBody>
      </p:sp>
    </p:spTree>
    <p:extLst>
      <p:ext uri="{BB962C8B-B14F-4D97-AF65-F5344CB8AC3E}">
        <p14:creationId xmlns:p14="http://schemas.microsoft.com/office/powerpoint/2010/main" val="12134374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10" descr="forest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2868613"/>
            <a:ext cx="143986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5" descr="forest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788" y="4468813"/>
            <a:ext cx="14414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16" descr="golfcourse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163" y="4445000"/>
            <a:ext cx="143986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7" descr="river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9425" y="4445000"/>
            <a:ext cx="144303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8" descr="river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9950" y="4462463"/>
            <a:ext cx="143986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9" name="Text Box 139"/>
          <p:cNvSpPr txBox="1">
            <a:spLocks noChangeArrowheads="1"/>
          </p:cNvSpPr>
          <p:nvPr/>
        </p:nvSpPr>
        <p:spPr bwMode="auto">
          <a:xfrm>
            <a:off x="2387600" y="4198938"/>
            <a:ext cx="82232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26640" name="Text Box 139"/>
          <p:cNvSpPr txBox="1">
            <a:spLocks noChangeArrowheads="1"/>
          </p:cNvSpPr>
          <p:nvPr/>
        </p:nvSpPr>
        <p:spPr bwMode="auto">
          <a:xfrm>
            <a:off x="4103688" y="4205288"/>
            <a:ext cx="9731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Golf course</a:t>
            </a:r>
            <a:endParaRPr lang="en-US" altLang="it-IT" sz="1600" baseline="-25000">
              <a:solidFill>
                <a:srgbClr val="000000"/>
              </a:solidFill>
              <a:cs typeface="Times New Roman" panose="02020603050405020304" pitchFamily="18" charset="0"/>
            </a:endParaRPr>
          </a:p>
        </p:txBody>
      </p:sp>
      <p:sp>
        <p:nvSpPr>
          <p:cNvPr id="26641" name="Text Box 139"/>
          <p:cNvSpPr txBox="1">
            <a:spLocks noChangeArrowheads="1"/>
          </p:cNvSpPr>
          <p:nvPr/>
        </p:nvSpPr>
        <p:spPr bwMode="auto">
          <a:xfrm>
            <a:off x="5859463" y="4203700"/>
            <a:ext cx="8223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River</a:t>
            </a:r>
            <a:endParaRPr lang="en-US" altLang="it-IT" sz="1600" baseline="-25000">
              <a:solidFill>
                <a:srgbClr val="000000"/>
              </a:solidFill>
              <a:cs typeface="Times New Roman" panose="02020603050405020304" pitchFamily="18" charset="0"/>
            </a:endParaRPr>
          </a:p>
        </p:txBody>
      </p:sp>
      <p:sp>
        <p:nvSpPr>
          <p:cNvPr id="26642" name="Text Box 139"/>
          <p:cNvSpPr txBox="1">
            <a:spLocks noChangeArrowheads="1"/>
          </p:cNvSpPr>
          <p:nvPr/>
        </p:nvSpPr>
        <p:spPr bwMode="auto">
          <a:xfrm>
            <a:off x="7513638" y="4235450"/>
            <a:ext cx="8223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River</a:t>
            </a:r>
            <a:endParaRPr lang="en-US" altLang="it-IT" sz="1600" baseline="-25000">
              <a:solidFill>
                <a:srgbClr val="000000"/>
              </a:solidFill>
              <a:cs typeface="Times New Roman" panose="02020603050405020304" pitchFamily="18" charset="0"/>
            </a:endParaRPr>
          </a:p>
        </p:txBody>
      </p:sp>
      <p:sp>
        <p:nvSpPr>
          <p:cNvPr id="26647" name="Text Box 139"/>
          <p:cNvSpPr txBox="1">
            <a:spLocks noChangeArrowheads="1"/>
          </p:cNvSpPr>
          <p:nvPr/>
        </p:nvSpPr>
        <p:spPr bwMode="auto">
          <a:xfrm>
            <a:off x="2619375" y="5807075"/>
            <a:ext cx="4445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1st</a:t>
            </a:r>
            <a:endParaRPr lang="en-US" altLang="it-IT" sz="1600" baseline="-25000">
              <a:solidFill>
                <a:srgbClr val="000000"/>
              </a:solidFill>
              <a:cs typeface="Times New Roman" panose="02020603050405020304" pitchFamily="18" charset="0"/>
            </a:endParaRPr>
          </a:p>
        </p:txBody>
      </p:sp>
      <p:sp>
        <p:nvSpPr>
          <p:cNvPr id="26648" name="Text Box 139"/>
          <p:cNvSpPr txBox="1">
            <a:spLocks noChangeArrowheads="1"/>
          </p:cNvSpPr>
          <p:nvPr/>
        </p:nvSpPr>
        <p:spPr bwMode="auto">
          <a:xfrm>
            <a:off x="4376738" y="5807075"/>
            <a:ext cx="4445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it-IT" sz="1600" baseline="-25000">
                <a:solidFill>
                  <a:srgbClr val="000000"/>
                </a:solidFill>
                <a:cs typeface="Times New Roman" panose="02020603050405020304" pitchFamily="18" charset="0"/>
              </a:rPr>
              <a:t>8th</a:t>
            </a:r>
          </a:p>
        </p:txBody>
      </p:sp>
      <p:sp>
        <p:nvSpPr>
          <p:cNvPr id="26649" name="Text Box 139"/>
          <p:cNvSpPr txBox="1">
            <a:spLocks noChangeArrowheads="1"/>
          </p:cNvSpPr>
          <p:nvPr/>
        </p:nvSpPr>
        <p:spPr bwMode="auto">
          <a:xfrm>
            <a:off x="6057900" y="5807075"/>
            <a:ext cx="4445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11th</a:t>
            </a:r>
            <a:endParaRPr lang="en-US" altLang="it-IT" sz="1600" baseline="-25000">
              <a:solidFill>
                <a:srgbClr val="000000"/>
              </a:solidFill>
              <a:cs typeface="Times New Roman" panose="02020603050405020304" pitchFamily="18" charset="0"/>
            </a:endParaRPr>
          </a:p>
        </p:txBody>
      </p:sp>
      <p:sp>
        <p:nvSpPr>
          <p:cNvPr id="26650" name="Text Box 139"/>
          <p:cNvSpPr txBox="1">
            <a:spLocks noChangeArrowheads="1"/>
          </p:cNvSpPr>
          <p:nvPr/>
        </p:nvSpPr>
        <p:spPr bwMode="auto">
          <a:xfrm>
            <a:off x="7621588" y="5789613"/>
            <a:ext cx="6381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17th</a:t>
            </a:r>
            <a:endParaRPr lang="en-US" altLang="it-IT" sz="1600" baseline="-25000">
              <a:solidFill>
                <a:srgbClr val="000000"/>
              </a:solidFill>
              <a:cs typeface="Times New Roman" panose="02020603050405020304" pitchFamily="18" charset="0"/>
            </a:endParaRPr>
          </a:p>
        </p:txBody>
      </p:sp>
      <p:sp>
        <p:nvSpPr>
          <p:cNvPr id="26656" name="Text Box 139"/>
          <p:cNvSpPr txBox="1">
            <a:spLocks noChangeArrowheads="1"/>
          </p:cNvSpPr>
          <p:nvPr/>
        </p:nvSpPr>
        <p:spPr bwMode="auto">
          <a:xfrm>
            <a:off x="3408363" y="2997200"/>
            <a:ext cx="410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400">
                <a:solidFill>
                  <a:srgbClr val="000000"/>
                </a:solidFill>
                <a:cs typeface="Times New Roman" panose="02020603050405020304" pitchFamily="18" charset="0"/>
              </a:rPr>
              <a:t>Proposed </a:t>
            </a:r>
          </a:p>
          <a:p>
            <a:pPr algn="ctr" eaLnBrk="1" hangingPunct="1"/>
            <a:r>
              <a:rPr lang="en-US" altLang="it-IT" sz="1400" baseline="-25000">
                <a:solidFill>
                  <a:srgbClr val="000000"/>
                </a:solidFill>
                <a:cs typeface="Times New Roman" panose="02020603050405020304" pitchFamily="18" charset="0"/>
              </a:rPr>
              <a:t>Precision=95%</a:t>
            </a:r>
          </a:p>
        </p:txBody>
      </p:sp>
      <p:sp>
        <p:nvSpPr>
          <p:cNvPr id="26657" name="Text Box 139"/>
          <p:cNvSpPr txBox="1">
            <a:spLocks noChangeArrowheads="1"/>
          </p:cNvSpPr>
          <p:nvPr/>
        </p:nvSpPr>
        <p:spPr bwMode="auto">
          <a:xfrm>
            <a:off x="3389313" y="6092825"/>
            <a:ext cx="410527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400">
                <a:solidFill>
                  <a:srgbClr val="000000"/>
                </a:solidFill>
                <a:cs typeface="Times New Roman" panose="02020603050405020304" pitchFamily="18" charset="0"/>
              </a:rPr>
              <a:t>Standard</a:t>
            </a:r>
          </a:p>
          <a:p>
            <a:pPr algn="ctr" eaLnBrk="1" hangingPunct="1"/>
            <a:r>
              <a:rPr lang="en-US" altLang="it-IT" sz="1400" baseline="-25000">
                <a:solidFill>
                  <a:srgbClr val="000000"/>
                </a:solidFill>
                <a:cs typeface="Times New Roman" panose="02020603050405020304" pitchFamily="18" charset="0"/>
              </a:rPr>
              <a:t>Precision=85%</a:t>
            </a:r>
          </a:p>
          <a:p>
            <a:pPr algn="ctr" eaLnBrk="1" hangingPunct="1"/>
            <a:endParaRPr lang="en-US" altLang="it-IT" sz="1400" baseline="-25000">
              <a:solidFill>
                <a:srgbClr val="000000"/>
              </a:solidFill>
              <a:cs typeface="Times New Roman" panose="02020603050405020304" pitchFamily="18" charset="0"/>
            </a:endParaRPr>
          </a:p>
        </p:txBody>
      </p:sp>
      <p:sp>
        <p:nvSpPr>
          <p:cNvPr id="26658" name="Text Box 139"/>
          <p:cNvSpPr txBox="1">
            <a:spLocks noChangeArrowheads="1"/>
          </p:cNvSpPr>
          <p:nvPr/>
        </p:nvSpPr>
        <p:spPr bwMode="auto">
          <a:xfrm>
            <a:off x="669925" y="4257675"/>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it-IT" sz="1400">
                <a:solidFill>
                  <a:srgbClr val="000000"/>
                </a:solidFill>
              </a:rPr>
              <a:t>Query </a:t>
            </a:r>
            <a:endParaRPr lang="it-IT" altLang="it-IT" sz="1400">
              <a:solidFill>
                <a:srgbClr val="000000"/>
              </a:solidFill>
            </a:endParaRPr>
          </a:p>
          <a:p>
            <a:pPr algn="ctr" eaLnBrk="1" hangingPunct="1"/>
            <a:r>
              <a:rPr lang="tr-TR" altLang="it-IT" sz="1400">
                <a:solidFill>
                  <a:srgbClr val="000000"/>
                </a:solidFill>
              </a:rPr>
              <a:t>Image</a:t>
            </a:r>
            <a:endParaRPr lang="en-US" altLang="it-IT" sz="1400" baseline="-25000">
              <a:solidFill>
                <a:srgbClr val="000000"/>
              </a:solidFill>
              <a:cs typeface="Times New Roman" panose="02020603050405020304" pitchFamily="18" charset="0"/>
            </a:endParaRPr>
          </a:p>
        </p:txBody>
      </p:sp>
      <p:sp>
        <p:nvSpPr>
          <p:cNvPr id="26660" name="Text Box 139"/>
          <p:cNvSpPr txBox="1">
            <a:spLocks noChangeArrowheads="1"/>
          </p:cNvSpPr>
          <p:nvPr/>
        </p:nvSpPr>
        <p:spPr bwMode="auto">
          <a:xfrm>
            <a:off x="265113" y="5518150"/>
            <a:ext cx="1541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it-IT" sz="1400">
                <a:solidFill>
                  <a:srgbClr val="000000"/>
                </a:solidFill>
              </a:rPr>
              <a:t>@9</a:t>
            </a:r>
            <a:r>
              <a:rPr lang="en-US" altLang="it-IT" sz="1400" baseline="30000">
                <a:solidFill>
                  <a:srgbClr val="000000"/>
                </a:solidFill>
              </a:rPr>
              <a:t>th</a:t>
            </a:r>
            <a:r>
              <a:rPr lang="en-US" altLang="it-IT" sz="1400">
                <a:solidFill>
                  <a:srgbClr val="000000"/>
                </a:solidFill>
              </a:rPr>
              <a:t> RF iteration</a:t>
            </a:r>
            <a:endParaRPr lang="en-US" altLang="it-IT" sz="1400" baseline="-25000">
              <a:solidFill>
                <a:srgbClr val="000000"/>
              </a:solidFill>
              <a:cs typeface="Times New Roman" panose="02020603050405020304" pitchFamily="18" charset="0"/>
            </a:endParaRPr>
          </a:p>
        </p:txBody>
      </p:sp>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39"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Experimental </a:t>
            </a:r>
            <a:r>
              <a:rPr lang="it-IT" b="1" kern="0" dirty="0" smtClean="0">
                <a:solidFill>
                  <a:schemeClr val="accent2">
                    <a:lumMod val="50000"/>
                  </a:schemeClr>
                </a:solidFill>
              </a:rPr>
              <a:t>Results</a:t>
            </a:r>
            <a:endParaRPr lang="it-IT" b="1" kern="0" dirty="0">
              <a:solidFill>
                <a:schemeClr val="accent2">
                  <a:lumMod val="50000"/>
                </a:schemeClr>
              </a:solidFill>
            </a:endParaRPr>
          </a:p>
        </p:txBody>
      </p:sp>
      <p:sp>
        <p:nvSpPr>
          <p:cNvPr id="40" name="Rectangle 201"/>
          <p:cNvSpPr>
            <a:spLocks noChangeArrowheads="1"/>
          </p:cNvSpPr>
          <p:nvPr/>
        </p:nvSpPr>
        <p:spPr bwMode="auto">
          <a:xfrm>
            <a:off x="1916113" y="4227513"/>
            <a:ext cx="7024687" cy="1865312"/>
          </a:xfrm>
          <a:prstGeom prst="rect">
            <a:avLst/>
          </a:prstGeom>
          <a:solidFill>
            <a:srgbClr val="9AA8FC">
              <a:alpha val="3137"/>
            </a:srgbClr>
          </a:solidFill>
          <a:ln w="12700" algn="ctr">
            <a:solidFill>
              <a:srgbClr val="FFC000"/>
            </a:solidFill>
            <a:prstDash val="dash"/>
            <a:round/>
            <a:headEnd type="none" w="sm" len="sm"/>
            <a:tailEnd type="none" w="sm" len="sm"/>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000000"/>
              </a:solidFill>
            </a:endParaRPr>
          </a:p>
        </p:txBody>
      </p:sp>
      <p:sp>
        <p:nvSpPr>
          <p:cNvPr id="41"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pic>
        <p:nvPicPr>
          <p:cNvPr id="43" name="Picture 11" descr="forest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2488" y="1392238"/>
            <a:ext cx="143986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2" descr="forest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0325" y="1392238"/>
            <a:ext cx="143986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3" descr="forest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8150" y="1392238"/>
            <a:ext cx="143986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4" descr="river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9950" y="1392238"/>
            <a:ext cx="1438275"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 Box 139"/>
          <p:cNvSpPr txBox="1">
            <a:spLocks noChangeArrowheads="1"/>
          </p:cNvSpPr>
          <p:nvPr/>
        </p:nvSpPr>
        <p:spPr bwMode="auto">
          <a:xfrm>
            <a:off x="7529513" y="1150938"/>
            <a:ext cx="82232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River</a:t>
            </a:r>
            <a:endParaRPr lang="en-US" altLang="it-IT" sz="1600" baseline="-25000">
              <a:solidFill>
                <a:srgbClr val="000000"/>
              </a:solidFill>
              <a:cs typeface="Times New Roman" panose="02020603050405020304" pitchFamily="18" charset="0"/>
            </a:endParaRPr>
          </a:p>
        </p:txBody>
      </p:sp>
      <p:sp>
        <p:nvSpPr>
          <p:cNvPr id="48" name="Text Box 139"/>
          <p:cNvSpPr txBox="1">
            <a:spLocks noChangeArrowheads="1"/>
          </p:cNvSpPr>
          <p:nvPr/>
        </p:nvSpPr>
        <p:spPr bwMode="auto">
          <a:xfrm>
            <a:off x="5786438" y="1141413"/>
            <a:ext cx="82232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49" name="Text Box 139"/>
          <p:cNvSpPr txBox="1">
            <a:spLocks noChangeArrowheads="1"/>
          </p:cNvSpPr>
          <p:nvPr/>
        </p:nvSpPr>
        <p:spPr bwMode="auto">
          <a:xfrm>
            <a:off x="4178300" y="1141413"/>
            <a:ext cx="82232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50" name="Text Box 139"/>
          <p:cNvSpPr txBox="1">
            <a:spLocks noChangeArrowheads="1"/>
          </p:cNvSpPr>
          <p:nvPr/>
        </p:nvSpPr>
        <p:spPr bwMode="auto">
          <a:xfrm>
            <a:off x="2430463" y="1136650"/>
            <a:ext cx="8223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51" name="Text Box 139"/>
          <p:cNvSpPr txBox="1">
            <a:spLocks noChangeArrowheads="1"/>
          </p:cNvSpPr>
          <p:nvPr/>
        </p:nvSpPr>
        <p:spPr bwMode="auto">
          <a:xfrm>
            <a:off x="2608263" y="2740025"/>
            <a:ext cx="4445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1st</a:t>
            </a:r>
            <a:endParaRPr lang="en-US" altLang="it-IT" sz="1600" baseline="-25000">
              <a:solidFill>
                <a:srgbClr val="000000"/>
              </a:solidFill>
              <a:cs typeface="Times New Roman" panose="02020603050405020304" pitchFamily="18" charset="0"/>
            </a:endParaRPr>
          </a:p>
        </p:txBody>
      </p:sp>
      <p:sp>
        <p:nvSpPr>
          <p:cNvPr id="52" name="Text Box 139"/>
          <p:cNvSpPr txBox="1">
            <a:spLocks noChangeArrowheads="1"/>
          </p:cNvSpPr>
          <p:nvPr/>
        </p:nvSpPr>
        <p:spPr bwMode="auto">
          <a:xfrm>
            <a:off x="4365625" y="2740025"/>
            <a:ext cx="4445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it-IT" sz="1600" baseline="-25000">
                <a:solidFill>
                  <a:srgbClr val="000000"/>
                </a:solidFill>
                <a:cs typeface="Times New Roman" panose="02020603050405020304" pitchFamily="18" charset="0"/>
              </a:rPr>
              <a:t>8th</a:t>
            </a:r>
          </a:p>
        </p:txBody>
      </p:sp>
      <p:sp>
        <p:nvSpPr>
          <p:cNvPr id="53" name="Text Box 139"/>
          <p:cNvSpPr txBox="1">
            <a:spLocks noChangeArrowheads="1"/>
          </p:cNvSpPr>
          <p:nvPr/>
        </p:nvSpPr>
        <p:spPr bwMode="auto">
          <a:xfrm>
            <a:off x="6046788" y="2740025"/>
            <a:ext cx="4445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11th</a:t>
            </a:r>
            <a:endParaRPr lang="en-US" altLang="it-IT" sz="1600" baseline="-25000">
              <a:solidFill>
                <a:srgbClr val="000000"/>
              </a:solidFill>
              <a:cs typeface="Times New Roman" panose="02020603050405020304" pitchFamily="18" charset="0"/>
            </a:endParaRPr>
          </a:p>
        </p:txBody>
      </p:sp>
      <p:sp>
        <p:nvSpPr>
          <p:cNvPr id="54" name="Text Box 139"/>
          <p:cNvSpPr txBox="1">
            <a:spLocks noChangeArrowheads="1"/>
          </p:cNvSpPr>
          <p:nvPr/>
        </p:nvSpPr>
        <p:spPr bwMode="auto">
          <a:xfrm>
            <a:off x="7610475" y="2722563"/>
            <a:ext cx="6381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17th</a:t>
            </a:r>
            <a:endParaRPr lang="en-US" altLang="it-IT" sz="1600" baseline="-25000">
              <a:solidFill>
                <a:srgbClr val="000000"/>
              </a:solidFill>
              <a:cs typeface="Times New Roman" panose="02020603050405020304" pitchFamily="18" charset="0"/>
            </a:endParaRPr>
          </a:p>
        </p:txBody>
      </p:sp>
      <p:sp>
        <p:nvSpPr>
          <p:cNvPr id="55" name="Rectangle 201"/>
          <p:cNvSpPr>
            <a:spLocks noChangeArrowheads="1"/>
          </p:cNvSpPr>
          <p:nvPr/>
        </p:nvSpPr>
        <p:spPr bwMode="auto">
          <a:xfrm>
            <a:off x="1916113" y="1177925"/>
            <a:ext cx="7026275" cy="1866900"/>
          </a:xfrm>
          <a:prstGeom prst="rect">
            <a:avLst/>
          </a:prstGeom>
          <a:solidFill>
            <a:srgbClr val="9AA8FC">
              <a:alpha val="3137"/>
            </a:srgbClr>
          </a:solidFill>
          <a:ln w="12700" algn="ctr">
            <a:solidFill>
              <a:srgbClr val="FFC000"/>
            </a:solidFill>
            <a:prstDash val="dash"/>
            <a:round/>
            <a:headEnd type="none" w="sm" len="sm"/>
            <a:tailEnd type="none" w="sm" len="sm"/>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000000"/>
              </a:solidFill>
            </a:endParaRPr>
          </a:p>
        </p:txBody>
      </p:sp>
      <p:sp>
        <p:nvSpPr>
          <p:cNvPr id="56" name="Text Box 139"/>
          <p:cNvSpPr txBox="1">
            <a:spLocks noChangeArrowheads="1"/>
          </p:cNvSpPr>
          <p:nvPr/>
        </p:nvSpPr>
        <p:spPr bwMode="auto">
          <a:xfrm>
            <a:off x="674688" y="2613025"/>
            <a:ext cx="8223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37"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23</a:t>
            </a:r>
            <a:endParaRPr lang="it-IT" altLang="de-DE" sz="900" kern="0" dirty="0">
              <a:solidFill>
                <a:srgbClr val="000000"/>
              </a:solidFill>
            </a:endParaRPr>
          </a:p>
        </p:txBody>
      </p:sp>
    </p:spTree>
    <p:extLst>
      <p:ext uri="{BB962C8B-B14F-4D97-AF65-F5344CB8AC3E}">
        <p14:creationId xmlns:p14="http://schemas.microsoft.com/office/powerpoint/2010/main" val="911319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latin typeface="Arial" panose="020B0604020202020204" pitchFamily="34" charset="0"/>
              </a:rPr>
              <a:t>Experimental Results</a:t>
            </a:r>
            <a:endParaRPr lang="it-IT" altLang="en-US" smtClean="0">
              <a:latin typeface="Arial" panose="020B0604020202020204" pitchFamily="34" charset="0"/>
            </a:endParaRPr>
          </a:p>
        </p:txBody>
      </p:sp>
      <p:pic>
        <p:nvPicPr>
          <p:cNvPr id="27653" name="Picture 3" descr="C:\Users\Begum\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513" y="1836738"/>
            <a:ext cx="6873875"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Experimental </a:t>
            </a:r>
            <a:r>
              <a:rPr lang="it-IT" b="1" kern="0" dirty="0" smtClean="0">
                <a:solidFill>
                  <a:schemeClr val="accent2">
                    <a:lumMod val="50000"/>
                  </a:schemeClr>
                </a:solidFill>
              </a:rPr>
              <a:t>Results</a:t>
            </a:r>
            <a:endParaRPr lang="it-IT" b="1" kern="0" dirty="0">
              <a:solidFill>
                <a:schemeClr val="accent2">
                  <a:lumMod val="50000"/>
                </a:schemeClr>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0"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7"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24</a:t>
            </a:r>
            <a:endParaRPr lang="it-IT" altLang="de-DE" sz="900" kern="0" dirty="0">
              <a:solidFill>
                <a:srgbClr val="000000"/>
              </a:solidFill>
            </a:endParaRPr>
          </a:p>
        </p:txBody>
      </p:sp>
    </p:spTree>
    <p:extLst>
      <p:ext uri="{BB962C8B-B14F-4D97-AF65-F5344CB8AC3E}">
        <p14:creationId xmlns:p14="http://schemas.microsoft.com/office/powerpoint/2010/main" val="29986599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2"/>
          <p:cNvSpPr txBox="1">
            <a:spLocks/>
          </p:cNvSpPr>
          <p:nvPr/>
        </p:nvSpPr>
        <p:spPr bwMode="auto">
          <a:xfrm>
            <a:off x="381000" y="1606550"/>
            <a:ext cx="828675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084263" eaLnBrk="0" hangingPunct="0">
              <a:defRPr>
                <a:solidFill>
                  <a:schemeClr val="tx1"/>
                </a:solidFill>
                <a:latin typeface="Arial" panose="020B0604020202020204" pitchFamily="34" charset="0"/>
                <a:cs typeface="Arial" panose="020B0604020202020204" pitchFamily="34" charset="0"/>
              </a:defRPr>
            </a:lvl1pPr>
            <a:lvl2pPr marL="361950" indent="-361950" defTabSz="1084263" eaLnBrk="0" hangingPunct="0">
              <a:defRPr>
                <a:solidFill>
                  <a:schemeClr val="tx1"/>
                </a:solidFill>
                <a:latin typeface="Arial" panose="020B0604020202020204" pitchFamily="34" charset="0"/>
                <a:cs typeface="Arial" panose="020B0604020202020204" pitchFamily="34" charset="0"/>
              </a:defRPr>
            </a:lvl2pPr>
            <a:lvl3pPr marL="712788" indent="-357188" defTabSz="1084263" eaLnBrk="0" hangingPunct="0">
              <a:defRPr>
                <a:solidFill>
                  <a:schemeClr val="tx1"/>
                </a:solidFill>
                <a:latin typeface="Arial" panose="020B0604020202020204" pitchFamily="34" charset="0"/>
                <a:cs typeface="Arial" panose="020B0604020202020204" pitchFamily="34" charset="0"/>
              </a:defRPr>
            </a:lvl3pPr>
            <a:lvl4pPr marL="1600200" indent="-228600" defTabSz="1084263" eaLnBrk="0" hangingPunct="0">
              <a:defRPr>
                <a:solidFill>
                  <a:schemeClr val="tx1"/>
                </a:solidFill>
                <a:latin typeface="Arial" panose="020B0604020202020204" pitchFamily="34" charset="0"/>
                <a:cs typeface="Arial" panose="020B0604020202020204" pitchFamily="34" charset="0"/>
              </a:defRPr>
            </a:lvl4pPr>
            <a:lvl5pPr marL="2057400" indent="-228600" defTabSz="1084263" eaLnBrk="0" hangingPunct="0">
              <a:defRPr>
                <a:solidFill>
                  <a:schemeClr val="tx1"/>
                </a:solidFill>
                <a:latin typeface="Arial" panose="020B0604020202020204" pitchFamily="34" charset="0"/>
                <a:cs typeface="Arial" panose="020B0604020202020204" pitchFamily="34" charset="0"/>
              </a:defRPr>
            </a:lvl5pPr>
            <a:lvl6pPr marL="2514600" indent="-228600" defTabSz="1084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84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84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842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just">
              <a:buClr>
                <a:srgbClr val="000000"/>
              </a:buClr>
              <a:buFont typeface="Wingdings" panose="05000000000000000000" pitchFamily="2" charset="2"/>
              <a:buChar char="ü"/>
            </a:pPr>
            <a:r>
              <a:rPr lang="en-US" altLang="en-US" dirty="0">
                <a:solidFill>
                  <a:srgbClr val="000000"/>
                </a:solidFill>
              </a:rPr>
              <a:t>The </a:t>
            </a:r>
            <a:r>
              <a:rPr lang="en-US" altLang="en-US" dirty="0" smtClean="0">
                <a:solidFill>
                  <a:srgbClr val="000000"/>
                </a:solidFill>
              </a:rPr>
              <a:t>TCAL </a:t>
            </a:r>
            <a:r>
              <a:rPr lang="en-US" altLang="en-US" dirty="0">
                <a:solidFill>
                  <a:srgbClr val="000000"/>
                </a:solidFill>
              </a:rPr>
              <a:t>method is promising as</a:t>
            </a:r>
          </a:p>
          <a:p>
            <a:pPr lvl="1" algn="just">
              <a:buClr>
                <a:schemeClr val="tx2"/>
              </a:buClr>
            </a:pPr>
            <a:r>
              <a:rPr lang="en-US" altLang="en-US" dirty="0">
                <a:solidFill>
                  <a:srgbClr val="000000"/>
                </a:solidFill>
              </a:rPr>
              <a:t> </a:t>
            </a:r>
          </a:p>
          <a:p>
            <a:pPr lvl="2" algn="just">
              <a:buClr>
                <a:srgbClr val="000000"/>
              </a:buClr>
              <a:buFont typeface="Wingdings" panose="05000000000000000000" pitchFamily="2" charset="2"/>
              <a:buChar char="§"/>
            </a:pPr>
            <a:r>
              <a:rPr lang="en-US" altLang="en-US" dirty="0">
                <a:solidFill>
                  <a:srgbClr val="000000"/>
                </a:solidFill>
              </a:rPr>
              <a:t>it is optimized for the CBIR process and robust to biased (poor) initial set of relevant and irrelevant images;</a:t>
            </a:r>
            <a:endParaRPr lang="tr-TR" altLang="en-US" dirty="0">
              <a:solidFill>
                <a:srgbClr val="000000"/>
              </a:solidFill>
            </a:endParaRPr>
          </a:p>
          <a:p>
            <a:pPr lvl="2" algn="just">
              <a:buClr>
                <a:srgbClr val="000000"/>
              </a:buClr>
              <a:buFont typeface="Wingdings" panose="05000000000000000000" pitchFamily="2" charset="2"/>
              <a:buChar char="§"/>
            </a:pPr>
            <a:endParaRPr lang="en-US" altLang="en-US" dirty="0">
              <a:solidFill>
                <a:srgbClr val="000000"/>
              </a:solidFill>
            </a:endParaRPr>
          </a:p>
          <a:p>
            <a:pPr lvl="2" algn="just">
              <a:buClr>
                <a:srgbClr val="000000"/>
              </a:buClr>
              <a:buFont typeface="Wingdings" panose="05000000000000000000" pitchFamily="2" charset="2"/>
              <a:buChar char="§"/>
            </a:pPr>
            <a:r>
              <a:rPr lang="en-US" altLang="en-US" dirty="0">
                <a:solidFill>
                  <a:srgbClr val="000000"/>
                </a:solidFill>
              </a:rPr>
              <a:t>it provides accurate retrieval accuracy;</a:t>
            </a:r>
            <a:endParaRPr lang="tr-TR" altLang="en-US" dirty="0">
              <a:solidFill>
                <a:srgbClr val="000000"/>
              </a:solidFill>
            </a:endParaRPr>
          </a:p>
          <a:p>
            <a:pPr lvl="2" algn="just">
              <a:buClr>
                <a:srgbClr val="000000"/>
              </a:buClr>
              <a:buFont typeface="Wingdings" panose="05000000000000000000" pitchFamily="2" charset="2"/>
              <a:buChar char="§"/>
            </a:pPr>
            <a:endParaRPr lang="en-US" altLang="en-US" dirty="0">
              <a:solidFill>
                <a:srgbClr val="000000"/>
              </a:solidFill>
            </a:endParaRPr>
          </a:p>
          <a:p>
            <a:pPr lvl="2" algn="just">
              <a:buClr>
                <a:srgbClr val="000000"/>
              </a:buClr>
              <a:buFont typeface="Wingdings" panose="05000000000000000000" pitchFamily="2" charset="2"/>
              <a:buChar char="§"/>
            </a:pPr>
            <a:r>
              <a:rPr lang="en-US" altLang="en-US" dirty="0">
                <a:solidFill>
                  <a:srgbClr val="000000"/>
                </a:solidFill>
              </a:rPr>
              <a:t>it reduces the number of iteration required to reach high performance, and thus the total annotation time.</a:t>
            </a:r>
          </a:p>
          <a:p>
            <a:pPr lvl="2" algn="just">
              <a:buClr>
                <a:schemeClr val="tx2"/>
              </a:buClr>
              <a:buFont typeface="Wingdings" panose="05000000000000000000" pitchFamily="2" charset="2"/>
              <a:buChar char="§"/>
            </a:pPr>
            <a:endParaRPr lang="en-US" altLang="en-US" dirty="0">
              <a:solidFill>
                <a:srgbClr val="000000"/>
              </a:solidFill>
            </a:endParaRPr>
          </a:p>
          <a:p>
            <a:pPr lvl="2" algn="just">
              <a:buClr>
                <a:schemeClr val="tx2"/>
              </a:buClr>
              <a:buFont typeface="Wingdings" panose="05000000000000000000" pitchFamily="2" charset="2"/>
              <a:buChar char="§"/>
            </a:pPr>
            <a:endParaRPr lang="en-US" altLang="en-US" dirty="0">
              <a:solidFill>
                <a:srgbClr val="000000"/>
              </a:solidFill>
            </a:endParaRPr>
          </a:p>
          <a:p>
            <a:pPr lvl="1" algn="just">
              <a:buFont typeface="Wingdings" panose="05000000000000000000" pitchFamily="2" charset="2"/>
              <a:buChar char="ü"/>
            </a:pPr>
            <a:r>
              <a:rPr lang="en-US" altLang="en-US" dirty="0" smtClean="0">
                <a:solidFill>
                  <a:srgbClr val="000000"/>
                </a:solidFill>
              </a:rPr>
              <a:t>Similar to all AL </a:t>
            </a:r>
            <a:r>
              <a:rPr lang="en-US" altLang="en-US" dirty="0">
                <a:solidFill>
                  <a:srgbClr val="000000"/>
                </a:solidFill>
              </a:rPr>
              <a:t>methods presented in </a:t>
            </a:r>
            <a:r>
              <a:rPr lang="en-US" altLang="en-US" dirty="0" smtClean="0">
                <a:solidFill>
                  <a:srgbClr val="000000"/>
                </a:solidFill>
              </a:rPr>
              <a:t>RS, it assumes </a:t>
            </a:r>
            <a:r>
              <a:rPr lang="en-US" altLang="en-US" dirty="0">
                <a:solidFill>
                  <a:srgbClr val="000000"/>
                </a:solidFill>
              </a:rPr>
              <a:t>that each image in the archive is categorized under a </a:t>
            </a:r>
            <a:r>
              <a:rPr lang="en-US" altLang="en-US" dirty="0">
                <a:solidFill>
                  <a:schemeClr val="accent2"/>
                </a:solidFill>
              </a:rPr>
              <a:t>single label </a:t>
            </a:r>
            <a:r>
              <a:rPr lang="en-US" altLang="en-US" dirty="0">
                <a:solidFill>
                  <a:srgbClr val="000000"/>
                </a:solidFill>
              </a:rPr>
              <a:t>(which is associated to a land-cover class) and thus </a:t>
            </a:r>
            <a:r>
              <a:rPr lang="en-US" altLang="en-US" dirty="0">
                <a:solidFill>
                  <a:schemeClr val="accent2"/>
                </a:solidFill>
              </a:rPr>
              <a:t>not suitable for multi-label </a:t>
            </a:r>
            <a:r>
              <a:rPr lang="en-US" altLang="en-US" dirty="0">
                <a:solidFill>
                  <a:srgbClr val="000000"/>
                </a:solidFill>
              </a:rPr>
              <a:t>RS image classification </a:t>
            </a:r>
            <a:r>
              <a:rPr lang="en-US" altLang="en-US" dirty="0" smtClean="0">
                <a:solidFill>
                  <a:srgbClr val="000000"/>
                </a:solidFill>
              </a:rPr>
              <a:t>problems.</a:t>
            </a:r>
            <a:endParaRPr lang="tr-TR" altLang="en-US" dirty="0">
              <a:solidFill>
                <a:srgbClr val="000000"/>
              </a:solidFill>
            </a:endParaRPr>
          </a:p>
          <a:p>
            <a:pPr lvl="2" algn="just">
              <a:buClr>
                <a:schemeClr val="tx2"/>
              </a:buClr>
              <a:buFont typeface="Wingdings" panose="05000000000000000000" pitchFamily="2" charset="2"/>
              <a:buNone/>
            </a:pPr>
            <a:endParaRPr lang="en-US" altLang="en-US" sz="1600" dirty="0">
              <a:solidFill>
                <a:srgbClr val="000000"/>
              </a:solidFill>
            </a:endParaRPr>
          </a:p>
        </p:txBody>
      </p:sp>
      <p:sp>
        <p:nvSpPr>
          <p:cNvPr id="9"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Pros and Cons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2"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25</a:t>
            </a:r>
            <a:endParaRPr lang="it-IT" altLang="de-DE" sz="900" kern="0" dirty="0">
              <a:solidFill>
                <a:srgbClr val="000000"/>
              </a:solidFill>
            </a:endParaRPr>
          </a:p>
        </p:txBody>
      </p:sp>
    </p:spTree>
    <p:extLst>
      <p:ext uri="{BB962C8B-B14F-4D97-AF65-F5344CB8AC3E}">
        <p14:creationId xmlns:p14="http://schemas.microsoft.com/office/powerpoint/2010/main" val="16955611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1" name="Rectangle 7"/>
          <p:cNvSpPr>
            <a:spLocks noChangeArrowheads="1"/>
          </p:cNvSpPr>
          <p:nvPr/>
        </p:nvSpPr>
        <p:spPr bwMode="auto">
          <a:xfrm>
            <a:off x="533400" y="1371600"/>
            <a:ext cx="80772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61950" indent="-361950" algn="just">
              <a:buClr>
                <a:schemeClr val="tx2"/>
              </a:buClr>
              <a:buFont typeface="Wingdings" pitchFamily="2" charset="2"/>
              <a:buNone/>
              <a:defRPr/>
            </a:pPr>
            <a:endParaRPr lang="en-US" dirty="0">
              <a:solidFill>
                <a:schemeClr val="tx2"/>
              </a:solidFill>
            </a:endParaRPr>
          </a:p>
          <a:p>
            <a:pPr marL="361950" indent="-361950" algn="just">
              <a:buClr>
                <a:schemeClr val="tx2"/>
              </a:buClr>
              <a:buFont typeface="Wingdings" pitchFamily="2" charset="2"/>
              <a:buNone/>
              <a:defRPr/>
            </a:pPr>
            <a:endParaRPr lang="en-US" dirty="0">
              <a:solidFill>
                <a:schemeClr val="tx2"/>
              </a:solidFill>
              <a:latin typeface="Arial" charset="0"/>
              <a:cs typeface="Arial" charset="0"/>
            </a:endParaRPr>
          </a:p>
          <a:p>
            <a:pPr marL="361950" indent="-361950" algn="just">
              <a:buClr>
                <a:schemeClr val="tx2"/>
              </a:buClr>
              <a:buFont typeface="Wingdings" pitchFamily="2" charset="2"/>
              <a:buNone/>
              <a:defRPr/>
            </a:pPr>
            <a:endParaRPr lang="en-US" dirty="0">
              <a:solidFill>
                <a:schemeClr val="tx2"/>
              </a:solidFill>
            </a:endParaRPr>
          </a:p>
          <a:p>
            <a:pPr marL="361950" indent="-361950" algn="just">
              <a:buClr>
                <a:schemeClr val="tx2"/>
              </a:buClr>
              <a:buFont typeface="Wingdings" pitchFamily="2" charset="2"/>
              <a:buNone/>
              <a:defRPr/>
            </a:pPr>
            <a:endParaRPr lang="en-US" dirty="0" smtClean="0">
              <a:solidFill>
                <a:schemeClr val="tx2"/>
              </a:solidFill>
              <a:latin typeface="Arial" charset="0"/>
              <a:cs typeface="Arial" charset="0"/>
            </a:endParaRPr>
          </a:p>
          <a:p>
            <a:pPr marL="361950" indent="-361950" algn="just">
              <a:buClr>
                <a:schemeClr val="tx2"/>
              </a:buClr>
              <a:buFont typeface="Wingdings" pitchFamily="2" charset="2"/>
              <a:buNone/>
              <a:defRPr/>
            </a:pPr>
            <a:endParaRPr lang="en-US" dirty="0">
              <a:solidFill>
                <a:schemeClr val="tx2"/>
              </a:solidFill>
              <a:latin typeface="Arial" charset="0"/>
              <a:cs typeface="Arial" charset="0"/>
            </a:endParaRPr>
          </a:p>
          <a:p>
            <a:pPr marL="361950" indent="-361950" algn="just">
              <a:buClr>
                <a:schemeClr val="tx2"/>
              </a:buClr>
              <a:buFont typeface="Wingdings" pitchFamily="2" charset="2"/>
              <a:buNone/>
              <a:defRPr/>
            </a:pPr>
            <a:endParaRPr lang="en-US" dirty="0">
              <a:solidFill>
                <a:schemeClr val="tx2"/>
              </a:solidFill>
              <a:latin typeface="Arial" charset="0"/>
              <a:cs typeface="Arial" charset="0"/>
            </a:endParaRPr>
          </a:p>
          <a:p>
            <a:pPr lvl="1" algn="just">
              <a:buClr>
                <a:schemeClr val="tx2"/>
              </a:buClr>
              <a:defRPr/>
            </a:pPr>
            <a:r>
              <a:rPr lang="en-US" sz="2400" b="1" dirty="0">
                <a:solidFill>
                  <a:schemeClr val="accent2">
                    <a:lumMod val="50000"/>
                  </a:schemeClr>
                </a:solidFill>
              </a:rPr>
              <a:t>2</a:t>
            </a:r>
            <a:r>
              <a:rPr lang="en-US" sz="2400" b="1" dirty="0" smtClean="0">
                <a:solidFill>
                  <a:schemeClr val="accent2">
                    <a:lumMod val="50000"/>
                  </a:schemeClr>
                </a:solidFill>
                <a:latin typeface="Arial" charset="0"/>
                <a:cs typeface="Arial" charset="0"/>
              </a:rPr>
              <a:t>- Scalable and Accurate Content Based Retrieval of Remote Sensing Images</a:t>
            </a:r>
            <a:endParaRPr lang="en-US" sz="2400" b="1" dirty="0">
              <a:solidFill>
                <a:schemeClr val="accent2">
                  <a:lumMod val="50000"/>
                </a:schemeClr>
              </a:solidFill>
              <a:latin typeface="Arial" charset="0"/>
              <a:cs typeface="Arial" charset="0"/>
            </a:endParaRPr>
          </a:p>
          <a:p>
            <a:pPr lvl="1" algn="just">
              <a:buClr>
                <a:schemeClr val="tx2"/>
              </a:buClr>
              <a:defRPr/>
            </a:pPr>
            <a:endParaRPr lang="en-US" b="1" dirty="0">
              <a:solidFill>
                <a:schemeClr val="accent2">
                  <a:lumMod val="50000"/>
                </a:schemeClr>
              </a:solidFill>
              <a:latin typeface="Arial" charset="0"/>
              <a:cs typeface="Arial" charset="0"/>
            </a:endParaRPr>
          </a:p>
          <a:p>
            <a:pPr marL="742950" lvl="1" indent="-285750" algn="just">
              <a:buClr>
                <a:schemeClr val="tx2"/>
              </a:buClr>
              <a:buFont typeface="Arial" pitchFamily="34" charset="0"/>
              <a:buChar char="•"/>
              <a:defRPr/>
            </a:pPr>
            <a:endParaRPr lang="en-US" b="1" dirty="0">
              <a:solidFill>
                <a:schemeClr val="accent2">
                  <a:lumMod val="50000"/>
                </a:schemeClr>
              </a:solidFill>
              <a:latin typeface="Arial" charset="0"/>
              <a:cs typeface="Arial" charset="0"/>
            </a:endParaRPr>
          </a:p>
          <a:p>
            <a:pPr marL="819150" lvl="1" indent="-361950" algn="just">
              <a:buClr>
                <a:schemeClr val="tx2"/>
              </a:buClr>
              <a:buFont typeface="Arial" pitchFamily="34" charset="0"/>
              <a:buChar char="•"/>
              <a:defRPr/>
            </a:pPr>
            <a:endParaRPr lang="en-US" b="1" dirty="0">
              <a:solidFill>
                <a:schemeClr val="accent2">
                  <a:lumMod val="50000"/>
                </a:schemeClr>
              </a:solidFill>
              <a:latin typeface="Arial" charset="0"/>
              <a:cs typeface="Arial" charset="0"/>
            </a:endParaRPr>
          </a:p>
        </p:txBody>
      </p:sp>
      <p:sp>
        <p:nvSpPr>
          <p:cNvPr id="12"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26</a:t>
            </a:r>
            <a:endParaRPr lang="it-IT" altLang="de-DE" sz="900" kern="0" dirty="0">
              <a:solidFill>
                <a:srgbClr val="000000"/>
              </a:solidFill>
            </a:endParaRPr>
          </a:p>
        </p:txBody>
      </p:sp>
    </p:spTree>
    <p:extLst>
      <p:ext uri="{BB962C8B-B14F-4D97-AF65-F5344CB8AC3E}">
        <p14:creationId xmlns:p14="http://schemas.microsoft.com/office/powerpoint/2010/main" val="320146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lstStyle/>
          <a:p>
            <a:r>
              <a:rPr lang="it-IT" sz="3600" dirty="0" smtClean="0">
                <a:solidFill>
                  <a:srgbClr val="000000"/>
                </a:solidFill>
              </a:rPr>
              <a:t>Hashing </a:t>
            </a:r>
            <a:r>
              <a:rPr lang="it-IT" sz="3600" dirty="0">
                <a:solidFill>
                  <a:srgbClr val="000000"/>
                </a:solidFill>
              </a:rPr>
              <a:t>Methods in Image Retrieval</a:t>
            </a:r>
          </a:p>
        </p:txBody>
      </p:sp>
      <p:pic>
        <p:nvPicPr>
          <p:cNvPr id="3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06" y="1238250"/>
            <a:ext cx="855345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2"/>
          <p:cNvSpPr>
            <a:spLocks noChangeArrowheads="1"/>
          </p:cNvSpPr>
          <p:nvPr/>
        </p:nvSpPr>
        <p:spPr bwMode="auto">
          <a:xfrm>
            <a:off x="1953418" y="4556125"/>
            <a:ext cx="484982" cy="371475"/>
          </a:xfrm>
          <a:prstGeom prst="ellipse">
            <a:avLst/>
          </a:prstGeom>
          <a:noFill/>
          <a:ln w="12700" algn="ctr">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it-IT" altLang="it-IT" sz="1800" b="0">
              <a:solidFill>
                <a:srgbClr val="000000"/>
              </a:solidFill>
            </a:endParaRPr>
          </a:p>
        </p:txBody>
      </p:sp>
      <p:cxnSp>
        <p:nvCxnSpPr>
          <p:cNvPr id="34" name="Straight Arrow Connector 9"/>
          <p:cNvCxnSpPr>
            <a:cxnSpLocks noChangeShapeType="1"/>
          </p:cNvCxnSpPr>
          <p:nvPr/>
        </p:nvCxnSpPr>
        <p:spPr bwMode="auto">
          <a:xfrm>
            <a:off x="2438400" y="4751389"/>
            <a:ext cx="192087" cy="19763"/>
          </a:xfrm>
          <a:prstGeom prst="straightConnector1">
            <a:avLst/>
          </a:prstGeom>
          <a:noFill/>
          <a:ln w="1270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6" name="Rectangle 7"/>
          <p:cNvSpPr>
            <a:spLocks noChangeArrowheads="1"/>
          </p:cNvSpPr>
          <p:nvPr/>
        </p:nvSpPr>
        <p:spPr bwMode="auto">
          <a:xfrm>
            <a:off x="2547143" y="4557129"/>
            <a:ext cx="1096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it-IT" sz="1200" b="0" i="1" dirty="0">
                <a:solidFill>
                  <a:srgbClr val="000000"/>
                </a:solidFill>
              </a:rPr>
              <a:t>P</a:t>
            </a:r>
            <a:r>
              <a:rPr lang="en-US" altLang="it-IT" sz="1200" b="0" dirty="0">
                <a:solidFill>
                  <a:srgbClr val="000000"/>
                </a:solidFill>
              </a:rPr>
              <a:t>-</a:t>
            </a:r>
            <a:r>
              <a:rPr lang="en-US" altLang="it-IT" sz="1200" b="0" dirty="0" err="1">
                <a:solidFill>
                  <a:srgbClr val="000000"/>
                </a:solidFill>
              </a:rPr>
              <a:t>th</a:t>
            </a:r>
            <a:r>
              <a:rPr lang="en-US" altLang="it-IT" sz="1200" b="0" dirty="0">
                <a:solidFill>
                  <a:srgbClr val="000000"/>
                </a:solidFill>
              </a:rPr>
              <a:t> image </a:t>
            </a:r>
          </a:p>
          <a:p>
            <a:pPr algn="ctr" eaLnBrk="1" hangingPunct="1">
              <a:spcBef>
                <a:spcPct val="0"/>
              </a:spcBef>
              <a:buClrTx/>
              <a:buFontTx/>
              <a:buNone/>
            </a:pPr>
            <a:r>
              <a:rPr lang="en-US" altLang="it-IT" sz="1200" b="0" dirty="0">
                <a:solidFill>
                  <a:srgbClr val="000000"/>
                </a:solidFill>
              </a:rPr>
              <a:t>in the archive</a:t>
            </a:r>
            <a:endParaRPr lang="it-IT" altLang="it-IT" sz="1200" b="0" dirty="0">
              <a:solidFill>
                <a:srgbClr val="000000"/>
              </a:solidFill>
            </a:endParaRPr>
          </a:p>
        </p:txBody>
      </p:sp>
      <p:sp>
        <p:nvSpPr>
          <p:cNvPr id="37" name="Rectangle 8"/>
          <p:cNvSpPr>
            <a:spLocks noChangeArrowheads="1"/>
          </p:cNvSpPr>
          <p:nvPr/>
        </p:nvSpPr>
        <p:spPr bwMode="auto">
          <a:xfrm>
            <a:off x="2730890" y="2152897"/>
            <a:ext cx="11993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it-IT" sz="1200" b="0" dirty="0">
                <a:solidFill>
                  <a:srgbClr val="000000"/>
                </a:solidFill>
              </a:rPr>
              <a:t>Hash functions</a:t>
            </a:r>
            <a:endParaRPr lang="it-IT" altLang="it-IT" sz="1200" b="0" dirty="0">
              <a:solidFill>
                <a:srgbClr val="000000"/>
              </a:solidFill>
            </a:endParaRPr>
          </a:p>
        </p:txBody>
      </p:sp>
      <p:sp>
        <p:nvSpPr>
          <p:cNvPr id="43" name="Rectangle 42"/>
          <p:cNvSpPr>
            <a:spLocks noChangeArrowheads="1"/>
          </p:cNvSpPr>
          <p:nvPr/>
        </p:nvSpPr>
        <p:spPr bwMode="auto">
          <a:xfrm>
            <a:off x="229988" y="5808663"/>
            <a:ext cx="869712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lr>
                <a:schemeClr val="hlink"/>
              </a:buClr>
              <a:buFont typeface="Wingdings" pitchFamily="2" charset="2"/>
              <a:buChar char="v"/>
              <a:defRPr sz="2800" b="1">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itchFamily="34" charset="0"/>
              </a:defRPr>
            </a:lvl2pPr>
            <a:lvl3pPr marL="1143000" indent="-228600" eaLnBrk="0" hangingPunct="0">
              <a:spcBef>
                <a:spcPct val="20000"/>
              </a:spcBef>
              <a:buClr>
                <a:schemeClr val="tx1"/>
              </a:buClr>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Clr>
                <a:schemeClr val="tx1"/>
              </a:buClr>
              <a:buFontTx/>
              <a:buNone/>
              <a:defRPr/>
            </a:pPr>
            <a:r>
              <a:rPr lang="en-US" altLang="it-IT" sz="1000" b="0" dirty="0">
                <a:solidFill>
                  <a:schemeClr val="accent2">
                    <a:lumMod val="50000"/>
                  </a:schemeClr>
                </a:solidFill>
                <a:latin typeface="+mn-lt"/>
              </a:rPr>
              <a:t>[1] </a:t>
            </a:r>
            <a:r>
              <a:rPr lang="en-US" sz="1000" b="0" dirty="0">
                <a:solidFill>
                  <a:schemeClr val="accent2">
                    <a:lumMod val="50000"/>
                  </a:schemeClr>
                </a:solidFill>
              </a:rPr>
              <a:t>B. </a:t>
            </a:r>
            <a:r>
              <a:rPr lang="en-US" sz="1000" b="0" dirty="0" err="1">
                <a:solidFill>
                  <a:schemeClr val="accent2">
                    <a:lumMod val="50000"/>
                  </a:schemeClr>
                </a:solidFill>
              </a:rPr>
              <a:t>Demir</a:t>
            </a:r>
            <a:r>
              <a:rPr lang="en-US" sz="1000" b="0" dirty="0">
                <a:solidFill>
                  <a:schemeClr val="accent2">
                    <a:lumMod val="50000"/>
                  </a:schemeClr>
                </a:solidFill>
              </a:rPr>
              <a:t>, L. </a:t>
            </a:r>
            <a:r>
              <a:rPr lang="en-US" sz="1000" b="0" dirty="0" err="1">
                <a:solidFill>
                  <a:schemeClr val="accent2">
                    <a:lumMod val="50000"/>
                  </a:schemeClr>
                </a:solidFill>
              </a:rPr>
              <a:t>Bruzzone</a:t>
            </a:r>
            <a:r>
              <a:rPr lang="en-US" sz="1000" b="0" dirty="0">
                <a:solidFill>
                  <a:schemeClr val="accent2">
                    <a:lumMod val="50000"/>
                  </a:schemeClr>
                </a:solidFill>
              </a:rPr>
              <a:t> “Hashing based scalable remote sensing image search and retrieval in large archives</a:t>
            </a:r>
            <a:r>
              <a:rPr lang="en-US" sz="1000" b="0" i="1" dirty="0">
                <a:solidFill>
                  <a:schemeClr val="accent2">
                    <a:lumMod val="50000"/>
                  </a:schemeClr>
                </a:solidFill>
              </a:rPr>
              <a:t>”, IEEE Transactions on Geoscience and Remote Sensing</a:t>
            </a:r>
            <a:r>
              <a:rPr lang="en-US" sz="1000" b="0" dirty="0">
                <a:solidFill>
                  <a:schemeClr val="accent2">
                    <a:lumMod val="50000"/>
                  </a:schemeClr>
                </a:solidFill>
              </a:rPr>
              <a:t>, vol. 54, no.2, pp. 892-904, 2016. </a:t>
            </a:r>
            <a:endParaRPr lang="en-US" altLang="it-IT" sz="1000" b="0" dirty="0">
              <a:solidFill>
                <a:schemeClr val="accent2">
                  <a:lumMod val="50000"/>
                </a:schemeClr>
              </a:solidFill>
              <a:latin typeface="+mn-lt"/>
            </a:endParaRPr>
          </a:p>
        </p:txBody>
      </p:sp>
      <p:sp>
        <p:nvSpPr>
          <p:cNvPr id="13" name="Title 3"/>
          <p:cNvSpPr txBox="1">
            <a:spLocks/>
          </p:cNvSpPr>
          <p:nvPr/>
        </p:nvSpPr>
        <p:spPr bwMode="auto">
          <a:xfrm>
            <a:off x="212794" y="328223"/>
            <a:ext cx="85502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a:solidFill>
                  <a:schemeClr val="accent2">
                    <a:lumMod val="50000"/>
                  </a:schemeClr>
                </a:solidFill>
              </a:rPr>
              <a:t>Hashing Methods in Image Retrieval</a:t>
            </a:r>
            <a:endParaRPr lang="it-IT" b="1" kern="0" dirty="0">
              <a:solidFill>
                <a:schemeClr val="accent2">
                  <a:lumMod val="50000"/>
                </a:schemeClr>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5"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2"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27</a:t>
            </a:r>
            <a:endParaRPr lang="it-IT" altLang="de-DE" sz="900" kern="0" dirty="0">
              <a:solidFill>
                <a:srgbClr val="000000"/>
              </a:solidFill>
            </a:endParaRPr>
          </a:p>
        </p:txBody>
      </p:sp>
    </p:spTree>
    <p:extLst>
      <p:ext uri="{BB962C8B-B14F-4D97-AF65-F5344CB8AC3E}">
        <p14:creationId xmlns:p14="http://schemas.microsoft.com/office/powerpoint/2010/main" val="2585241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4"/>
          <p:cNvSpPr txBox="1">
            <a:spLocks/>
          </p:cNvSpPr>
          <p:nvPr/>
        </p:nvSpPr>
        <p:spPr>
          <a:xfrm>
            <a:off x="381000" y="1241301"/>
            <a:ext cx="4292400" cy="4963800"/>
          </a:xfrm>
          <a:prstGeom prst="rect">
            <a:avLst/>
          </a:prstGeom>
        </p:spPr>
        <p:txBody>
          <a:bodyPr/>
          <a:lstStyle>
            <a:lvl1pPr marL="0" indent="0" algn="l" rtl="0" eaLnBrk="0" fontAlgn="base" hangingPunct="0">
              <a:spcBef>
                <a:spcPct val="20000"/>
              </a:spcBef>
              <a:spcAft>
                <a:spcPct val="0"/>
              </a:spcAft>
              <a:buClr>
                <a:schemeClr val="hlink"/>
              </a:buClr>
              <a:buFont typeface="Arial" panose="020B0604020202020204" pitchFamily="34" charset="0"/>
              <a:buNone/>
              <a:defRPr sz="1800" b="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charset="0"/>
              </a:defRPr>
            </a:lvl4pPr>
            <a:lvl5pPr marL="2057400" indent="-228600" algn="l" rtl="0" eaLnBrk="0" fontAlgn="base" hangingPunct="0">
              <a:spcBef>
                <a:spcPct val="20000"/>
              </a:spcBef>
              <a:spcAft>
                <a:spcPct val="0"/>
              </a:spcAft>
              <a:buChar char="»"/>
              <a:defRPr sz="16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mj-lt"/>
              </a:defRPr>
            </a:lvl6pPr>
            <a:lvl7pPr marL="2971800" indent="-228600" algn="l" rtl="0" fontAlgn="base">
              <a:spcBef>
                <a:spcPct val="20000"/>
              </a:spcBef>
              <a:spcAft>
                <a:spcPct val="0"/>
              </a:spcAft>
              <a:buChar char="»"/>
              <a:defRPr sz="2000">
                <a:solidFill>
                  <a:schemeClr val="tx1"/>
                </a:solidFill>
                <a:latin typeface="+mj-lt"/>
              </a:defRPr>
            </a:lvl7pPr>
            <a:lvl8pPr marL="3429000" indent="-228600" algn="l" rtl="0" fontAlgn="base">
              <a:spcBef>
                <a:spcPct val="20000"/>
              </a:spcBef>
              <a:spcAft>
                <a:spcPct val="0"/>
              </a:spcAft>
              <a:buChar char="»"/>
              <a:defRPr sz="2000">
                <a:solidFill>
                  <a:schemeClr val="tx1"/>
                </a:solidFill>
                <a:latin typeface="+mj-lt"/>
              </a:defRPr>
            </a:lvl8pPr>
            <a:lvl9pPr marL="3886200" indent="-228600" algn="l" rtl="0" fontAlgn="base">
              <a:spcBef>
                <a:spcPct val="20000"/>
              </a:spcBef>
              <a:spcAft>
                <a:spcPct val="0"/>
              </a:spcAft>
              <a:buChar char="»"/>
              <a:defRPr sz="2000">
                <a:solidFill>
                  <a:schemeClr val="tx1"/>
                </a:solidFill>
                <a:latin typeface="+mj-lt"/>
              </a:defRPr>
            </a:lvl9pPr>
          </a:lstStyle>
          <a:p>
            <a:pPr marL="285750" indent="-285750">
              <a:buFont typeface="Wingdings" panose="05000000000000000000" pitchFamily="2" charset="2"/>
              <a:buChar char="ü"/>
            </a:pPr>
            <a:r>
              <a:rPr lang="it-IT" kern="0" smtClean="0">
                <a:solidFill>
                  <a:srgbClr val="000000"/>
                </a:solidFill>
              </a:rPr>
              <a:t>Existing RS archives: </a:t>
            </a:r>
          </a:p>
          <a:p>
            <a:pPr marL="285750" indent="-285750">
              <a:buFont typeface="Arial" panose="020B0604020202020204" pitchFamily="34" charset="0"/>
              <a:buChar char="•"/>
            </a:pPr>
            <a:endParaRPr lang="it-IT" kern="0" smtClean="0">
              <a:solidFill>
                <a:srgbClr val="000000"/>
              </a:solidFill>
            </a:endParaRPr>
          </a:p>
          <a:p>
            <a:endParaRPr lang="en-US"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780429459"/>
              </p:ext>
            </p:extLst>
          </p:nvPr>
        </p:nvGraphicFramePr>
        <p:xfrm>
          <a:off x="762000" y="1694637"/>
          <a:ext cx="8001000" cy="3011906"/>
        </p:xfrm>
        <a:graphic>
          <a:graphicData uri="http://schemas.openxmlformats.org/drawingml/2006/table">
            <a:tbl>
              <a:tblPr firstRow="1" firstCol="1" bandRow="1">
                <a:tableStyleId>{9DCAF9ED-07DC-4A11-8D7F-57B35C25682E}</a:tableStyleId>
              </a:tblPr>
              <a:tblGrid>
                <a:gridCol w="3132560">
                  <a:extLst>
                    <a:ext uri="{9D8B030D-6E8A-4147-A177-3AD203B41FA5}">
                      <a16:colId xmlns:a16="http://schemas.microsoft.com/office/drawing/2014/main" val="2348729779"/>
                    </a:ext>
                  </a:extLst>
                </a:gridCol>
                <a:gridCol w="2434220">
                  <a:extLst>
                    <a:ext uri="{9D8B030D-6E8A-4147-A177-3AD203B41FA5}">
                      <a16:colId xmlns:a16="http://schemas.microsoft.com/office/drawing/2014/main" val="1512805193"/>
                    </a:ext>
                  </a:extLst>
                </a:gridCol>
                <a:gridCol w="2434220">
                  <a:extLst>
                    <a:ext uri="{9D8B030D-6E8A-4147-A177-3AD203B41FA5}">
                      <a16:colId xmlns:a16="http://schemas.microsoft.com/office/drawing/2014/main" val="3502900055"/>
                    </a:ext>
                  </a:extLst>
                </a:gridCol>
              </a:tblGrid>
              <a:tr h="337229">
                <a:tc>
                  <a:txBody>
                    <a:bodyPr/>
                    <a:lstStyle/>
                    <a:p>
                      <a:pPr marL="0" marR="0" algn="ctr">
                        <a:lnSpc>
                          <a:spcPct val="110000"/>
                        </a:lnSpc>
                        <a:spcBef>
                          <a:spcPts val="0"/>
                        </a:spcBef>
                        <a:spcAft>
                          <a:spcPts val="0"/>
                        </a:spcAft>
                      </a:pPr>
                      <a:r>
                        <a:rPr lang="it-IT" sz="1400" dirty="0">
                          <a:effectLst/>
                        </a:rPr>
                        <a:t>RS</a:t>
                      </a:r>
                      <a:r>
                        <a:rPr lang="it-IT" sz="1400" baseline="0" dirty="0">
                          <a:effectLst/>
                        </a:rPr>
                        <a:t> Archive</a:t>
                      </a:r>
                      <a:endParaRPr lang="en-US" sz="1400" dirty="0">
                        <a:solidFill>
                          <a:schemeClr val="accent3"/>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it-IT" sz="1400" dirty="0">
                          <a:effectLst/>
                        </a:rPr>
                        <a:t>Number</a:t>
                      </a:r>
                      <a:r>
                        <a:rPr lang="it-IT" sz="1400" baseline="0" dirty="0">
                          <a:effectLst/>
                        </a:rPr>
                        <a:t> of Images</a:t>
                      </a:r>
                      <a:endParaRPr lang="en-US" sz="1400" dirty="0">
                        <a:solidFill>
                          <a:schemeClr val="accent3"/>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it-IT" sz="1400" dirty="0">
                          <a:effectLst/>
                        </a:rPr>
                        <a:t>Size of images (pixels)</a:t>
                      </a:r>
                      <a:endParaRPr lang="en-US" sz="1400" dirty="0">
                        <a:solidFill>
                          <a:schemeClr val="accent3"/>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70211092"/>
                  </a:ext>
                </a:extLst>
              </a:tr>
              <a:tr h="363143">
                <a:tc>
                  <a:txBody>
                    <a:bodyPr/>
                    <a:lstStyle/>
                    <a:p>
                      <a:pPr marL="0" marR="0" algn="ctr">
                        <a:lnSpc>
                          <a:spcPct val="110000"/>
                        </a:lnSpc>
                        <a:spcBef>
                          <a:spcPts val="0"/>
                        </a:spcBef>
                        <a:spcAft>
                          <a:spcPts val="0"/>
                        </a:spcAft>
                      </a:pPr>
                      <a:r>
                        <a:rPr lang="it-IT" sz="1400" dirty="0">
                          <a:effectLst/>
                        </a:rPr>
                        <a:t>UC</a:t>
                      </a:r>
                      <a:r>
                        <a:rPr lang="it-IT" sz="1400" baseline="0" dirty="0">
                          <a:effectLst/>
                        </a:rPr>
                        <a:t> Merced</a:t>
                      </a:r>
                      <a:endParaRPr lang="en-US" sz="14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it-IT" sz="1400" dirty="0">
                          <a:effectLst/>
                        </a:rPr>
                        <a:t>2100 </a:t>
                      </a:r>
                      <a:endParaRPr lang="en-US" sz="14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it-IT" sz="1400" dirty="0">
                          <a:effectLst/>
                        </a:rPr>
                        <a:t>256</a:t>
                      </a:r>
                      <a:r>
                        <a:rPr lang="it-IT" sz="1400" baseline="0" dirty="0">
                          <a:effectLst/>
                        </a:rPr>
                        <a:t> ˣ 256</a:t>
                      </a:r>
                      <a:endParaRPr lang="en-US" sz="14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8904363"/>
                  </a:ext>
                </a:extLst>
              </a:tr>
              <a:tr h="479304">
                <a:tc>
                  <a:txBody>
                    <a:bodyPr/>
                    <a:lstStyle/>
                    <a:p>
                      <a:pPr marL="0" marR="0" algn="ctr">
                        <a:lnSpc>
                          <a:spcPct val="110000"/>
                        </a:lnSpc>
                        <a:spcBef>
                          <a:spcPts val="0"/>
                        </a:spcBef>
                        <a:spcAft>
                          <a:spcPts val="0"/>
                        </a:spcAft>
                      </a:pPr>
                      <a:r>
                        <a:rPr lang="it-IT" sz="1400" dirty="0">
                          <a:effectLst/>
                        </a:rPr>
                        <a:t>WHU-RS19</a:t>
                      </a:r>
                      <a:endParaRPr lang="en-US" sz="14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it-IT" sz="1400" dirty="0"/>
                        <a:t>1005</a:t>
                      </a:r>
                      <a:endParaRPr lang="en-US" sz="1400" b="0" dirty="0">
                        <a:latin typeface="Arial" panose="020B0604020202020204" pitchFamily="34" charset="0"/>
                        <a:cs typeface="Arial" panose="020B0604020202020204" pitchFamily="34"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baseline="0" dirty="0">
                          <a:effectLst/>
                        </a:rPr>
                        <a:t>600 ˣ 600</a:t>
                      </a:r>
                      <a:endParaRPr lang="en-US" sz="14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88595632"/>
                  </a:ext>
                </a:extLst>
              </a:tr>
              <a:tr h="554687">
                <a:tc>
                  <a:txBody>
                    <a:bodyPr/>
                    <a:lstStyle/>
                    <a:p>
                      <a:pPr marL="0" marR="0" algn="ctr">
                        <a:lnSpc>
                          <a:spcPct val="110000"/>
                        </a:lnSpc>
                        <a:spcBef>
                          <a:spcPts val="0"/>
                        </a:spcBef>
                        <a:spcAft>
                          <a:spcPts val="0"/>
                        </a:spcAft>
                      </a:pPr>
                      <a:r>
                        <a:rPr lang="it-IT" sz="1400" dirty="0">
                          <a:effectLst/>
                        </a:rPr>
                        <a:t>RSSCN7</a:t>
                      </a:r>
                      <a:endParaRPr lang="en-US" sz="14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it-IT" sz="1400" dirty="0"/>
                        <a:t>400</a:t>
                      </a:r>
                      <a:endParaRPr lang="en-US" sz="1400" b="0" dirty="0">
                        <a:latin typeface="Arial" panose="020B0604020202020204" pitchFamily="34" charset="0"/>
                        <a:cs typeface="Arial" panose="020B0604020202020204" pitchFamily="34"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baseline="0" dirty="0">
                          <a:effectLst/>
                        </a:rPr>
                        <a:t>400 ˣ 400</a:t>
                      </a:r>
                      <a:endParaRPr lang="en-US" sz="14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98376014"/>
                  </a:ext>
                </a:extLst>
              </a:tr>
              <a:tr h="381000">
                <a:tc>
                  <a:txBody>
                    <a:bodyPr/>
                    <a:lstStyle/>
                    <a:p>
                      <a:pPr marL="0" marR="0" algn="ctr">
                        <a:lnSpc>
                          <a:spcPct val="110000"/>
                        </a:lnSpc>
                        <a:spcBef>
                          <a:spcPts val="0"/>
                        </a:spcBef>
                        <a:spcAft>
                          <a:spcPts val="0"/>
                        </a:spcAft>
                      </a:pPr>
                      <a:r>
                        <a:rPr lang="it-IT" sz="1400" dirty="0">
                          <a:effectLst/>
                        </a:rPr>
                        <a:t>AID</a:t>
                      </a:r>
                      <a:endParaRPr lang="en-US" sz="14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it-IT" sz="1400" dirty="0"/>
                        <a:t>10000</a:t>
                      </a:r>
                      <a:endParaRPr lang="en-US" sz="1400" b="0" dirty="0">
                        <a:latin typeface="Arial" panose="020B0604020202020204" pitchFamily="34" charset="0"/>
                        <a:cs typeface="Arial" panose="020B0604020202020204" pitchFamily="34"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baseline="0" dirty="0">
                          <a:effectLst/>
                        </a:rPr>
                        <a:t>600 ˣ 600</a:t>
                      </a:r>
                      <a:endParaRPr lang="en-US" sz="14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79804130"/>
                  </a:ext>
                </a:extLst>
              </a:tr>
              <a:tr h="533400">
                <a:tc>
                  <a:txBody>
                    <a:bodyPr/>
                    <a:lstStyle/>
                    <a:p>
                      <a:pPr marL="0" marR="0" algn="ctr">
                        <a:lnSpc>
                          <a:spcPct val="110000"/>
                        </a:lnSpc>
                        <a:spcBef>
                          <a:spcPts val="0"/>
                        </a:spcBef>
                        <a:spcAft>
                          <a:spcPts val="0"/>
                        </a:spcAft>
                      </a:pPr>
                      <a:r>
                        <a:rPr lang="it-IT" sz="1400" dirty="0">
                          <a:effectLst/>
                        </a:rPr>
                        <a:t>Pattern</a:t>
                      </a:r>
                      <a:r>
                        <a:rPr lang="it-IT" sz="1400" baseline="0" dirty="0">
                          <a:effectLst/>
                        </a:rPr>
                        <a:t>Net</a:t>
                      </a:r>
                      <a:endParaRPr lang="en-US" sz="14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it-IT" sz="1400" dirty="0"/>
                        <a:t>800</a:t>
                      </a:r>
                      <a:endParaRPr lang="en-US" sz="1400" b="0" dirty="0"/>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dirty="0">
                          <a:effectLst/>
                        </a:rPr>
                        <a:t>256</a:t>
                      </a:r>
                      <a:r>
                        <a:rPr lang="it-IT" sz="1400" baseline="0" dirty="0">
                          <a:effectLst/>
                        </a:rPr>
                        <a:t> ˣ 256</a:t>
                      </a:r>
                      <a:endParaRPr lang="en-US" sz="14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56805005"/>
                  </a:ext>
                </a:extLst>
              </a:tr>
              <a:tr h="363143">
                <a:tc>
                  <a:txBody>
                    <a:bodyPr/>
                    <a:lstStyle/>
                    <a:p>
                      <a:pPr marL="0" marR="0" algn="ctr">
                        <a:lnSpc>
                          <a:spcPct val="110000"/>
                        </a:lnSpc>
                        <a:spcBef>
                          <a:spcPts val="0"/>
                        </a:spcBef>
                        <a:spcAft>
                          <a:spcPts val="0"/>
                        </a:spcAft>
                      </a:pPr>
                      <a:r>
                        <a:rPr lang="it-IT" sz="1400" dirty="0">
                          <a:effectLst/>
                        </a:rPr>
                        <a:t>Eurosat (Sentinel-2)</a:t>
                      </a:r>
                      <a:endParaRPr lang="en-US" sz="14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it-IT" sz="1400" smtClean="0"/>
                        <a:t>27000</a:t>
                      </a:r>
                      <a:endParaRPr lang="en-US" sz="1400" b="0" dirty="0">
                        <a:solidFill>
                          <a:schemeClr val="tx1"/>
                        </a:solidFill>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400" baseline="0" dirty="0">
                          <a:effectLst/>
                        </a:rPr>
                        <a:t>64 ˣ 64</a:t>
                      </a:r>
                      <a:endParaRPr lang="en-US" sz="14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33123313"/>
                  </a:ext>
                </a:extLst>
              </a:tr>
            </a:tbl>
          </a:graphicData>
        </a:graphic>
      </p:graphicFrame>
      <p:sp>
        <p:nvSpPr>
          <p:cNvPr id="6" name="Rectangle 5"/>
          <p:cNvSpPr/>
          <p:nvPr/>
        </p:nvSpPr>
        <p:spPr>
          <a:xfrm>
            <a:off x="596700" y="5374106"/>
            <a:ext cx="8153400" cy="938719"/>
          </a:xfrm>
          <a:prstGeom prst="rect">
            <a:avLst/>
          </a:prstGeom>
        </p:spPr>
        <p:txBody>
          <a:bodyPr wrap="square">
            <a:spAutoFit/>
          </a:bodyPr>
          <a:lstStyle/>
          <a:p>
            <a:pPr algn="just"/>
            <a:r>
              <a:rPr lang="en-US" sz="1100" dirty="0">
                <a:solidFill>
                  <a:srgbClr val="000000"/>
                </a:solidFill>
                <a:latin typeface="Arial" panose="020B0604020202020204" pitchFamily="34" charset="0"/>
                <a:ea typeface="Calibri" panose="020F0502020204030204" pitchFamily="34" charset="0"/>
                <a:cs typeface="Arial" panose="020B0604020202020204" pitchFamily="34" charset="0"/>
              </a:rPr>
              <a:t>[1] G. Xia et al., “AID : A Benchmark Data Set for Performance Evaluation of Aerial Scene Classification,” IEEE Trans. </a:t>
            </a:r>
            <a:r>
              <a:rPr lang="en-US" sz="1100" dirty="0" err="1">
                <a:solidFill>
                  <a:srgbClr val="000000"/>
                </a:solidFill>
                <a:latin typeface="Arial" panose="020B0604020202020204" pitchFamily="34" charset="0"/>
                <a:ea typeface="Calibri" panose="020F0502020204030204" pitchFamily="34" charset="0"/>
                <a:cs typeface="Arial" panose="020B0604020202020204" pitchFamily="34" charset="0"/>
              </a:rPr>
              <a:t>Geosci</a:t>
            </a:r>
            <a:r>
              <a:rPr lang="en-US" sz="1100" dirty="0">
                <a:solidFill>
                  <a:srgbClr val="000000"/>
                </a:solidFill>
                <a:latin typeface="Arial" panose="020B0604020202020204" pitchFamily="34" charset="0"/>
                <a:ea typeface="Calibri" panose="020F0502020204030204" pitchFamily="34" charset="0"/>
                <a:cs typeface="Arial" panose="020B0604020202020204" pitchFamily="34" charset="0"/>
              </a:rPr>
              <a:t>. Remote Sens., vol. 55, no. 7, pp. 3965–3981, 2017</a:t>
            </a:r>
            <a:r>
              <a:rPr lang="en-US" sz="1100" dirty="0" smtClean="0">
                <a:solidFill>
                  <a:srgbClr val="000000"/>
                </a:solidFill>
                <a:latin typeface="Arial" panose="020B0604020202020204" pitchFamily="34" charset="0"/>
                <a:ea typeface="Calibri" panose="020F0502020204030204" pitchFamily="34" charset="0"/>
                <a:cs typeface="Arial" panose="020B0604020202020204" pitchFamily="34" charset="0"/>
              </a:rPr>
              <a:t>.</a:t>
            </a:r>
          </a:p>
          <a:p>
            <a:pPr algn="just"/>
            <a:endParaRPr lang="en-US" sz="11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algn="just"/>
            <a:r>
              <a:rPr lang="en-US" sz="1100" dirty="0">
                <a:solidFill>
                  <a:srgbClr val="000000"/>
                </a:solidFill>
                <a:latin typeface="Arial" panose="020B0604020202020204" pitchFamily="34" charset="0"/>
                <a:cs typeface="Arial" panose="020B0604020202020204" pitchFamily="34" charset="0"/>
              </a:rPr>
              <a:t>[2] W. Zhou, S. </a:t>
            </a:r>
            <a:r>
              <a:rPr lang="en-US" sz="1100" dirty="0" err="1">
                <a:solidFill>
                  <a:srgbClr val="000000"/>
                </a:solidFill>
                <a:latin typeface="Arial" panose="020B0604020202020204" pitchFamily="34" charset="0"/>
                <a:cs typeface="Arial" panose="020B0604020202020204" pitchFamily="34" charset="0"/>
              </a:rPr>
              <a:t>Newsam</a:t>
            </a:r>
            <a:r>
              <a:rPr lang="en-US" sz="1100" dirty="0">
                <a:solidFill>
                  <a:srgbClr val="000000"/>
                </a:solidFill>
                <a:latin typeface="Arial" panose="020B0604020202020204" pitchFamily="34" charset="0"/>
                <a:cs typeface="Arial" panose="020B0604020202020204" pitchFamily="34" charset="0"/>
              </a:rPr>
              <a:t>, C. Li, and Z. Shao, “PatternNet: A Benchmark Dataset for Performance Evaluation of Remote Sensing Image Retrieval.”</a:t>
            </a:r>
          </a:p>
        </p:txBody>
      </p:sp>
      <p:sp>
        <p:nvSpPr>
          <p:cNvPr id="7"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8" name="Title 3"/>
          <p:cNvSpPr txBox="1">
            <a:spLocks/>
          </p:cNvSpPr>
          <p:nvPr/>
        </p:nvSpPr>
        <p:spPr bwMode="auto">
          <a:xfrm>
            <a:off x="212794" y="279745"/>
            <a:ext cx="83216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smtClean="0">
                <a:solidFill>
                  <a:schemeClr val="accent2">
                    <a:lumMod val="50000"/>
                  </a:schemeClr>
                </a:solidFill>
              </a:rPr>
              <a:t>Benchmark Archives  </a:t>
            </a:r>
            <a:endParaRPr lang="it-IT" b="1" kern="0" dirty="0">
              <a:solidFill>
                <a:schemeClr val="accent2">
                  <a:lumMod val="50000"/>
                </a:schemeClr>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28600"/>
            <a:ext cx="623313" cy="457200"/>
          </a:xfrm>
          <a:prstGeom prst="rect">
            <a:avLst/>
          </a:prstGeom>
        </p:spPr>
      </p:pic>
    </p:spTree>
    <p:extLst>
      <p:ext uri="{BB962C8B-B14F-4D97-AF65-F5344CB8AC3E}">
        <p14:creationId xmlns:p14="http://schemas.microsoft.com/office/powerpoint/2010/main" val="25780202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
          <p:cNvSpPr>
            <a:spLocks noChangeArrowheads="1"/>
          </p:cNvSpPr>
          <p:nvPr/>
        </p:nvSpPr>
        <p:spPr bwMode="auto">
          <a:xfrm>
            <a:off x="342900" y="1116013"/>
            <a:ext cx="8620125" cy="5049837"/>
          </a:xfrm>
          <a:prstGeom prst="rect">
            <a:avLst/>
          </a:prstGeom>
          <a:noFill/>
          <a:ln>
            <a:noFill/>
          </a:ln>
          <a:extLst/>
        </p:spPr>
        <p:txBody>
          <a:bodyPr lIns="92075" tIns="46038" rIns="92075" bIns="46038"/>
          <a:lstStyle>
            <a:lvl1pPr marL="342900" indent="-342900" eaLnBrk="0" hangingPunct="0">
              <a:defRPr>
                <a:solidFill>
                  <a:schemeClr val="tx1"/>
                </a:solidFill>
                <a:latin typeface="Arial" charset="0"/>
                <a:cs typeface="Arial" charset="0"/>
              </a:defRPr>
            </a:lvl1pPr>
            <a:lvl2pPr marL="742950" indent="-220663"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285750" indent="-285750" algn="just" eaLnBrk="1" hangingPunct="1">
              <a:buClr>
                <a:srgbClr val="000000"/>
              </a:buClr>
              <a:buFont typeface="Wingdings" panose="05000000000000000000" pitchFamily="2" charset="2"/>
              <a:buChar char="ü"/>
              <a:defRPr/>
            </a:pPr>
            <a:r>
              <a:rPr lang="en-US" altLang="it-IT" dirty="0">
                <a:solidFill>
                  <a:schemeClr val="accent2"/>
                </a:solidFill>
              </a:rPr>
              <a:t>Locality Sensitive Hashing </a:t>
            </a:r>
            <a:r>
              <a:rPr lang="en-US" altLang="it-IT" dirty="0">
                <a:solidFill>
                  <a:srgbClr val="000000"/>
                </a:solidFill>
              </a:rPr>
              <a:t>(LSH): popular unsupervised hashing method that takes random projections of data and quantizes each projection with few bits.</a:t>
            </a:r>
          </a:p>
          <a:p>
            <a:pPr marL="285750" indent="-285750" algn="just" eaLnBrk="1" hangingPunct="1">
              <a:buClr>
                <a:schemeClr val="tx2"/>
              </a:buClr>
              <a:buFont typeface="Wingdings" panose="05000000000000000000" pitchFamily="2" charset="2"/>
              <a:buChar char="ü"/>
              <a:defRPr/>
            </a:pPr>
            <a:endParaRPr lang="en-US" altLang="zh-CN" dirty="0">
              <a:solidFill>
                <a:srgbClr val="000000"/>
              </a:solidFill>
              <a:ea typeface="SimSun" pitchFamily="2" charset="-122"/>
            </a:endParaRPr>
          </a:p>
          <a:p>
            <a:pPr marL="285750" indent="-285750" algn="just" eaLnBrk="1" hangingPunct="1">
              <a:buClr>
                <a:srgbClr val="000000"/>
              </a:buClr>
              <a:buFont typeface="Wingdings" panose="05000000000000000000" pitchFamily="2" charset="2"/>
              <a:buChar char="ü"/>
              <a:defRPr/>
            </a:pPr>
            <a:r>
              <a:rPr lang="en-US" altLang="zh-CN" dirty="0">
                <a:solidFill>
                  <a:srgbClr val="000000"/>
                </a:solidFill>
                <a:ea typeface="SimSun" pitchFamily="2" charset="-122"/>
              </a:rPr>
              <a:t>Hash function of the LSH method:</a:t>
            </a:r>
            <a:endParaRPr lang="zh-CN" altLang="en-US" dirty="0">
              <a:solidFill>
                <a:srgbClr val="000000"/>
              </a:solidFill>
              <a:ea typeface="SimSun" pitchFamily="2" charset="-122"/>
            </a:endParaRPr>
          </a:p>
          <a:p>
            <a:pPr marL="285750" indent="-285750" algn="just" eaLnBrk="1" hangingPunct="1">
              <a:buClr>
                <a:schemeClr val="tx2"/>
              </a:buClr>
              <a:buFont typeface="Wingdings" panose="05000000000000000000" pitchFamily="2" charset="2"/>
              <a:buChar char="ü"/>
              <a:defRPr/>
            </a:pPr>
            <a:endParaRPr lang="en-US" altLang="it-IT" dirty="0">
              <a:solidFill>
                <a:schemeClr val="tx2"/>
              </a:solidFill>
            </a:endParaRPr>
          </a:p>
          <a:p>
            <a:pPr marL="285750" indent="-285750" algn="just" eaLnBrk="1" hangingPunct="1">
              <a:buClr>
                <a:schemeClr val="tx2"/>
              </a:buClr>
              <a:buFont typeface="Wingdings" panose="05000000000000000000" pitchFamily="2" charset="2"/>
              <a:buChar char="ü"/>
              <a:defRPr/>
            </a:pPr>
            <a:endParaRPr lang="en-US" altLang="it-IT" dirty="0">
              <a:solidFill>
                <a:schemeClr val="tx2"/>
              </a:solidFill>
            </a:endParaRPr>
          </a:p>
          <a:p>
            <a:pPr marL="0" indent="0" algn="just" eaLnBrk="1" hangingPunct="1">
              <a:buClr>
                <a:schemeClr val="tx2"/>
              </a:buClr>
              <a:defRPr/>
            </a:pPr>
            <a:endParaRPr lang="en-US" altLang="it-IT" dirty="0">
              <a:solidFill>
                <a:schemeClr val="tx2"/>
              </a:solidFill>
            </a:endParaRPr>
          </a:p>
          <a:p>
            <a:pPr marL="0" indent="0" algn="just" eaLnBrk="1" hangingPunct="1">
              <a:buClr>
                <a:schemeClr val="tx2"/>
              </a:buClr>
              <a:defRPr/>
            </a:pPr>
            <a:endParaRPr lang="tr-TR" altLang="it-IT" dirty="0">
              <a:solidFill>
                <a:schemeClr val="tx2"/>
              </a:solidFill>
            </a:endParaRPr>
          </a:p>
          <a:p>
            <a:pPr marL="0" indent="0" algn="just" eaLnBrk="1" hangingPunct="1">
              <a:buClr>
                <a:schemeClr val="tx2"/>
              </a:buClr>
              <a:defRPr/>
            </a:pPr>
            <a:endParaRPr lang="en-US" altLang="it-IT" sz="500" dirty="0">
              <a:solidFill>
                <a:schemeClr val="tx2"/>
              </a:solidFill>
            </a:endParaRPr>
          </a:p>
        </p:txBody>
      </p:sp>
      <p:sp>
        <p:nvSpPr>
          <p:cNvPr id="33814"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B1E2FB"/>
              </a:solidFill>
            </a:endParaRPr>
          </a:p>
        </p:txBody>
      </p:sp>
      <p:sp>
        <p:nvSpPr>
          <p:cNvPr id="33817" name="Rectangle 4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B1E2FB"/>
              </a:solidFill>
            </a:endParaRPr>
          </a:p>
        </p:txBody>
      </p:sp>
      <p:sp>
        <p:nvSpPr>
          <p:cNvPr id="33819" name="Rectangle 132"/>
          <p:cNvSpPr>
            <a:spLocks noChangeArrowheads="1"/>
          </p:cNvSpPr>
          <p:nvPr/>
        </p:nvSpPr>
        <p:spPr bwMode="auto">
          <a:xfrm>
            <a:off x="0" y="3395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tr-TR" altLang="it-IT"/>
          </a:p>
        </p:txBody>
      </p:sp>
      <p:sp>
        <p:nvSpPr>
          <p:cNvPr id="33823" name="Rectangle 4"/>
          <p:cNvSpPr>
            <a:spLocks noChangeArrowheads="1"/>
          </p:cNvSpPr>
          <p:nvPr/>
        </p:nvSpPr>
        <p:spPr bwMode="auto">
          <a:xfrm>
            <a:off x="5297488" y="2608263"/>
            <a:ext cx="38750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it-IT" sz="1400" dirty="0">
                <a:solidFill>
                  <a:srgbClr val="000000"/>
                </a:solidFill>
              </a:rPr>
              <a:t>        is a random vector generated from a multivariate Gaussian (with zero mean and identity covariance matrix) of the same dimension as the input</a:t>
            </a:r>
            <a:endParaRPr lang="it-IT" altLang="it-IT" sz="1400" dirty="0">
              <a:solidFill>
                <a:srgbClr val="000000"/>
              </a:solidFill>
            </a:endParaRPr>
          </a:p>
        </p:txBody>
      </p:sp>
      <p:sp>
        <p:nvSpPr>
          <p:cNvPr id="33824" name="Oval 44"/>
          <p:cNvSpPr>
            <a:spLocks noChangeArrowheads="1"/>
          </p:cNvSpPr>
          <p:nvPr/>
        </p:nvSpPr>
        <p:spPr bwMode="auto">
          <a:xfrm>
            <a:off x="2147888" y="2832100"/>
            <a:ext cx="398462" cy="254000"/>
          </a:xfrm>
          <a:prstGeom prst="ellipse">
            <a:avLst/>
          </a:prstGeom>
          <a:noFill/>
          <a:ln w="12700" algn="ctr">
            <a:solidFill>
              <a:srgbClr val="FFC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sp>
        <p:nvSpPr>
          <p:cNvPr id="33825" name="Rectangle 7"/>
          <p:cNvSpPr>
            <a:spLocks noChangeArrowheads="1"/>
          </p:cNvSpPr>
          <p:nvPr/>
        </p:nvSpPr>
        <p:spPr bwMode="auto">
          <a:xfrm>
            <a:off x="2832100" y="2549525"/>
            <a:ext cx="1096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it-IT" sz="1200" i="1">
                <a:solidFill>
                  <a:srgbClr val="FFC000"/>
                </a:solidFill>
              </a:rPr>
              <a:t>i</a:t>
            </a:r>
            <a:r>
              <a:rPr lang="en-US" altLang="it-IT" sz="1200">
                <a:solidFill>
                  <a:srgbClr val="FFC000"/>
                </a:solidFill>
              </a:rPr>
              <a:t>-th image </a:t>
            </a:r>
          </a:p>
          <a:p>
            <a:pPr algn="ctr" eaLnBrk="1" hangingPunct="1"/>
            <a:r>
              <a:rPr lang="en-US" altLang="it-IT" sz="1200">
                <a:solidFill>
                  <a:srgbClr val="FFC000"/>
                </a:solidFill>
              </a:rPr>
              <a:t>in the archive</a:t>
            </a:r>
            <a:endParaRPr lang="it-IT" altLang="it-IT" sz="1200">
              <a:solidFill>
                <a:srgbClr val="FFC000"/>
              </a:solidFill>
            </a:endParaRPr>
          </a:p>
        </p:txBody>
      </p:sp>
      <p:cxnSp>
        <p:nvCxnSpPr>
          <p:cNvPr id="33826" name="Curved Connector 46"/>
          <p:cNvCxnSpPr>
            <a:cxnSpLocks noChangeShapeType="1"/>
            <a:stCxn id="33824" idx="0"/>
            <a:endCxn id="33825" idx="1"/>
          </p:cNvCxnSpPr>
          <p:nvPr/>
        </p:nvCxnSpPr>
        <p:spPr bwMode="auto">
          <a:xfrm rot="5400000" flipH="1" flipV="1">
            <a:off x="2563019" y="2563019"/>
            <a:ext cx="52387" cy="485775"/>
          </a:xfrm>
          <a:prstGeom prst="curvedConnector2">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graphicFrame>
        <p:nvGraphicFramePr>
          <p:cNvPr id="33827" name="Object 4"/>
          <p:cNvGraphicFramePr>
            <a:graphicFrameLocks noChangeAspect="1"/>
          </p:cNvGraphicFramePr>
          <p:nvPr/>
        </p:nvGraphicFramePr>
        <p:xfrm>
          <a:off x="5497513" y="2584450"/>
          <a:ext cx="215900" cy="309563"/>
        </p:xfrm>
        <a:graphic>
          <a:graphicData uri="http://schemas.openxmlformats.org/presentationml/2006/ole">
            <mc:AlternateContent xmlns:mc="http://schemas.openxmlformats.org/markup-compatibility/2006">
              <mc:Choice xmlns:v="urn:schemas-microsoft-com:vml" Requires="v">
                <p:oleObj spid="_x0000_s1232" name="Equation" r:id="rId3" imgW="215713" imgH="304536" progId="Equation.DSMT4">
                  <p:embed/>
                </p:oleObj>
              </mc:Choice>
              <mc:Fallback>
                <p:oleObj name="Equation" r:id="rId3" imgW="215713" imgH="304536" progId="Equation.DSMT4">
                  <p:embed/>
                  <p:pic>
                    <p:nvPicPr>
                      <p:cNvPr id="3382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513" y="2584450"/>
                        <a:ext cx="2159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28" name="Oval 53"/>
          <p:cNvSpPr>
            <a:spLocks noChangeArrowheads="1"/>
          </p:cNvSpPr>
          <p:nvPr/>
        </p:nvSpPr>
        <p:spPr bwMode="auto">
          <a:xfrm>
            <a:off x="466725" y="2909888"/>
            <a:ext cx="619125" cy="403225"/>
          </a:xfrm>
          <a:prstGeom prst="ellipse">
            <a:avLst/>
          </a:prstGeom>
          <a:noFill/>
          <a:ln w="12700" algn="ctr">
            <a:solidFill>
              <a:srgbClr val="FFC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sp>
        <p:nvSpPr>
          <p:cNvPr id="33829" name="Rectangle 7"/>
          <p:cNvSpPr>
            <a:spLocks noChangeArrowheads="1"/>
          </p:cNvSpPr>
          <p:nvPr/>
        </p:nvSpPr>
        <p:spPr bwMode="auto">
          <a:xfrm>
            <a:off x="298450" y="3414713"/>
            <a:ext cx="833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200" i="1">
                <a:solidFill>
                  <a:srgbClr val="FFC000"/>
                </a:solidFill>
              </a:rPr>
              <a:t>r</a:t>
            </a:r>
            <a:r>
              <a:rPr lang="it-IT" altLang="it-IT" sz="1200">
                <a:solidFill>
                  <a:srgbClr val="FFC000"/>
                </a:solidFill>
              </a:rPr>
              <a:t>-th hash </a:t>
            </a:r>
          </a:p>
          <a:p>
            <a:pPr algn="ctr" eaLnBrk="1" hangingPunct="1"/>
            <a:r>
              <a:rPr lang="it-IT" altLang="it-IT" sz="1200">
                <a:solidFill>
                  <a:srgbClr val="FFC000"/>
                </a:solidFill>
              </a:rPr>
              <a:t>function</a:t>
            </a:r>
          </a:p>
        </p:txBody>
      </p:sp>
      <p:cxnSp>
        <p:nvCxnSpPr>
          <p:cNvPr id="33830" name="Curved Connector 55"/>
          <p:cNvCxnSpPr>
            <a:cxnSpLocks noChangeShapeType="1"/>
          </p:cNvCxnSpPr>
          <p:nvPr/>
        </p:nvCxnSpPr>
        <p:spPr bwMode="auto">
          <a:xfrm rot="10800000" flipV="1">
            <a:off x="657225" y="3313113"/>
            <a:ext cx="119063" cy="112712"/>
          </a:xfrm>
          <a:prstGeom prst="curvedConnector3">
            <a:avLst>
              <a:gd name="adj1" fmla="val 50000"/>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33831" name="Right Arrow 2"/>
          <p:cNvSpPr>
            <a:spLocks noChangeArrowheads="1"/>
          </p:cNvSpPr>
          <p:nvPr/>
        </p:nvSpPr>
        <p:spPr bwMode="auto">
          <a:xfrm>
            <a:off x="4476750" y="2973388"/>
            <a:ext cx="755650" cy="177800"/>
          </a:xfrm>
          <a:prstGeom prst="rightArrow">
            <a:avLst>
              <a:gd name="adj1" fmla="val 50000"/>
              <a:gd name="adj2" fmla="val 50587"/>
            </a:avLst>
          </a:prstGeom>
          <a:solidFill>
            <a:schemeClr val="accent2"/>
          </a:solidFill>
          <a:ln w="12700" algn="ctr">
            <a:solidFill>
              <a:schemeClr val="tx1"/>
            </a:solidFill>
            <a:round/>
            <a:headEnd type="none" w="sm" len="sm"/>
            <a:tailEnd type="none" w="sm" len="sm"/>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000000"/>
              </a:solidFill>
            </a:endParaRPr>
          </a:p>
        </p:txBody>
      </p:sp>
      <p:sp>
        <p:nvSpPr>
          <p:cNvPr id="33832" name="Rectangle 7"/>
          <p:cNvSpPr>
            <a:spLocks noChangeArrowheads="1"/>
          </p:cNvSpPr>
          <p:nvPr/>
        </p:nvSpPr>
        <p:spPr bwMode="auto">
          <a:xfrm>
            <a:off x="4227513" y="2319338"/>
            <a:ext cx="1252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200">
                <a:solidFill>
                  <a:srgbClr val="FFC000"/>
                </a:solidFill>
              </a:rPr>
              <a:t>total number of </a:t>
            </a:r>
          </a:p>
          <a:p>
            <a:pPr algn="ctr" eaLnBrk="1" hangingPunct="1"/>
            <a:r>
              <a:rPr lang="it-IT" altLang="it-IT" sz="1200">
                <a:solidFill>
                  <a:srgbClr val="FFC000"/>
                </a:solidFill>
              </a:rPr>
              <a:t>hash functions</a:t>
            </a:r>
          </a:p>
        </p:txBody>
      </p:sp>
      <p:cxnSp>
        <p:nvCxnSpPr>
          <p:cNvPr id="33833" name="Straight Arrow Connector 9"/>
          <p:cNvCxnSpPr>
            <a:cxnSpLocks noChangeShapeType="1"/>
          </p:cNvCxnSpPr>
          <p:nvPr/>
        </p:nvCxnSpPr>
        <p:spPr bwMode="auto">
          <a:xfrm flipV="1">
            <a:off x="4056063" y="2649538"/>
            <a:ext cx="187325" cy="260350"/>
          </a:xfrm>
          <a:prstGeom prst="straightConnector1">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graphicFrame>
        <p:nvGraphicFramePr>
          <p:cNvPr id="33835" name="Oggetto 5"/>
          <p:cNvGraphicFramePr>
            <a:graphicFrameLocks noChangeAspect="1"/>
          </p:cNvGraphicFramePr>
          <p:nvPr>
            <p:extLst>
              <p:ext uri="{D42A27DB-BD31-4B8C-83A1-F6EECF244321}">
                <p14:modId xmlns:p14="http://schemas.microsoft.com/office/powerpoint/2010/main" val="2465420169"/>
              </p:ext>
            </p:extLst>
          </p:nvPr>
        </p:nvGraphicFramePr>
        <p:xfrm>
          <a:off x="493713" y="2763838"/>
          <a:ext cx="3636962" cy="698500"/>
        </p:xfrm>
        <a:graphic>
          <a:graphicData uri="http://schemas.openxmlformats.org/presentationml/2006/ole">
            <mc:AlternateContent xmlns:mc="http://schemas.openxmlformats.org/markup-compatibility/2006">
              <mc:Choice xmlns:v="urn:schemas-microsoft-com:vml" Requires="v">
                <p:oleObj spid="_x0000_s1233" name="Equation" r:id="rId5" imgW="3644640" imgH="698400" progId="Equation.DSMT4">
                  <p:embed/>
                </p:oleObj>
              </mc:Choice>
              <mc:Fallback>
                <p:oleObj name="Equation" r:id="rId5" imgW="3644640" imgH="698400" progId="Equation.DSMT4">
                  <p:embed/>
                  <p:pic>
                    <p:nvPicPr>
                      <p:cNvPr id="33835" name="Oggetto 5"/>
                      <p:cNvPicPr>
                        <a:picLocks noChangeAspect="1" noChangeArrowheads="1"/>
                      </p:cNvPicPr>
                      <p:nvPr/>
                    </p:nvPicPr>
                    <p:blipFill>
                      <a:blip r:embed="rId6"/>
                      <a:srcRect/>
                      <a:stretch>
                        <a:fillRect/>
                      </a:stretch>
                    </p:blipFill>
                    <p:spPr bwMode="auto">
                      <a:xfrm>
                        <a:off x="493713" y="2763838"/>
                        <a:ext cx="3636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 name="Oval 94"/>
          <p:cNvSpPr/>
          <p:nvPr/>
        </p:nvSpPr>
        <p:spPr>
          <a:xfrm>
            <a:off x="3481388" y="4848225"/>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 name="Oval 95"/>
          <p:cNvSpPr/>
          <p:nvPr/>
        </p:nvSpPr>
        <p:spPr>
          <a:xfrm>
            <a:off x="3370263" y="401796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 name="Oval 96"/>
          <p:cNvSpPr/>
          <p:nvPr/>
        </p:nvSpPr>
        <p:spPr>
          <a:xfrm>
            <a:off x="3903663" y="378936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 name="Oval 97"/>
          <p:cNvSpPr/>
          <p:nvPr/>
        </p:nvSpPr>
        <p:spPr>
          <a:xfrm>
            <a:off x="3422650" y="447516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 name="Oval 98"/>
          <p:cNvSpPr/>
          <p:nvPr/>
        </p:nvSpPr>
        <p:spPr>
          <a:xfrm>
            <a:off x="3827463" y="447516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 name="Oval 99"/>
          <p:cNvSpPr/>
          <p:nvPr/>
        </p:nvSpPr>
        <p:spPr>
          <a:xfrm>
            <a:off x="3827463" y="5454650"/>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Oval 100"/>
          <p:cNvSpPr/>
          <p:nvPr/>
        </p:nvSpPr>
        <p:spPr>
          <a:xfrm>
            <a:off x="4132263" y="477996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 name="Oval 101"/>
          <p:cNvSpPr/>
          <p:nvPr/>
        </p:nvSpPr>
        <p:spPr>
          <a:xfrm>
            <a:off x="4105275" y="4057650"/>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 name="Oval 102"/>
          <p:cNvSpPr/>
          <p:nvPr/>
        </p:nvSpPr>
        <p:spPr>
          <a:xfrm>
            <a:off x="2913063" y="531336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 name="Oval 103"/>
          <p:cNvSpPr/>
          <p:nvPr/>
        </p:nvSpPr>
        <p:spPr>
          <a:xfrm>
            <a:off x="4894263" y="462756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5" name="Oval 104"/>
          <p:cNvSpPr/>
          <p:nvPr/>
        </p:nvSpPr>
        <p:spPr>
          <a:xfrm>
            <a:off x="4513263" y="561816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6" name="Oval 105"/>
          <p:cNvSpPr/>
          <p:nvPr/>
        </p:nvSpPr>
        <p:spPr>
          <a:xfrm>
            <a:off x="4513263" y="523716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7" name="Oval 106"/>
          <p:cNvSpPr/>
          <p:nvPr/>
        </p:nvSpPr>
        <p:spPr>
          <a:xfrm>
            <a:off x="4665663" y="378936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8" name="Oval 107"/>
          <p:cNvSpPr/>
          <p:nvPr/>
        </p:nvSpPr>
        <p:spPr>
          <a:xfrm>
            <a:off x="3751263" y="4783138"/>
            <a:ext cx="304800" cy="304800"/>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en-US"/>
          </a:p>
        </p:txBody>
      </p:sp>
      <p:sp>
        <p:nvSpPr>
          <p:cNvPr id="109" name="Oval 108"/>
          <p:cNvSpPr/>
          <p:nvPr/>
        </p:nvSpPr>
        <p:spPr>
          <a:xfrm>
            <a:off x="2913063" y="531336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0" name="Oval 109"/>
          <p:cNvSpPr/>
          <p:nvPr/>
        </p:nvSpPr>
        <p:spPr>
          <a:xfrm>
            <a:off x="4665663" y="378936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11" name="Group 53"/>
          <p:cNvGrpSpPr>
            <a:grpSpLocks/>
          </p:cNvGrpSpPr>
          <p:nvPr/>
        </p:nvGrpSpPr>
        <p:grpSpPr bwMode="auto">
          <a:xfrm>
            <a:off x="2057400" y="3775075"/>
            <a:ext cx="4343400" cy="1230313"/>
            <a:chOff x="770738" y="3338118"/>
            <a:chExt cx="3877462" cy="1230512"/>
          </a:xfrm>
        </p:grpSpPr>
        <p:cxnSp>
          <p:nvCxnSpPr>
            <p:cNvPr id="112" name="Straight Connector 111"/>
            <p:cNvCxnSpPr/>
            <p:nvPr/>
          </p:nvCxnSpPr>
          <p:spPr>
            <a:xfrm>
              <a:off x="1143724" y="3962107"/>
              <a:ext cx="3504476" cy="1587"/>
            </a:xfrm>
            <a:prstGeom prst="line">
              <a:avLst/>
            </a:prstGeom>
            <a:ln w="635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41"/>
            <p:cNvSpPr txBox="1">
              <a:spLocks noChangeArrowheads="1"/>
            </p:cNvSpPr>
            <p:nvPr/>
          </p:nvSpPr>
          <p:spPr bwMode="auto">
            <a:xfrm>
              <a:off x="770738" y="3338118"/>
              <a:ext cx="458717" cy="46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2400">
                  <a:solidFill>
                    <a:srgbClr val="FF0000"/>
                  </a:solidFill>
                </a:rPr>
                <a:t>-1</a:t>
              </a:r>
            </a:p>
          </p:txBody>
        </p:sp>
        <p:sp>
          <p:nvSpPr>
            <p:cNvPr id="114" name="TextBox 42"/>
            <p:cNvSpPr txBox="1">
              <a:spLocks noChangeArrowheads="1"/>
            </p:cNvSpPr>
            <p:nvPr/>
          </p:nvSpPr>
          <p:spPr bwMode="auto">
            <a:xfrm>
              <a:off x="876818" y="410696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2400">
                  <a:solidFill>
                    <a:srgbClr val="FF0000"/>
                  </a:solidFill>
                </a:rPr>
                <a:t>1</a:t>
              </a:r>
            </a:p>
          </p:txBody>
        </p:sp>
      </p:grpSp>
      <p:grpSp>
        <p:nvGrpSpPr>
          <p:cNvPr id="115" name="Group 52"/>
          <p:cNvGrpSpPr>
            <a:grpSpLocks/>
          </p:cNvGrpSpPr>
          <p:nvPr/>
        </p:nvGrpSpPr>
        <p:grpSpPr bwMode="auto">
          <a:xfrm>
            <a:off x="2455863" y="4430713"/>
            <a:ext cx="4135437" cy="1408112"/>
            <a:chOff x="1066800" y="4070468"/>
            <a:chExt cx="4135993" cy="1407539"/>
          </a:xfrm>
        </p:grpSpPr>
        <p:cxnSp>
          <p:nvCxnSpPr>
            <p:cNvPr id="116" name="Straight Connector 115"/>
            <p:cNvCxnSpPr/>
            <p:nvPr/>
          </p:nvCxnSpPr>
          <p:spPr>
            <a:xfrm>
              <a:off x="1066800" y="4800421"/>
              <a:ext cx="4039143" cy="1586"/>
            </a:xfrm>
            <a:prstGeom prst="line">
              <a:avLst/>
            </a:prstGeom>
            <a:ln w="6350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17" name="TextBox 45"/>
            <p:cNvSpPr txBox="1">
              <a:spLocks noChangeArrowheads="1"/>
            </p:cNvSpPr>
            <p:nvPr/>
          </p:nvSpPr>
          <p:spPr bwMode="auto">
            <a:xfrm>
              <a:off x="4743933" y="4070468"/>
              <a:ext cx="458860" cy="46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2400" dirty="0">
                  <a:solidFill>
                    <a:schemeClr val="accent4">
                      <a:lumMod val="50000"/>
                    </a:schemeClr>
                  </a:solidFill>
                </a:rPr>
                <a:t>-1</a:t>
              </a:r>
            </a:p>
          </p:txBody>
        </p:sp>
        <p:sp>
          <p:nvSpPr>
            <p:cNvPr id="118" name="TextBox 47"/>
            <p:cNvSpPr txBox="1">
              <a:spLocks noChangeArrowheads="1"/>
            </p:cNvSpPr>
            <p:nvPr/>
          </p:nvSpPr>
          <p:spPr bwMode="auto">
            <a:xfrm>
              <a:off x="4810253" y="5016342"/>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2400" dirty="0">
                  <a:solidFill>
                    <a:schemeClr val="accent4">
                      <a:lumMod val="50000"/>
                    </a:schemeClr>
                  </a:solidFill>
                </a:rPr>
                <a:t>1</a:t>
              </a:r>
            </a:p>
          </p:txBody>
        </p:sp>
      </p:grpSp>
      <p:grpSp>
        <p:nvGrpSpPr>
          <p:cNvPr id="119" name="Group 54"/>
          <p:cNvGrpSpPr>
            <a:grpSpLocks/>
          </p:cNvGrpSpPr>
          <p:nvPr/>
        </p:nvGrpSpPr>
        <p:grpSpPr bwMode="auto">
          <a:xfrm>
            <a:off x="3663950" y="3484563"/>
            <a:ext cx="1428750" cy="2996901"/>
            <a:chOff x="6922112" y="3124993"/>
            <a:chExt cx="1428976" cy="2996950"/>
          </a:xfrm>
        </p:grpSpPr>
        <p:cxnSp>
          <p:nvCxnSpPr>
            <p:cNvPr id="120" name="Straight Connector 119"/>
            <p:cNvCxnSpPr/>
            <p:nvPr/>
          </p:nvCxnSpPr>
          <p:spPr>
            <a:xfrm rot="5400000">
              <a:off x="6209423" y="4609329"/>
              <a:ext cx="2971848" cy="3176"/>
            </a:xfrm>
            <a:prstGeom prst="line">
              <a:avLst/>
            </a:prstGeom>
            <a:ln w="63500">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21" name="TextBox 48"/>
            <p:cNvSpPr txBox="1">
              <a:spLocks noChangeArrowheads="1"/>
            </p:cNvSpPr>
            <p:nvPr/>
          </p:nvSpPr>
          <p:spPr bwMode="auto">
            <a:xfrm>
              <a:off x="6922112" y="5660271"/>
              <a:ext cx="458615" cy="4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2400" dirty="0">
                  <a:solidFill>
                    <a:srgbClr val="FFFF00"/>
                  </a:solidFill>
                </a:rPr>
                <a:t>-1</a:t>
              </a:r>
            </a:p>
          </p:txBody>
        </p:sp>
        <p:sp>
          <p:nvSpPr>
            <p:cNvPr id="122" name="TextBox 49"/>
            <p:cNvSpPr txBox="1">
              <a:spLocks noChangeArrowheads="1"/>
            </p:cNvSpPr>
            <p:nvPr/>
          </p:nvSpPr>
          <p:spPr bwMode="auto">
            <a:xfrm>
              <a:off x="7994900" y="5655814"/>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2400" dirty="0">
                  <a:solidFill>
                    <a:srgbClr val="FFFF00"/>
                  </a:solidFill>
                </a:rPr>
                <a:t>1</a:t>
              </a:r>
            </a:p>
          </p:txBody>
        </p:sp>
      </p:grpSp>
      <p:sp>
        <p:nvSpPr>
          <p:cNvPr id="123" name="Oval 122"/>
          <p:cNvSpPr/>
          <p:nvPr/>
        </p:nvSpPr>
        <p:spPr>
          <a:xfrm>
            <a:off x="3482975" y="4849813"/>
            <a:ext cx="228600" cy="228600"/>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4" name="Oval 123"/>
          <p:cNvSpPr/>
          <p:nvPr/>
        </p:nvSpPr>
        <p:spPr>
          <a:xfrm>
            <a:off x="3424238" y="4468813"/>
            <a:ext cx="228600" cy="228600"/>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5" name="Oval 124"/>
          <p:cNvSpPr/>
          <p:nvPr/>
        </p:nvSpPr>
        <p:spPr>
          <a:xfrm>
            <a:off x="7164388" y="4622193"/>
            <a:ext cx="304800" cy="304800"/>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en-US"/>
          </a:p>
        </p:txBody>
      </p:sp>
      <p:sp>
        <p:nvSpPr>
          <p:cNvPr id="126" name="Rectangle 109"/>
          <p:cNvSpPr>
            <a:spLocks noChangeArrowheads="1"/>
          </p:cNvSpPr>
          <p:nvPr/>
        </p:nvSpPr>
        <p:spPr bwMode="auto">
          <a:xfrm>
            <a:off x="7469188" y="4632324"/>
            <a:ext cx="1358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600">
                <a:solidFill>
                  <a:srgbClr val="FFC000"/>
                </a:solidFill>
              </a:rPr>
              <a:t>Query image</a:t>
            </a:r>
            <a:endParaRPr lang="it-IT" altLang="it-IT" sz="1600"/>
          </a:p>
        </p:txBody>
      </p:sp>
      <p:sp>
        <p:nvSpPr>
          <p:cNvPr id="127" name="Oval 126"/>
          <p:cNvSpPr/>
          <p:nvPr/>
        </p:nvSpPr>
        <p:spPr>
          <a:xfrm>
            <a:off x="5397500" y="4632325"/>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8" name="Oval 127"/>
          <p:cNvSpPr/>
          <p:nvPr/>
        </p:nvSpPr>
        <p:spPr>
          <a:xfrm>
            <a:off x="5099050" y="402431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9" name="Oval 128"/>
          <p:cNvSpPr/>
          <p:nvPr/>
        </p:nvSpPr>
        <p:spPr>
          <a:xfrm>
            <a:off x="4984750" y="5549900"/>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0" name="Oval 129"/>
          <p:cNvSpPr/>
          <p:nvPr/>
        </p:nvSpPr>
        <p:spPr>
          <a:xfrm>
            <a:off x="5187950" y="5249863"/>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1" name="Oval 130"/>
          <p:cNvSpPr/>
          <p:nvPr/>
        </p:nvSpPr>
        <p:spPr>
          <a:xfrm>
            <a:off x="3194050" y="3722688"/>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2" name="Oval 131"/>
          <p:cNvSpPr/>
          <p:nvPr/>
        </p:nvSpPr>
        <p:spPr>
          <a:xfrm>
            <a:off x="3424238" y="5581650"/>
            <a:ext cx="228600" cy="22860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3" name="Rectangle 1"/>
          <p:cNvSpPr>
            <a:spLocks noChangeArrowheads="1"/>
          </p:cNvSpPr>
          <p:nvPr/>
        </p:nvSpPr>
        <p:spPr bwMode="auto">
          <a:xfrm>
            <a:off x="579438" y="4872038"/>
            <a:ext cx="19272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600">
                <a:solidFill>
                  <a:srgbClr val="FFC000"/>
                </a:solidFill>
              </a:rPr>
              <a:t>Qualitative Example for the case of </a:t>
            </a:r>
            <a:r>
              <a:rPr lang="en-US" altLang="it-IT" sz="1600" i="1">
                <a:solidFill>
                  <a:srgbClr val="FFC000"/>
                </a:solidFill>
              </a:rPr>
              <a:t>b</a:t>
            </a:r>
            <a:r>
              <a:rPr lang="en-US" altLang="it-IT" sz="1600">
                <a:solidFill>
                  <a:srgbClr val="FFC000"/>
                </a:solidFill>
              </a:rPr>
              <a:t> is 3</a:t>
            </a:r>
            <a:endParaRPr lang="it-IT" altLang="it-IT" sz="1600"/>
          </a:p>
        </p:txBody>
      </p:sp>
      <p:sp>
        <p:nvSpPr>
          <p:cNvPr id="134" name="Oval 133"/>
          <p:cNvSpPr/>
          <p:nvPr/>
        </p:nvSpPr>
        <p:spPr>
          <a:xfrm>
            <a:off x="3816356" y="4464050"/>
            <a:ext cx="228600" cy="228600"/>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5" name="Oval 134"/>
          <p:cNvSpPr/>
          <p:nvPr/>
        </p:nvSpPr>
        <p:spPr>
          <a:xfrm>
            <a:off x="4122492" y="4777993"/>
            <a:ext cx="228600" cy="228600"/>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5" name="Title 3"/>
          <p:cNvSpPr txBox="1">
            <a:spLocks/>
          </p:cNvSpPr>
          <p:nvPr/>
        </p:nvSpPr>
        <p:spPr bwMode="auto">
          <a:xfrm>
            <a:off x="212794" y="328223"/>
            <a:ext cx="8615293"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a:solidFill>
                  <a:schemeClr val="accent2">
                    <a:lumMod val="50000"/>
                  </a:schemeClr>
                </a:solidFill>
              </a:rPr>
              <a:t>Hashing Methods in Image Retrieval</a:t>
            </a:r>
            <a:endParaRPr lang="it-IT" b="1" kern="0" dirty="0">
              <a:solidFill>
                <a:schemeClr val="accent2">
                  <a:lumMod val="50000"/>
                </a:schemeClr>
              </a:solidFill>
            </a:endParaRPr>
          </a:p>
        </p:txBody>
      </p:sp>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67"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62"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28</a:t>
            </a:r>
            <a:endParaRPr lang="it-IT" altLang="de-DE" sz="900" kern="0" dirty="0">
              <a:solidFill>
                <a:srgbClr val="000000"/>
              </a:solidFill>
            </a:endParaRPr>
          </a:p>
        </p:txBody>
      </p:sp>
    </p:spTree>
    <p:extLst>
      <p:ext uri="{BB962C8B-B14F-4D97-AF65-F5344CB8AC3E}">
        <p14:creationId xmlns:p14="http://schemas.microsoft.com/office/powerpoint/2010/main" val="428213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P spid="134" grpId="0" animBg="1"/>
      <p:bldP spid="13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7"/>
          <p:cNvSpPr>
            <a:spLocks noChangeArrowheads="1"/>
          </p:cNvSpPr>
          <p:nvPr/>
        </p:nvSpPr>
        <p:spPr bwMode="auto">
          <a:xfrm>
            <a:off x="660400" y="5754688"/>
            <a:ext cx="81280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lr>
                <a:schemeClr val="hlink"/>
              </a:buClr>
              <a:buFont typeface="Wingdings" pitchFamily="2" charset="2"/>
              <a:buChar char="v"/>
              <a:defRPr sz="2800" b="1">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itchFamily="34" charset="0"/>
              </a:defRPr>
            </a:lvl2pPr>
            <a:lvl3pPr marL="1143000" indent="-228600" eaLnBrk="0" hangingPunct="0">
              <a:spcBef>
                <a:spcPct val="20000"/>
              </a:spcBef>
              <a:buClr>
                <a:schemeClr val="tx1"/>
              </a:buClr>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Clr>
                <a:schemeClr val="tx1"/>
              </a:buClr>
              <a:buFontTx/>
              <a:buNone/>
              <a:defRPr/>
            </a:pPr>
            <a:r>
              <a:rPr lang="en-US" altLang="it-IT" sz="1000" b="0" dirty="0" smtClean="0">
                <a:solidFill>
                  <a:schemeClr val="accent2">
                    <a:lumMod val="50000"/>
                  </a:schemeClr>
                </a:solidFill>
                <a:latin typeface="+mn-lt"/>
              </a:rPr>
              <a:t>[1] </a:t>
            </a:r>
            <a:r>
              <a:rPr lang="en-US" altLang="it-IT" sz="1000" b="0" dirty="0">
                <a:solidFill>
                  <a:schemeClr val="accent2">
                    <a:lumMod val="50000"/>
                  </a:schemeClr>
                </a:solidFill>
                <a:latin typeface="+mn-lt"/>
              </a:rPr>
              <a:t>B. </a:t>
            </a:r>
            <a:r>
              <a:rPr lang="en-US" altLang="it-IT" sz="1000" b="0" dirty="0" err="1">
                <a:solidFill>
                  <a:schemeClr val="accent2">
                    <a:lumMod val="50000"/>
                  </a:schemeClr>
                </a:solidFill>
                <a:latin typeface="+mn-lt"/>
              </a:rPr>
              <a:t>Kulis</a:t>
            </a:r>
            <a:r>
              <a:rPr lang="en-US" altLang="it-IT" sz="1000" b="0" dirty="0">
                <a:solidFill>
                  <a:schemeClr val="accent2">
                    <a:lumMod val="50000"/>
                  </a:schemeClr>
                </a:solidFill>
                <a:latin typeface="+mn-lt"/>
              </a:rPr>
              <a:t> and K. </a:t>
            </a:r>
            <a:r>
              <a:rPr lang="en-US" altLang="it-IT" sz="1000" b="0" dirty="0" err="1">
                <a:solidFill>
                  <a:schemeClr val="accent2">
                    <a:lumMod val="50000"/>
                  </a:schemeClr>
                </a:solidFill>
                <a:latin typeface="+mn-lt"/>
              </a:rPr>
              <a:t>Grauman</a:t>
            </a:r>
            <a:r>
              <a:rPr lang="en-US" altLang="it-IT" sz="1000" b="0" dirty="0">
                <a:solidFill>
                  <a:schemeClr val="accent2">
                    <a:lumMod val="50000"/>
                  </a:schemeClr>
                </a:solidFill>
                <a:latin typeface="+mn-lt"/>
              </a:rPr>
              <a:t>, “</a:t>
            </a:r>
            <a:r>
              <a:rPr lang="en-US" altLang="it-IT" sz="1000" b="0" dirty="0" err="1">
                <a:solidFill>
                  <a:schemeClr val="accent2">
                    <a:lumMod val="50000"/>
                  </a:schemeClr>
                </a:solidFill>
                <a:latin typeface="+mn-lt"/>
              </a:rPr>
              <a:t>Kernelized</a:t>
            </a:r>
            <a:r>
              <a:rPr lang="en-US" altLang="it-IT" sz="1000" b="0" dirty="0">
                <a:solidFill>
                  <a:schemeClr val="accent2">
                    <a:lumMod val="50000"/>
                  </a:schemeClr>
                </a:solidFill>
                <a:latin typeface="+mn-lt"/>
              </a:rPr>
              <a:t> locality-sensitive hashing,” IEEE Transactions on Pattern Analysis and Machine Intelligence, vol. 34, no. 6, pp. 1092 – 1104, 2012. </a:t>
            </a:r>
          </a:p>
          <a:p>
            <a:pPr algn="just" eaLnBrk="1" hangingPunct="1">
              <a:spcBef>
                <a:spcPct val="0"/>
              </a:spcBef>
              <a:buClr>
                <a:schemeClr val="tx1"/>
              </a:buClr>
              <a:buFontTx/>
              <a:buNone/>
              <a:defRPr/>
            </a:pPr>
            <a:r>
              <a:rPr lang="en-US" altLang="it-IT" sz="1000" b="0" dirty="0" smtClean="0">
                <a:solidFill>
                  <a:schemeClr val="accent2">
                    <a:lumMod val="50000"/>
                  </a:schemeClr>
                </a:solidFill>
                <a:latin typeface="+mn-lt"/>
              </a:rPr>
              <a:t>[2] </a:t>
            </a:r>
            <a:r>
              <a:rPr lang="en-US" altLang="it-IT" sz="1000" b="0" dirty="0">
                <a:solidFill>
                  <a:schemeClr val="accent2">
                    <a:lumMod val="50000"/>
                  </a:schemeClr>
                </a:solidFill>
                <a:latin typeface="+mn-lt"/>
              </a:rPr>
              <a:t>W. Liu, J. Wang, R. </a:t>
            </a:r>
            <a:r>
              <a:rPr lang="en-US" altLang="it-IT" sz="1000" b="0" dirty="0" err="1">
                <a:solidFill>
                  <a:schemeClr val="accent2">
                    <a:lumMod val="50000"/>
                  </a:schemeClr>
                </a:solidFill>
                <a:latin typeface="+mn-lt"/>
              </a:rPr>
              <a:t>Ji</a:t>
            </a:r>
            <a:r>
              <a:rPr lang="en-US" altLang="it-IT" sz="1000" b="0" dirty="0">
                <a:solidFill>
                  <a:schemeClr val="accent2">
                    <a:lumMod val="50000"/>
                  </a:schemeClr>
                </a:solidFill>
                <a:latin typeface="+mn-lt"/>
              </a:rPr>
              <a:t>, Y.-G. Jiang, and S.-F. Chang, “Supervised hashing with kernels”, Conference on Computer Vision and Pattern Recognition, Rhode Island, USA, 2012. </a:t>
            </a:r>
          </a:p>
          <a:p>
            <a:pPr algn="just" eaLnBrk="1" hangingPunct="1">
              <a:spcBef>
                <a:spcPct val="0"/>
              </a:spcBef>
              <a:buClr>
                <a:schemeClr val="tx1"/>
              </a:buClr>
              <a:buFont typeface="Wingdings" pitchFamily="2" charset="2"/>
              <a:buNone/>
              <a:defRPr/>
            </a:pPr>
            <a:endParaRPr lang="en-US" altLang="it-IT" sz="1000" b="0" dirty="0">
              <a:solidFill>
                <a:schemeClr val="accent2">
                  <a:lumMod val="50000"/>
                </a:schemeClr>
              </a:solidFill>
              <a:latin typeface="+mn-lt"/>
            </a:endParaRPr>
          </a:p>
          <a:p>
            <a:pPr algn="just" eaLnBrk="1" hangingPunct="1">
              <a:spcBef>
                <a:spcPct val="0"/>
              </a:spcBef>
              <a:buClr>
                <a:schemeClr val="tx1"/>
              </a:buClr>
              <a:buFont typeface="Wingdings" pitchFamily="2" charset="2"/>
              <a:buNone/>
              <a:defRPr/>
            </a:pPr>
            <a:endParaRPr lang="en-US" altLang="it-IT" sz="1000" b="0" dirty="0">
              <a:solidFill>
                <a:schemeClr val="accent2">
                  <a:lumMod val="50000"/>
                </a:schemeClr>
              </a:solidFill>
              <a:latin typeface="+mn-lt"/>
            </a:endParaRPr>
          </a:p>
          <a:p>
            <a:pPr algn="just" eaLnBrk="1" hangingPunct="1">
              <a:spcBef>
                <a:spcPct val="0"/>
              </a:spcBef>
              <a:buClr>
                <a:schemeClr val="tx1"/>
              </a:buClr>
              <a:buFont typeface="Wingdings" pitchFamily="2" charset="2"/>
              <a:buNone/>
              <a:defRPr/>
            </a:pPr>
            <a:endParaRPr lang="en-US" altLang="it-IT" sz="1000" b="0" dirty="0">
              <a:solidFill>
                <a:schemeClr val="accent2">
                  <a:lumMod val="50000"/>
                </a:schemeClr>
              </a:solidFill>
              <a:latin typeface="+mn-lt"/>
            </a:endParaRPr>
          </a:p>
        </p:txBody>
      </p:sp>
      <p:sp>
        <p:nvSpPr>
          <p:cNvPr id="34822" name="Rectangle 7"/>
          <p:cNvSpPr>
            <a:spLocks noChangeArrowheads="1"/>
          </p:cNvSpPr>
          <p:nvPr/>
        </p:nvSpPr>
        <p:spPr bwMode="auto">
          <a:xfrm>
            <a:off x="646113" y="6105525"/>
            <a:ext cx="81280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Clr>
                <a:schemeClr val="tx1"/>
              </a:buClr>
              <a:buFont typeface="Wingdings" panose="05000000000000000000" pitchFamily="2" charset="2"/>
              <a:buNone/>
            </a:pPr>
            <a:endParaRPr lang="en-US" altLang="it-IT" sz="1200">
              <a:solidFill>
                <a:srgbClr val="FFCC00"/>
              </a:solidFill>
              <a:latin typeface="Times New Roman" panose="02020603050405020304" pitchFamily="18" charset="0"/>
            </a:endParaRPr>
          </a:p>
        </p:txBody>
      </p:sp>
      <p:graphicFrame>
        <p:nvGraphicFramePr>
          <p:cNvPr id="34823" name="Object 1"/>
          <p:cNvGraphicFramePr>
            <a:graphicFrameLocks noChangeAspect="1"/>
          </p:cNvGraphicFramePr>
          <p:nvPr>
            <p:extLst>
              <p:ext uri="{D42A27DB-BD31-4B8C-83A1-F6EECF244321}">
                <p14:modId xmlns:p14="http://schemas.microsoft.com/office/powerpoint/2010/main" val="1086415159"/>
              </p:ext>
            </p:extLst>
          </p:nvPr>
        </p:nvGraphicFramePr>
        <p:xfrm>
          <a:off x="1463675" y="4764088"/>
          <a:ext cx="6446838" cy="635000"/>
        </p:xfrm>
        <a:graphic>
          <a:graphicData uri="http://schemas.openxmlformats.org/presentationml/2006/ole">
            <mc:AlternateContent xmlns:mc="http://schemas.openxmlformats.org/markup-compatibility/2006">
              <mc:Choice xmlns:v="urn:schemas-microsoft-com:vml" Requires="v">
                <p:oleObj spid="_x0000_s2258" name="Equation" r:id="rId3" imgW="6438600" imgH="634680" progId="Equation.DSMT4">
                  <p:embed/>
                </p:oleObj>
              </mc:Choice>
              <mc:Fallback>
                <p:oleObj name="Equation" r:id="rId3" imgW="6438600" imgH="634680" progId="Equation.DSMT4">
                  <p:embed/>
                  <p:pic>
                    <p:nvPicPr>
                      <p:cNvPr id="34823" name="Object 1"/>
                      <p:cNvPicPr>
                        <a:picLocks noChangeAspect="1" noChangeArrowheads="1"/>
                      </p:cNvPicPr>
                      <p:nvPr/>
                    </p:nvPicPr>
                    <p:blipFill>
                      <a:blip r:embed="rId4"/>
                      <a:srcRect/>
                      <a:stretch>
                        <a:fillRect/>
                      </a:stretch>
                    </p:blipFill>
                    <p:spPr bwMode="auto">
                      <a:xfrm>
                        <a:off x="1463675" y="4764088"/>
                        <a:ext cx="64468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4" name="Oval 2"/>
          <p:cNvSpPr>
            <a:spLocks noChangeArrowheads="1"/>
          </p:cNvSpPr>
          <p:nvPr/>
        </p:nvSpPr>
        <p:spPr bwMode="auto">
          <a:xfrm>
            <a:off x="5864225" y="4933950"/>
            <a:ext cx="280988" cy="269875"/>
          </a:xfrm>
          <a:prstGeom prst="ellipse">
            <a:avLst/>
          </a:prstGeom>
          <a:noFill/>
          <a:ln w="12700" algn="ctr">
            <a:solidFill>
              <a:srgbClr val="FFC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sp>
        <p:nvSpPr>
          <p:cNvPr id="34825" name="Rectangle 7"/>
          <p:cNvSpPr>
            <a:spLocks noChangeArrowheads="1"/>
          </p:cNvSpPr>
          <p:nvPr/>
        </p:nvSpPr>
        <p:spPr bwMode="auto">
          <a:xfrm>
            <a:off x="5743575" y="5241925"/>
            <a:ext cx="722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200">
                <a:solidFill>
                  <a:srgbClr val="FFC000"/>
                </a:solidFill>
              </a:rPr>
              <a:t>kernel </a:t>
            </a:r>
          </a:p>
          <a:p>
            <a:pPr algn="ctr" eaLnBrk="1" hangingPunct="1"/>
            <a:r>
              <a:rPr lang="it-IT" altLang="it-IT" sz="1200">
                <a:solidFill>
                  <a:srgbClr val="FFC000"/>
                </a:solidFill>
              </a:rPr>
              <a:t>function</a:t>
            </a:r>
          </a:p>
        </p:txBody>
      </p:sp>
      <p:cxnSp>
        <p:nvCxnSpPr>
          <p:cNvPr id="34826" name="Curved Connector 4"/>
          <p:cNvCxnSpPr>
            <a:cxnSpLocks noChangeShapeType="1"/>
          </p:cNvCxnSpPr>
          <p:nvPr/>
        </p:nvCxnSpPr>
        <p:spPr bwMode="auto">
          <a:xfrm rot="16200000" flipH="1">
            <a:off x="5980113" y="5260975"/>
            <a:ext cx="103187" cy="17463"/>
          </a:xfrm>
          <a:prstGeom prst="curvedConnector3">
            <a:avLst>
              <a:gd name="adj1" fmla="val 50000"/>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34827" name="Oval 53"/>
          <p:cNvSpPr>
            <a:spLocks noChangeArrowheads="1"/>
          </p:cNvSpPr>
          <p:nvPr/>
        </p:nvSpPr>
        <p:spPr bwMode="auto">
          <a:xfrm>
            <a:off x="1389063" y="4875213"/>
            <a:ext cx="619125" cy="403225"/>
          </a:xfrm>
          <a:prstGeom prst="ellipse">
            <a:avLst/>
          </a:prstGeom>
          <a:noFill/>
          <a:ln w="12700" algn="ctr">
            <a:solidFill>
              <a:srgbClr val="FFC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sp>
        <p:nvSpPr>
          <p:cNvPr id="34828" name="Rectangle 7"/>
          <p:cNvSpPr>
            <a:spLocks noChangeArrowheads="1"/>
          </p:cNvSpPr>
          <p:nvPr/>
        </p:nvSpPr>
        <p:spPr bwMode="auto">
          <a:xfrm>
            <a:off x="1130300" y="5314950"/>
            <a:ext cx="833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200" i="1">
                <a:solidFill>
                  <a:srgbClr val="FFC000"/>
                </a:solidFill>
              </a:rPr>
              <a:t>r</a:t>
            </a:r>
            <a:r>
              <a:rPr lang="it-IT" altLang="it-IT" sz="1200">
                <a:solidFill>
                  <a:srgbClr val="FFC000"/>
                </a:solidFill>
              </a:rPr>
              <a:t>-th hash </a:t>
            </a:r>
          </a:p>
          <a:p>
            <a:pPr algn="ctr" eaLnBrk="1" hangingPunct="1"/>
            <a:r>
              <a:rPr lang="it-IT" altLang="it-IT" sz="1200">
                <a:solidFill>
                  <a:srgbClr val="FFC000"/>
                </a:solidFill>
              </a:rPr>
              <a:t>function</a:t>
            </a:r>
          </a:p>
        </p:txBody>
      </p:sp>
      <p:cxnSp>
        <p:nvCxnSpPr>
          <p:cNvPr id="34829" name="Curved Connector 55"/>
          <p:cNvCxnSpPr>
            <a:cxnSpLocks noChangeShapeType="1"/>
          </p:cNvCxnSpPr>
          <p:nvPr/>
        </p:nvCxnSpPr>
        <p:spPr bwMode="auto">
          <a:xfrm rot="10800000" flipV="1">
            <a:off x="1455738" y="5265738"/>
            <a:ext cx="119062" cy="112712"/>
          </a:xfrm>
          <a:prstGeom prst="curvedConnector3">
            <a:avLst>
              <a:gd name="adj1" fmla="val 50000"/>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34830" name="Oval 2"/>
          <p:cNvSpPr>
            <a:spLocks noChangeArrowheads="1"/>
          </p:cNvSpPr>
          <p:nvPr/>
        </p:nvSpPr>
        <p:spPr bwMode="auto">
          <a:xfrm>
            <a:off x="4908550" y="3886200"/>
            <a:ext cx="254000" cy="254000"/>
          </a:xfrm>
          <a:prstGeom prst="ellipse">
            <a:avLst/>
          </a:prstGeom>
          <a:noFill/>
          <a:ln w="12700" algn="ctr">
            <a:solidFill>
              <a:srgbClr val="FFC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sp>
        <p:nvSpPr>
          <p:cNvPr id="34831" name="Rectangle 7"/>
          <p:cNvSpPr>
            <a:spLocks noChangeArrowheads="1"/>
          </p:cNvSpPr>
          <p:nvPr/>
        </p:nvSpPr>
        <p:spPr bwMode="auto">
          <a:xfrm>
            <a:off x="5349875" y="4081463"/>
            <a:ext cx="26463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it-IT" sz="1200">
                <a:solidFill>
                  <a:srgbClr val="FFC000"/>
                </a:solidFill>
              </a:rPr>
              <a:t>nonlinear mapping function </a:t>
            </a:r>
          </a:p>
        </p:txBody>
      </p:sp>
      <p:cxnSp>
        <p:nvCxnSpPr>
          <p:cNvPr id="34832" name="Curved Connector 55"/>
          <p:cNvCxnSpPr>
            <a:cxnSpLocks noChangeShapeType="1"/>
            <a:stCxn id="34830" idx="4"/>
          </p:cNvCxnSpPr>
          <p:nvPr/>
        </p:nvCxnSpPr>
        <p:spPr bwMode="auto">
          <a:xfrm rot="16200000" flipH="1">
            <a:off x="5153025" y="4022725"/>
            <a:ext cx="79375" cy="314325"/>
          </a:xfrm>
          <a:prstGeom prst="curvedConnector2">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graphicFrame>
        <p:nvGraphicFramePr>
          <p:cNvPr id="34834" name="Oggetto 1"/>
          <p:cNvGraphicFramePr>
            <a:graphicFrameLocks noChangeAspect="1"/>
          </p:cNvGraphicFramePr>
          <p:nvPr>
            <p:extLst>
              <p:ext uri="{D42A27DB-BD31-4B8C-83A1-F6EECF244321}">
                <p14:modId xmlns:p14="http://schemas.microsoft.com/office/powerpoint/2010/main" val="3285374369"/>
              </p:ext>
            </p:extLst>
          </p:nvPr>
        </p:nvGraphicFramePr>
        <p:xfrm>
          <a:off x="3894138" y="3717925"/>
          <a:ext cx="1633537" cy="584200"/>
        </p:xfrm>
        <a:graphic>
          <a:graphicData uri="http://schemas.openxmlformats.org/presentationml/2006/ole">
            <mc:AlternateContent xmlns:mc="http://schemas.openxmlformats.org/markup-compatibility/2006">
              <mc:Choice xmlns:v="urn:schemas-microsoft-com:vml" Requires="v">
                <p:oleObj spid="_x0000_s2259" name="Equation" r:id="rId5" imgW="1638000" imgH="583920" progId="Equation.DSMT4">
                  <p:embed/>
                </p:oleObj>
              </mc:Choice>
              <mc:Fallback>
                <p:oleObj name="Equation" r:id="rId5" imgW="1638000" imgH="583920" progId="Equation.DSMT4">
                  <p:embed/>
                  <p:pic>
                    <p:nvPicPr>
                      <p:cNvPr id="34834" name="Oggetto 1"/>
                      <p:cNvPicPr>
                        <a:picLocks noChangeAspect="1" noChangeArrowheads="1"/>
                      </p:cNvPicPr>
                      <p:nvPr/>
                    </p:nvPicPr>
                    <p:blipFill>
                      <a:blip r:embed="rId6"/>
                      <a:srcRect/>
                      <a:stretch>
                        <a:fillRect/>
                      </a:stretch>
                    </p:blipFill>
                    <p:spPr bwMode="auto">
                      <a:xfrm>
                        <a:off x="3894138" y="3717925"/>
                        <a:ext cx="1633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Kernel-based Hashing Methods</a:t>
            </a:r>
            <a:endParaRPr lang="it-IT" b="1" kern="0" dirty="0">
              <a:solidFill>
                <a:schemeClr val="accent2">
                  <a:lumMod val="50000"/>
                </a:schemeClr>
              </a:solidFill>
            </a:endParaRPr>
          </a:p>
        </p:txBody>
      </p:sp>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5"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9" name="Rectangle 7"/>
          <p:cNvSpPr>
            <a:spLocks noChangeArrowheads="1"/>
          </p:cNvSpPr>
          <p:nvPr/>
        </p:nvSpPr>
        <p:spPr bwMode="auto">
          <a:xfrm>
            <a:off x="568325" y="1211263"/>
            <a:ext cx="8077200" cy="5049837"/>
          </a:xfrm>
          <a:prstGeom prst="rect">
            <a:avLst/>
          </a:prstGeom>
          <a:noFill/>
          <a:ln>
            <a:noFill/>
          </a:ln>
          <a:extLst/>
        </p:spPr>
        <p:txBody>
          <a:bodyPr lIns="92075" tIns="46038" rIns="92075" bIns="46038"/>
          <a:lstStyle>
            <a:lvl1pPr marL="342900" indent="-342900" eaLnBrk="0" hangingPunct="0">
              <a:defRPr>
                <a:solidFill>
                  <a:schemeClr val="tx1"/>
                </a:solidFill>
                <a:latin typeface="Arial" charset="0"/>
                <a:cs typeface="Arial" charset="0"/>
              </a:defRPr>
            </a:lvl1pPr>
            <a:lvl2pPr marL="742950" indent="-220663"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buClr>
                <a:srgbClr val="000000"/>
              </a:buClr>
              <a:buFont typeface="Wingdings" pitchFamily="2" charset="2"/>
              <a:buChar char="ü"/>
              <a:defRPr/>
            </a:pPr>
            <a:r>
              <a:rPr lang="en-US" sz="1600" dirty="0">
                <a:solidFill>
                  <a:srgbClr val="000000"/>
                </a:solidFill>
              </a:rPr>
              <a:t>T</a:t>
            </a:r>
            <a:r>
              <a:rPr lang="en-US" sz="1600" dirty="0" smtClean="0">
                <a:solidFill>
                  <a:srgbClr val="000000"/>
                </a:solidFill>
              </a:rPr>
              <a:t>wo main methods </a:t>
            </a:r>
            <a:r>
              <a:rPr lang="en-US" sz="1600" dirty="0">
                <a:solidFill>
                  <a:srgbClr val="000000"/>
                </a:solidFill>
              </a:rPr>
              <a:t>that define hash functions in the kernel space:</a:t>
            </a:r>
          </a:p>
          <a:p>
            <a:pPr algn="just" eaLnBrk="1" hangingPunct="1">
              <a:buClr>
                <a:schemeClr val="tx2"/>
              </a:buClr>
              <a:buFont typeface="Wingdings" pitchFamily="2" charset="2"/>
              <a:buChar char="ü"/>
              <a:defRPr/>
            </a:pPr>
            <a:endParaRPr lang="en-US" sz="1000" dirty="0">
              <a:solidFill>
                <a:schemeClr val="tx2"/>
              </a:solidFill>
            </a:endParaRPr>
          </a:p>
          <a:p>
            <a:pPr marL="808037" lvl="1" indent="-285750" algn="just" eaLnBrk="1" hangingPunct="1">
              <a:buClr>
                <a:srgbClr val="000000"/>
              </a:buClr>
              <a:buFont typeface="Wingdings" panose="05000000000000000000" pitchFamily="2" charset="2"/>
              <a:buChar char="§"/>
              <a:defRPr/>
            </a:pPr>
            <a:r>
              <a:rPr lang="en-US" sz="1600" dirty="0">
                <a:solidFill>
                  <a:schemeClr val="accent2"/>
                </a:solidFill>
              </a:rPr>
              <a:t>kernel-based unsupervised LSH </a:t>
            </a:r>
            <a:r>
              <a:rPr lang="en-US" sz="1600" dirty="0">
                <a:solidFill>
                  <a:srgbClr val="000000"/>
                </a:solidFill>
              </a:rPr>
              <a:t>hashing method (hash functions are defined  by using only unlabeled images) </a:t>
            </a:r>
            <a:r>
              <a:rPr lang="en-US" sz="1600" dirty="0" smtClean="0">
                <a:solidFill>
                  <a:srgbClr val="000000"/>
                </a:solidFill>
              </a:rPr>
              <a:t>[1].</a:t>
            </a:r>
            <a:endParaRPr lang="en-US" sz="1600" dirty="0">
              <a:solidFill>
                <a:srgbClr val="000000"/>
              </a:solidFill>
            </a:endParaRPr>
          </a:p>
          <a:p>
            <a:pPr marL="522287" lvl="1" indent="0" algn="just" eaLnBrk="1" hangingPunct="1">
              <a:buClr>
                <a:schemeClr val="tx2"/>
              </a:buClr>
              <a:defRPr/>
            </a:pPr>
            <a:r>
              <a:rPr lang="en-US" sz="1600" dirty="0">
                <a:solidFill>
                  <a:schemeClr val="tx2"/>
                </a:solidFill>
              </a:rPr>
              <a:t> </a:t>
            </a:r>
          </a:p>
          <a:p>
            <a:pPr marL="808037" lvl="1" indent="-285750" algn="just" eaLnBrk="1" hangingPunct="1">
              <a:buClr>
                <a:srgbClr val="000000"/>
              </a:buClr>
              <a:buFont typeface="Wingdings" panose="05000000000000000000" pitchFamily="2" charset="2"/>
              <a:buChar char="§"/>
              <a:defRPr/>
            </a:pPr>
            <a:r>
              <a:rPr lang="en-US" sz="1600" dirty="0">
                <a:solidFill>
                  <a:schemeClr val="accent2"/>
                </a:solidFill>
              </a:rPr>
              <a:t>kernel-based supervised hashing LSH </a:t>
            </a:r>
            <a:r>
              <a:rPr lang="en-US" sz="1600" dirty="0">
                <a:solidFill>
                  <a:srgbClr val="000000"/>
                </a:solidFill>
              </a:rPr>
              <a:t>method (semantic similarity is used to define much distinctive hash functions) </a:t>
            </a:r>
            <a:r>
              <a:rPr lang="en-US" sz="1600" dirty="0" smtClean="0">
                <a:solidFill>
                  <a:srgbClr val="000000"/>
                </a:solidFill>
              </a:rPr>
              <a:t>[2].</a:t>
            </a:r>
            <a:endParaRPr lang="en-US" sz="1600" dirty="0">
              <a:solidFill>
                <a:srgbClr val="000000"/>
              </a:solidFill>
            </a:endParaRPr>
          </a:p>
          <a:p>
            <a:pPr marL="407987" indent="-285750" algn="just" eaLnBrk="1" hangingPunct="1">
              <a:buClr>
                <a:schemeClr val="tx2"/>
              </a:buClr>
              <a:buFont typeface="Wingdings" panose="05000000000000000000" pitchFamily="2" charset="2"/>
              <a:buChar char="ü"/>
              <a:defRPr/>
            </a:pPr>
            <a:endParaRPr lang="en-US" sz="1600" dirty="0">
              <a:solidFill>
                <a:schemeClr val="tx2"/>
              </a:solidFill>
            </a:endParaRPr>
          </a:p>
          <a:p>
            <a:pPr marL="407987" indent="-285750" algn="just" eaLnBrk="1" hangingPunct="1">
              <a:buClr>
                <a:schemeClr val="tx2"/>
              </a:buClr>
              <a:buFont typeface="Wingdings" panose="05000000000000000000" pitchFamily="2" charset="2"/>
              <a:buChar char="ü"/>
              <a:defRPr/>
            </a:pPr>
            <a:r>
              <a:rPr lang="en-US" sz="1600" dirty="0">
                <a:solidFill>
                  <a:srgbClr val="000000"/>
                </a:solidFill>
              </a:rPr>
              <a:t>Kernel-based methods express the </a:t>
            </a:r>
            <a:r>
              <a:rPr lang="en-US" sz="1600" dirty="0">
                <a:solidFill>
                  <a:schemeClr val="accent2"/>
                </a:solidFill>
              </a:rPr>
              <a:t>Gaussian random vector </a:t>
            </a:r>
            <a:r>
              <a:rPr lang="en-US" sz="1600" dirty="0">
                <a:solidFill>
                  <a:srgbClr val="000000"/>
                </a:solidFill>
              </a:rPr>
              <a:t>as the weighted sum of </a:t>
            </a:r>
            <a:r>
              <a:rPr lang="en-US" sz="1600" i="1" dirty="0">
                <a:solidFill>
                  <a:srgbClr val="000000"/>
                </a:solidFill>
              </a:rPr>
              <a:t>m </a:t>
            </a:r>
            <a:r>
              <a:rPr lang="en-US" sz="1600" dirty="0">
                <a:solidFill>
                  <a:srgbClr val="000000"/>
                </a:solidFill>
              </a:rPr>
              <a:t>images selected from the archive as:</a:t>
            </a:r>
          </a:p>
          <a:p>
            <a:pPr marL="122237" indent="0" algn="just" eaLnBrk="1" hangingPunct="1">
              <a:buClr>
                <a:schemeClr val="tx2"/>
              </a:buClr>
              <a:defRPr/>
            </a:pPr>
            <a:endParaRPr lang="en-US" sz="1600" dirty="0">
              <a:solidFill>
                <a:schemeClr val="tx2"/>
              </a:solidFill>
            </a:endParaRPr>
          </a:p>
          <a:p>
            <a:pPr marL="122237" indent="0" algn="just" eaLnBrk="1" hangingPunct="1">
              <a:buClr>
                <a:schemeClr val="tx2"/>
              </a:buClr>
              <a:defRPr/>
            </a:pPr>
            <a:endParaRPr lang="en-US" sz="1600" dirty="0">
              <a:solidFill>
                <a:schemeClr val="tx2"/>
              </a:solidFill>
            </a:endParaRPr>
          </a:p>
          <a:p>
            <a:pPr marL="407987" indent="-285750" algn="just" eaLnBrk="1" hangingPunct="1">
              <a:buClr>
                <a:schemeClr val="tx2"/>
              </a:buClr>
              <a:buFont typeface="Wingdings" panose="05000000000000000000" pitchFamily="2" charset="2"/>
              <a:buChar char="ü"/>
              <a:defRPr/>
            </a:pPr>
            <a:endParaRPr lang="en-US" sz="1600" dirty="0">
              <a:solidFill>
                <a:schemeClr val="tx2"/>
              </a:solidFill>
            </a:endParaRPr>
          </a:p>
          <a:p>
            <a:pPr marL="407987" indent="-285750" algn="just" eaLnBrk="1" hangingPunct="1">
              <a:buClr>
                <a:schemeClr val="tx2"/>
              </a:buClr>
              <a:buFont typeface="Wingdings" panose="05000000000000000000" pitchFamily="2" charset="2"/>
              <a:buChar char="ü"/>
              <a:defRPr/>
            </a:pPr>
            <a:r>
              <a:rPr lang="en-US" sz="1600" dirty="0">
                <a:solidFill>
                  <a:srgbClr val="000000"/>
                </a:solidFill>
              </a:rPr>
              <a:t>Then the hash function becomes:</a:t>
            </a:r>
          </a:p>
          <a:p>
            <a:pPr marL="407987" indent="-285750" algn="just" eaLnBrk="1" hangingPunct="1">
              <a:buClr>
                <a:schemeClr val="tx2"/>
              </a:buClr>
              <a:buFont typeface="Wingdings" panose="05000000000000000000" pitchFamily="2" charset="2"/>
              <a:buChar char="ü"/>
              <a:defRPr/>
            </a:pPr>
            <a:endParaRPr lang="en-US" dirty="0">
              <a:solidFill>
                <a:schemeClr val="tx2"/>
              </a:solidFill>
            </a:endParaRPr>
          </a:p>
          <a:p>
            <a:pPr marL="808037" lvl="1" indent="-285750" algn="just" eaLnBrk="1" hangingPunct="1">
              <a:buClr>
                <a:schemeClr val="tx2"/>
              </a:buClr>
              <a:buFont typeface="Wingdings" panose="05000000000000000000" pitchFamily="2" charset="2"/>
              <a:buChar char="§"/>
              <a:defRPr/>
            </a:pPr>
            <a:endParaRPr lang="en-US" dirty="0">
              <a:solidFill>
                <a:schemeClr val="tx2"/>
              </a:solidFill>
            </a:endParaRPr>
          </a:p>
          <a:p>
            <a:pPr marL="522287" lvl="1" indent="0" algn="just" eaLnBrk="1" hangingPunct="1">
              <a:buClr>
                <a:schemeClr val="tx2"/>
              </a:buClr>
              <a:defRPr/>
            </a:pPr>
            <a:endParaRPr lang="en-US" dirty="0">
              <a:solidFill>
                <a:schemeClr val="tx2"/>
              </a:solidFill>
            </a:endParaRPr>
          </a:p>
          <a:p>
            <a:pPr algn="just" eaLnBrk="1" hangingPunct="1">
              <a:buClr>
                <a:schemeClr val="tx2"/>
              </a:buClr>
              <a:buFont typeface="Wingdings" pitchFamily="2" charset="2"/>
              <a:buChar char="ü"/>
              <a:defRPr/>
            </a:pPr>
            <a:endParaRPr lang="en-US" dirty="0">
              <a:solidFill>
                <a:schemeClr val="tx2"/>
              </a:solidFill>
            </a:endParaRPr>
          </a:p>
          <a:p>
            <a:pPr algn="just" eaLnBrk="1" hangingPunct="1">
              <a:buClr>
                <a:schemeClr val="tx2"/>
              </a:buClr>
              <a:buFont typeface="Wingdings" pitchFamily="2" charset="2"/>
              <a:buChar char="ü"/>
              <a:defRPr/>
            </a:pPr>
            <a:endParaRPr lang="en-US" dirty="0">
              <a:solidFill>
                <a:schemeClr val="tx2"/>
              </a:solidFill>
            </a:endParaRPr>
          </a:p>
          <a:p>
            <a:pPr algn="just" eaLnBrk="1" hangingPunct="1">
              <a:buClr>
                <a:schemeClr val="tx2"/>
              </a:buClr>
              <a:buFont typeface="Wingdings" pitchFamily="2" charset="2"/>
              <a:buChar char="ü"/>
              <a:defRPr/>
            </a:pPr>
            <a:endParaRPr lang="en-US" altLang="it-IT" dirty="0">
              <a:solidFill>
                <a:schemeClr val="tx2"/>
              </a:solidFill>
            </a:endParaRPr>
          </a:p>
          <a:p>
            <a:pPr algn="just" eaLnBrk="1" hangingPunct="1">
              <a:buClr>
                <a:schemeClr val="tx2"/>
              </a:buClr>
              <a:buFont typeface="Wingdings" pitchFamily="2" charset="2"/>
              <a:buChar char="ü"/>
              <a:defRPr/>
            </a:pPr>
            <a:endParaRPr lang="en-US" altLang="it-IT" sz="1600" dirty="0">
              <a:solidFill>
                <a:schemeClr val="tx2"/>
              </a:solidFill>
            </a:endParaRPr>
          </a:p>
          <a:p>
            <a:pPr algn="just" eaLnBrk="1" hangingPunct="1">
              <a:buClr>
                <a:schemeClr val="tx2"/>
              </a:buClr>
              <a:buFont typeface="Wingdings" pitchFamily="2" charset="2"/>
              <a:buChar char="ü"/>
              <a:defRPr/>
            </a:pPr>
            <a:endParaRPr lang="en-US" altLang="it-IT" sz="1600" dirty="0">
              <a:solidFill>
                <a:schemeClr val="tx2"/>
              </a:solidFill>
            </a:endParaRPr>
          </a:p>
        </p:txBody>
      </p:sp>
      <p:sp>
        <p:nvSpPr>
          <p:cNvPr id="20"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29</a:t>
            </a:r>
            <a:endParaRPr lang="it-IT" altLang="de-DE" sz="900" kern="0" dirty="0">
              <a:solidFill>
                <a:srgbClr val="000000"/>
              </a:solidFill>
            </a:endParaRPr>
          </a:p>
        </p:txBody>
      </p:sp>
    </p:spTree>
    <p:extLst>
      <p:ext uri="{BB962C8B-B14F-4D97-AF65-F5344CB8AC3E}">
        <p14:creationId xmlns:p14="http://schemas.microsoft.com/office/powerpoint/2010/main" val="32491226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sp>
        <p:nvSpPr>
          <p:cNvPr id="36870"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sp>
        <p:nvSpPr>
          <p:cNvPr id="36871"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graphicFrame>
        <p:nvGraphicFramePr>
          <p:cNvPr id="36872" name="Object 5"/>
          <p:cNvGraphicFramePr>
            <a:graphicFrameLocks noChangeAspect="1"/>
          </p:cNvGraphicFramePr>
          <p:nvPr>
            <p:extLst>
              <p:ext uri="{D42A27DB-BD31-4B8C-83A1-F6EECF244321}">
                <p14:modId xmlns:p14="http://schemas.microsoft.com/office/powerpoint/2010/main" val="3436440372"/>
              </p:ext>
            </p:extLst>
          </p:nvPr>
        </p:nvGraphicFramePr>
        <p:xfrm>
          <a:off x="2971800" y="4719638"/>
          <a:ext cx="3536950" cy="787400"/>
        </p:xfrm>
        <a:graphic>
          <a:graphicData uri="http://schemas.openxmlformats.org/presentationml/2006/ole">
            <mc:AlternateContent xmlns:mc="http://schemas.openxmlformats.org/markup-compatibility/2006">
              <mc:Choice xmlns:v="urn:schemas-microsoft-com:vml" Requires="v">
                <p:oleObj spid="_x0000_s3599" name="Equation" r:id="rId3" imgW="3543120" imgH="787320" progId="Equation.DSMT4">
                  <p:embed/>
                </p:oleObj>
              </mc:Choice>
              <mc:Fallback>
                <p:oleObj name="Equation" r:id="rId3" imgW="3543120" imgH="787320" progId="Equation.DSMT4">
                  <p:embed/>
                  <p:pic>
                    <p:nvPicPr>
                      <p:cNvPr id="36872" name="Object 5"/>
                      <p:cNvPicPr>
                        <a:picLocks noChangeAspect="1" noChangeArrowheads="1"/>
                      </p:cNvPicPr>
                      <p:nvPr/>
                    </p:nvPicPr>
                    <p:blipFill>
                      <a:blip r:embed="rId4"/>
                      <a:srcRect/>
                      <a:stretch>
                        <a:fillRect/>
                      </a:stretch>
                    </p:blipFill>
                    <p:spPr bwMode="auto">
                      <a:xfrm>
                        <a:off x="2971800" y="4719638"/>
                        <a:ext cx="35369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3"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graphicFrame>
        <p:nvGraphicFramePr>
          <p:cNvPr id="36874" name="Object 7"/>
          <p:cNvGraphicFramePr>
            <a:graphicFrameLocks noChangeAspect="1"/>
          </p:cNvGraphicFramePr>
          <p:nvPr>
            <p:extLst>
              <p:ext uri="{D42A27DB-BD31-4B8C-83A1-F6EECF244321}">
                <p14:modId xmlns:p14="http://schemas.microsoft.com/office/powerpoint/2010/main" val="7300226"/>
              </p:ext>
            </p:extLst>
          </p:nvPr>
        </p:nvGraphicFramePr>
        <p:xfrm>
          <a:off x="3027363" y="4284663"/>
          <a:ext cx="239712" cy="193675"/>
        </p:xfrm>
        <a:graphic>
          <a:graphicData uri="http://schemas.openxmlformats.org/presentationml/2006/ole">
            <mc:AlternateContent xmlns:mc="http://schemas.openxmlformats.org/markup-compatibility/2006">
              <mc:Choice xmlns:v="urn:schemas-microsoft-com:vml" Requires="v">
                <p:oleObj spid="_x0000_s3600" name="Equation" r:id="rId5" imgW="241200" imgH="190440" progId="Equation.DSMT4">
                  <p:embed/>
                </p:oleObj>
              </mc:Choice>
              <mc:Fallback>
                <p:oleObj name="Equation" r:id="rId5" imgW="241200" imgH="190440" progId="Equation.DSMT4">
                  <p:embed/>
                  <p:pic>
                    <p:nvPicPr>
                      <p:cNvPr id="36874" name="Object 7"/>
                      <p:cNvPicPr>
                        <a:picLocks noChangeAspect="1" noChangeArrowheads="1"/>
                      </p:cNvPicPr>
                      <p:nvPr/>
                    </p:nvPicPr>
                    <p:blipFill>
                      <a:blip r:embed="rId6"/>
                      <a:srcRect/>
                      <a:stretch>
                        <a:fillRect/>
                      </a:stretch>
                    </p:blipFill>
                    <p:spPr bwMode="auto">
                      <a:xfrm>
                        <a:off x="3027363" y="4284663"/>
                        <a:ext cx="2397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5"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graphicFrame>
        <p:nvGraphicFramePr>
          <p:cNvPr id="36876" name="Object 9"/>
          <p:cNvGraphicFramePr>
            <a:graphicFrameLocks noChangeAspect="1"/>
          </p:cNvGraphicFramePr>
          <p:nvPr>
            <p:extLst>
              <p:ext uri="{D42A27DB-BD31-4B8C-83A1-F6EECF244321}">
                <p14:modId xmlns:p14="http://schemas.microsoft.com/office/powerpoint/2010/main" val="2736652159"/>
              </p:ext>
            </p:extLst>
          </p:nvPr>
        </p:nvGraphicFramePr>
        <p:xfrm>
          <a:off x="5072983" y="1295400"/>
          <a:ext cx="1798637" cy="312737"/>
        </p:xfrm>
        <a:graphic>
          <a:graphicData uri="http://schemas.openxmlformats.org/presentationml/2006/ole">
            <mc:AlternateContent xmlns:mc="http://schemas.openxmlformats.org/markup-compatibility/2006">
              <mc:Choice xmlns:v="urn:schemas-microsoft-com:vml" Requires="v">
                <p:oleObj spid="_x0000_s3601" name="Equation" r:id="rId7" imgW="1803240" imgH="317160" progId="Equation.DSMT4">
                  <p:embed/>
                </p:oleObj>
              </mc:Choice>
              <mc:Fallback>
                <p:oleObj name="Equation" r:id="rId7" imgW="1803240" imgH="317160" progId="Equation.DSMT4">
                  <p:embed/>
                  <p:pic>
                    <p:nvPicPr>
                      <p:cNvPr id="36876" name="Object 9"/>
                      <p:cNvPicPr>
                        <a:picLocks noChangeAspect="1" noChangeArrowheads="1"/>
                      </p:cNvPicPr>
                      <p:nvPr/>
                    </p:nvPicPr>
                    <p:blipFill>
                      <a:blip r:embed="rId8"/>
                      <a:srcRect/>
                      <a:stretch>
                        <a:fillRect/>
                      </a:stretch>
                    </p:blipFill>
                    <p:spPr bwMode="auto">
                      <a:xfrm>
                        <a:off x="5072983" y="1295400"/>
                        <a:ext cx="179863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7" name="Object 10"/>
          <p:cNvGraphicFramePr>
            <a:graphicFrameLocks noChangeAspect="1"/>
          </p:cNvGraphicFramePr>
          <p:nvPr>
            <p:extLst>
              <p:ext uri="{D42A27DB-BD31-4B8C-83A1-F6EECF244321}">
                <p14:modId xmlns:p14="http://schemas.microsoft.com/office/powerpoint/2010/main" val="1410051163"/>
              </p:ext>
            </p:extLst>
          </p:nvPr>
        </p:nvGraphicFramePr>
        <p:xfrm>
          <a:off x="6873875" y="5867400"/>
          <a:ext cx="239713" cy="193675"/>
        </p:xfrm>
        <a:graphic>
          <a:graphicData uri="http://schemas.openxmlformats.org/presentationml/2006/ole">
            <mc:AlternateContent xmlns:mc="http://schemas.openxmlformats.org/markup-compatibility/2006">
              <mc:Choice xmlns:v="urn:schemas-microsoft-com:vml" Requires="v">
                <p:oleObj spid="_x0000_s3602" name="Equation" r:id="rId9" imgW="241200" imgH="190440" progId="Equation.DSMT4">
                  <p:embed/>
                </p:oleObj>
              </mc:Choice>
              <mc:Fallback>
                <p:oleObj name="Equation" r:id="rId9" imgW="241200" imgH="190440" progId="Equation.DSMT4">
                  <p:embed/>
                  <p:pic>
                    <p:nvPicPr>
                      <p:cNvPr id="36877" name="Object 10"/>
                      <p:cNvPicPr>
                        <a:picLocks noChangeAspect="1" noChangeArrowheads="1"/>
                      </p:cNvPicPr>
                      <p:nvPr/>
                    </p:nvPicPr>
                    <p:blipFill>
                      <a:blip r:embed="rId10"/>
                      <a:srcRect/>
                      <a:stretch>
                        <a:fillRect/>
                      </a:stretch>
                    </p:blipFill>
                    <p:spPr bwMode="auto">
                      <a:xfrm>
                        <a:off x="6873875" y="5867400"/>
                        <a:ext cx="2397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8" name="Object 11"/>
          <p:cNvGraphicFramePr>
            <a:graphicFrameLocks noChangeAspect="1"/>
          </p:cNvGraphicFramePr>
          <p:nvPr>
            <p:extLst>
              <p:ext uri="{D42A27DB-BD31-4B8C-83A1-F6EECF244321}">
                <p14:modId xmlns:p14="http://schemas.microsoft.com/office/powerpoint/2010/main" val="2359159287"/>
              </p:ext>
            </p:extLst>
          </p:nvPr>
        </p:nvGraphicFramePr>
        <p:xfrm>
          <a:off x="4899025" y="5824538"/>
          <a:ext cx="431800" cy="241300"/>
        </p:xfrm>
        <a:graphic>
          <a:graphicData uri="http://schemas.openxmlformats.org/presentationml/2006/ole">
            <mc:AlternateContent xmlns:mc="http://schemas.openxmlformats.org/markup-compatibility/2006">
              <mc:Choice xmlns:v="urn:schemas-microsoft-com:vml" Requires="v">
                <p:oleObj spid="_x0000_s3603" name="Equation" r:id="rId11" imgW="431640" imgH="241200" progId="Equation.DSMT4">
                  <p:embed/>
                </p:oleObj>
              </mc:Choice>
              <mc:Fallback>
                <p:oleObj name="Equation" r:id="rId11" imgW="431640" imgH="241200" progId="Equation.DSMT4">
                  <p:embed/>
                  <p:pic>
                    <p:nvPicPr>
                      <p:cNvPr id="36878" name="Object 11"/>
                      <p:cNvPicPr>
                        <a:picLocks noChangeAspect="1" noChangeArrowheads="1"/>
                      </p:cNvPicPr>
                      <p:nvPr/>
                    </p:nvPicPr>
                    <p:blipFill>
                      <a:blip r:embed="rId12"/>
                      <a:srcRect/>
                      <a:stretch>
                        <a:fillRect/>
                      </a:stretch>
                    </p:blipFill>
                    <p:spPr bwMode="auto">
                      <a:xfrm>
                        <a:off x="4899025" y="5824538"/>
                        <a:ext cx="4318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9"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sp>
        <p:nvSpPr>
          <p:cNvPr id="36880" name="Rectangle 2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sp>
        <p:nvSpPr>
          <p:cNvPr id="21"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a:solidFill>
                  <a:schemeClr val="accent2">
                    <a:lumMod val="50000"/>
                  </a:schemeClr>
                </a:solidFill>
              </a:rPr>
              <a:t>Supervised Kernel-Based </a:t>
            </a:r>
            <a:r>
              <a:rPr lang="en-US" b="1" kern="0" dirty="0" smtClean="0">
                <a:solidFill>
                  <a:schemeClr val="accent2">
                    <a:lumMod val="50000"/>
                  </a:schemeClr>
                </a:solidFill>
              </a:rPr>
              <a:t>LSH</a:t>
            </a:r>
            <a:endParaRPr lang="it-IT" b="1" kern="0" dirty="0">
              <a:solidFill>
                <a:schemeClr val="accent2">
                  <a:lumMod val="50000"/>
                </a:schemeClr>
              </a:solidFill>
            </a:endParaRPr>
          </a:p>
        </p:txBody>
      </p:sp>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3"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8" name="Rectangle 17"/>
          <p:cNvSpPr/>
          <p:nvPr/>
        </p:nvSpPr>
        <p:spPr>
          <a:xfrm>
            <a:off x="579438" y="1246188"/>
            <a:ext cx="7985125" cy="5200650"/>
          </a:xfrm>
          <a:prstGeom prst="rect">
            <a:avLst/>
          </a:prstGeom>
        </p:spPr>
        <p:txBody>
          <a:bodyPr>
            <a:spAutoFit/>
          </a:bodyPr>
          <a:lstStyle/>
          <a:p>
            <a:pPr marL="285750" indent="-285750" algn="just">
              <a:buFont typeface="Wingdings" panose="05000000000000000000" pitchFamily="2" charset="2"/>
              <a:buChar char="ü"/>
              <a:defRPr/>
            </a:pPr>
            <a:r>
              <a:rPr lang="en-US" altLang="it-IT" sz="1600" dirty="0">
                <a:solidFill>
                  <a:srgbClr val="000000"/>
                </a:solidFill>
                <a:latin typeface="Arial" charset="0"/>
                <a:cs typeface="Arial" charset="0"/>
              </a:rPr>
              <a:t>Let us assume that </a:t>
            </a:r>
            <a:r>
              <a:rPr lang="en-US" sz="1600" dirty="0">
                <a:solidFill>
                  <a:srgbClr val="000000"/>
                </a:solidFill>
                <a:latin typeface="Arial" charset="0"/>
                <a:cs typeface="Arial" charset="0"/>
              </a:rPr>
              <a:t>a </a:t>
            </a:r>
            <a:r>
              <a:rPr lang="en-US" sz="1600" dirty="0">
                <a:solidFill>
                  <a:schemeClr val="accent2"/>
                </a:solidFill>
                <a:latin typeface="Arial" charset="0"/>
                <a:cs typeface="Arial" charset="0"/>
              </a:rPr>
              <a:t>labeled training </a:t>
            </a:r>
            <a:r>
              <a:rPr lang="en-US" sz="1600" dirty="0">
                <a:solidFill>
                  <a:srgbClr val="000000"/>
                </a:solidFill>
                <a:latin typeface="Arial" charset="0"/>
                <a:cs typeface="Arial" charset="0"/>
              </a:rPr>
              <a:t>set                               </a:t>
            </a:r>
            <a:r>
              <a:rPr lang="en-US" sz="1600" dirty="0" smtClean="0">
                <a:solidFill>
                  <a:srgbClr val="000000"/>
                </a:solidFill>
                <a:latin typeface="Arial" charset="0"/>
                <a:cs typeface="Arial" charset="0"/>
              </a:rPr>
              <a:t>  made </a:t>
            </a:r>
            <a:r>
              <a:rPr lang="en-US" sz="1600" dirty="0">
                <a:solidFill>
                  <a:srgbClr val="000000"/>
                </a:solidFill>
                <a:latin typeface="Arial" charset="0"/>
                <a:cs typeface="Arial" charset="0"/>
              </a:rPr>
              <a:t>up of </a:t>
            </a:r>
            <a:r>
              <a:rPr lang="en-US" sz="1600" i="1" dirty="0">
                <a:solidFill>
                  <a:srgbClr val="000000"/>
                </a:solidFill>
                <a:latin typeface="Times New Roman" panose="02020603050405020304" pitchFamily="18" charset="0"/>
                <a:cs typeface="Times New Roman" panose="02020603050405020304" pitchFamily="18" charset="0"/>
              </a:rPr>
              <a:t>l</a:t>
            </a:r>
            <a:r>
              <a:rPr lang="en-US" sz="1600" i="1" dirty="0">
                <a:solidFill>
                  <a:srgbClr val="000000"/>
                </a:solidFill>
                <a:latin typeface="Arial" charset="0"/>
                <a:cs typeface="Arial" charset="0"/>
              </a:rPr>
              <a:t> </a:t>
            </a:r>
            <a:r>
              <a:rPr lang="en-US" sz="1600" dirty="0">
                <a:solidFill>
                  <a:srgbClr val="000000"/>
                </a:solidFill>
                <a:latin typeface="Arial" charset="0"/>
                <a:cs typeface="Arial" charset="0"/>
              </a:rPr>
              <a:t>annotated</a:t>
            </a:r>
            <a:r>
              <a:rPr lang="en-US" sz="1600" i="1" dirty="0">
                <a:solidFill>
                  <a:srgbClr val="000000"/>
                </a:solidFill>
                <a:latin typeface="Arial" charset="0"/>
                <a:cs typeface="Arial" charset="0"/>
              </a:rPr>
              <a:t> </a:t>
            </a:r>
            <a:r>
              <a:rPr lang="en-US" sz="1600" dirty="0">
                <a:solidFill>
                  <a:srgbClr val="000000"/>
                </a:solidFill>
                <a:latin typeface="Arial" charset="0"/>
                <a:cs typeface="Arial" charset="0"/>
              </a:rPr>
              <a:t>images is available.</a:t>
            </a:r>
          </a:p>
          <a:p>
            <a:pPr marL="285750" indent="-285750" algn="just">
              <a:buFont typeface="Wingdings" panose="05000000000000000000" pitchFamily="2" charset="2"/>
              <a:buChar char="ü"/>
              <a:defRPr/>
            </a:pPr>
            <a:endParaRPr lang="en-US" sz="1600" dirty="0">
              <a:solidFill>
                <a:srgbClr val="000000"/>
              </a:solidFill>
              <a:latin typeface="Arial" charset="0"/>
              <a:cs typeface="Arial" charset="0"/>
            </a:endParaRPr>
          </a:p>
          <a:p>
            <a:pPr marL="285750" indent="-285750" algn="just">
              <a:buFont typeface="Wingdings" panose="05000000000000000000" pitchFamily="2" charset="2"/>
              <a:buChar char="ü"/>
              <a:defRPr/>
            </a:pPr>
            <a:r>
              <a:rPr lang="en-US" sz="1600" dirty="0">
                <a:solidFill>
                  <a:srgbClr val="000000"/>
                </a:solidFill>
                <a:latin typeface="Arial" charset="0"/>
                <a:cs typeface="Arial" charset="0"/>
              </a:rPr>
              <a:t>The supervised KSLSH method defines hash functions such that:</a:t>
            </a:r>
          </a:p>
          <a:p>
            <a:pPr marL="285750" indent="-285750" algn="just">
              <a:buFont typeface="Wingdings" panose="05000000000000000000" pitchFamily="2" charset="2"/>
              <a:buChar char="ü"/>
              <a:defRPr/>
            </a:pPr>
            <a:endParaRPr lang="en-US" sz="1600" dirty="0">
              <a:solidFill>
                <a:schemeClr val="tx2"/>
              </a:solidFill>
              <a:latin typeface="Arial" charset="0"/>
              <a:cs typeface="Arial" charset="0"/>
            </a:endParaRPr>
          </a:p>
          <a:p>
            <a:pPr marL="742950" lvl="1" indent="-285750" algn="just">
              <a:buFont typeface="Wingdings" panose="05000000000000000000" pitchFamily="2" charset="2"/>
              <a:buChar char="§"/>
              <a:defRPr/>
            </a:pPr>
            <a:r>
              <a:rPr lang="en-US" sz="1600" dirty="0">
                <a:solidFill>
                  <a:schemeClr val="accent2"/>
                </a:solidFill>
                <a:latin typeface="Arial" charset="0"/>
                <a:cs typeface="Arial" charset="0"/>
              </a:rPr>
              <a:t>hamming distances </a:t>
            </a:r>
            <a:r>
              <a:rPr lang="en-US" sz="1600" dirty="0">
                <a:solidFill>
                  <a:srgbClr val="000000"/>
                </a:solidFill>
                <a:latin typeface="Arial" charset="0"/>
                <a:cs typeface="Arial" charset="0"/>
              </a:rPr>
              <a:t>from similar images are minimized and those from dissimilar images are maximized.</a:t>
            </a:r>
          </a:p>
          <a:p>
            <a:pPr lvl="1" algn="just">
              <a:defRPr/>
            </a:pPr>
            <a:r>
              <a:rPr lang="en-US" sz="1600" dirty="0">
                <a:solidFill>
                  <a:schemeClr val="tx2"/>
                </a:solidFill>
                <a:latin typeface="Arial" charset="0"/>
                <a:cs typeface="Arial" charset="0"/>
              </a:rPr>
              <a:t> </a:t>
            </a:r>
          </a:p>
          <a:p>
            <a:pPr marL="742950" lvl="1" indent="-285750" algn="just">
              <a:buFont typeface="Wingdings" panose="05000000000000000000" pitchFamily="2" charset="2"/>
              <a:buChar char="§"/>
              <a:defRPr/>
            </a:pPr>
            <a:r>
              <a:rPr lang="en-US" sz="1600" dirty="0">
                <a:solidFill>
                  <a:schemeClr val="bg1"/>
                </a:solidFill>
                <a:latin typeface="Arial" charset="0"/>
                <a:cs typeface="Arial" charset="0"/>
              </a:rPr>
              <a:t>the</a:t>
            </a:r>
            <a:r>
              <a:rPr lang="en-US" sz="1600" dirty="0">
                <a:solidFill>
                  <a:schemeClr val="tx2"/>
                </a:solidFill>
                <a:latin typeface="Arial" charset="0"/>
                <a:cs typeface="Arial" charset="0"/>
              </a:rPr>
              <a:t> </a:t>
            </a:r>
            <a:r>
              <a:rPr lang="en-US" sz="1600" dirty="0">
                <a:solidFill>
                  <a:schemeClr val="accent2"/>
                </a:solidFill>
                <a:latin typeface="Arial" charset="0"/>
                <a:cs typeface="Arial" charset="0"/>
              </a:rPr>
              <a:t>same hash bits </a:t>
            </a:r>
            <a:r>
              <a:rPr lang="en-US" sz="1600" dirty="0">
                <a:solidFill>
                  <a:schemeClr val="bg1"/>
                </a:solidFill>
                <a:latin typeface="Arial" charset="0"/>
                <a:cs typeface="Arial" charset="0"/>
              </a:rPr>
              <a:t>for</a:t>
            </a:r>
            <a:r>
              <a:rPr lang="en-US" sz="1600" dirty="0">
                <a:solidFill>
                  <a:schemeClr val="tx2"/>
                </a:solidFill>
                <a:latin typeface="Arial" charset="0"/>
                <a:cs typeface="Arial" charset="0"/>
              </a:rPr>
              <a:t> </a:t>
            </a:r>
            <a:r>
              <a:rPr lang="en-US" sz="1600" dirty="0">
                <a:solidFill>
                  <a:schemeClr val="accent2"/>
                </a:solidFill>
                <a:latin typeface="Arial" charset="0"/>
                <a:cs typeface="Arial" charset="0"/>
              </a:rPr>
              <a:t>similar images </a:t>
            </a:r>
            <a:r>
              <a:rPr lang="en-US" sz="1600" dirty="0">
                <a:solidFill>
                  <a:srgbClr val="000000"/>
                </a:solidFill>
                <a:latin typeface="Arial" charset="0"/>
                <a:cs typeface="Arial" charset="0"/>
              </a:rPr>
              <a:t>are generated while obtaining different hash bits for dissimilar images.</a:t>
            </a:r>
          </a:p>
          <a:p>
            <a:pPr marL="742950" lvl="1" indent="-285750" algn="just">
              <a:buFont typeface="Wingdings" panose="05000000000000000000" pitchFamily="2" charset="2"/>
              <a:buChar char="ü"/>
              <a:defRPr/>
            </a:pPr>
            <a:endParaRPr lang="en-US" sz="1600" dirty="0">
              <a:solidFill>
                <a:schemeClr val="tx2"/>
              </a:solidFill>
              <a:latin typeface="Arial" charset="0"/>
              <a:cs typeface="Arial" charset="0"/>
            </a:endParaRPr>
          </a:p>
          <a:p>
            <a:pPr algn="just">
              <a:defRPr/>
            </a:pPr>
            <a:endParaRPr lang="en-US" dirty="0">
              <a:solidFill>
                <a:schemeClr val="tx2"/>
              </a:solidFill>
              <a:latin typeface="Arial" charset="0"/>
              <a:cs typeface="Arial" charset="0"/>
            </a:endParaRPr>
          </a:p>
          <a:p>
            <a:pPr marL="285750" indent="-285750" algn="just">
              <a:buFont typeface="Wingdings" panose="05000000000000000000" pitchFamily="2" charset="2"/>
              <a:buChar char="ü"/>
              <a:defRPr/>
            </a:pPr>
            <a:r>
              <a:rPr lang="en-US" sz="1600" dirty="0">
                <a:solidFill>
                  <a:srgbClr val="000000"/>
                </a:solidFill>
                <a:latin typeface="Arial" charset="0"/>
                <a:cs typeface="Arial" charset="0"/>
              </a:rPr>
              <a:t>A</a:t>
            </a:r>
            <a:r>
              <a:rPr lang="en-US" sz="1600" dirty="0">
                <a:solidFill>
                  <a:schemeClr val="tx2"/>
                </a:solidFill>
                <a:latin typeface="Arial" charset="0"/>
                <a:cs typeface="Arial" charset="0"/>
              </a:rPr>
              <a:t> </a:t>
            </a:r>
            <a:r>
              <a:rPr lang="en-US" sz="1600" dirty="0">
                <a:solidFill>
                  <a:schemeClr val="accent2"/>
                </a:solidFill>
                <a:latin typeface="Arial" charset="0"/>
                <a:cs typeface="Arial" charset="0"/>
              </a:rPr>
              <a:t>pairwise label </a:t>
            </a:r>
            <a:r>
              <a:rPr lang="en-US" sz="1600" dirty="0">
                <a:solidFill>
                  <a:srgbClr val="000000"/>
                </a:solidFill>
                <a:latin typeface="Arial" charset="0"/>
                <a:cs typeface="Arial" charset="0"/>
              </a:rPr>
              <a:t>matrix      that shows similarity of image pairs in labeled training set is generated:</a:t>
            </a:r>
            <a:endParaRPr lang="en-US" altLang="it-IT" sz="1600" dirty="0">
              <a:solidFill>
                <a:srgbClr val="000000"/>
              </a:solidFill>
              <a:latin typeface="Arial" charset="0"/>
              <a:cs typeface="Arial" charset="0"/>
            </a:endParaRPr>
          </a:p>
          <a:p>
            <a:pPr marL="285750" indent="-285750" algn="just">
              <a:buFont typeface="Wingdings" panose="05000000000000000000" pitchFamily="2" charset="2"/>
              <a:buChar char="ü"/>
              <a:defRPr/>
            </a:pPr>
            <a:endParaRPr lang="en-US" altLang="it-IT" dirty="0">
              <a:solidFill>
                <a:schemeClr val="bg1"/>
              </a:solidFill>
              <a:latin typeface="Arial" charset="0"/>
              <a:cs typeface="Arial" charset="0"/>
            </a:endParaRPr>
          </a:p>
          <a:p>
            <a:pPr algn="just">
              <a:defRPr/>
            </a:pPr>
            <a:endParaRPr lang="en-US" altLang="it-IT" dirty="0">
              <a:solidFill>
                <a:schemeClr val="bg1"/>
              </a:solidFill>
              <a:latin typeface="Arial" charset="0"/>
              <a:cs typeface="Arial" charset="0"/>
            </a:endParaRPr>
          </a:p>
          <a:p>
            <a:pPr marL="285750" indent="-285750" algn="just">
              <a:buFont typeface="Wingdings" panose="05000000000000000000" pitchFamily="2" charset="2"/>
              <a:buChar char="ü"/>
              <a:defRPr/>
            </a:pPr>
            <a:endParaRPr lang="en-US" altLang="it-IT" dirty="0">
              <a:solidFill>
                <a:schemeClr val="bg1"/>
              </a:solidFill>
              <a:latin typeface="Arial" charset="0"/>
              <a:cs typeface="Arial" charset="0"/>
            </a:endParaRPr>
          </a:p>
          <a:p>
            <a:pPr algn="just">
              <a:defRPr/>
            </a:pPr>
            <a:endParaRPr lang="en-US" altLang="it-IT" dirty="0">
              <a:solidFill>
                <a:schemeClr val="bg1"/>
              </a:solidFill>
              <a:latin typeface="Arial" charset="0"/>
              <a:cs typeface="Arial" charset="0"/>
            </a:endParaRPr>
          </a:p>
          <a:p>
            <a:pPr marL="285750" indent="-285750" algn="just">
              <a:buFont typeface="Wingdings" panose="05000000000000000000" pitchFamily="2" charset="2"/>
              <a:buChar char="ü"/>
              <a:defRPr/>
            </a:pPr>
            <a:r>
              <a:rPr lang="en-US" sz="1600" dirty="0">
                <a:solidFill>
                  <a:srgbClr val="000000"/>
                </a:solidFill>
                <a:latin typeface="Arial" charset="0"/>
                <a:cs typeface="Arial" charset="0"/>
              </a:rPr>
              <a:t>The hamming distances between images in        and the labels in      are correlated.                                                </a:t>
            </a:r>
          </a:p>
          <a:p>
            <a:pPr marL="285750" indent="-285750" algn="just">
              <a:buFont typeface="Wingdings" panose="05000000000000000000" pitchFamily="2" charset="2"/>
              <a:buChar char="ü"/>
              <a:defRPr/>
            </a:pPr>
            <a:endParaRPr lang="en-US" dirty="0">
              <a:solidFill>
                <a:schemeClr val="bg1"/>
              </a:solidFill>
              <a:latin typeface="Arial" charset="0"/>
              <a:cs typeface="Arial" charset="0"/>
            </a:endParaRPr>
          </a:p>
        </p:txBody>
      </p:sp>
      <p:sp>
        <p:nvSpPr>
          <p:cNvPr id="19"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30</a:t>
            </a:r>
            <a:endParaRPr lang="it-IT" altLang="de-DE" sz="900" kern="0" dirty="0">
              <a:solidFill>
                <a:srgbClr val="000000"/>
              </a:solidFill>
            </a:endParaRPr>
          </a:p>
        </p:txBody>
      </p:sp>
    </p:spTree>
    <p:extLst>
      <p:ext uri="{BB962C8B-B14F-4D97-AF65-F5344CB8AC3E}">
        <p14:creationId xmlns:p14="http://schemas.microsoft.com/office/powerpoint/2010/main" val="40397621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679450" y="1252538"/>
            <a:ext cx="81407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it-IT" sz="1600" dirty="0">
                <a:solidFill>
                  <a:schemeClr val="accent2"/>
                </a:solidFill>
              </a:rPr>
              <a:t>The hash code matrix</a:t>
            </a:r>
            <a:r>
              <a:rPr lang="en-US" altLang="it-IT" sz="1600" dirty="0">
                <a:solidFill>
                  <a:srgbClr val="B1E2FB"/>
                </a:solidFill>
              </a:rPr>
              <a:t>    </a:t>
            </a:r>
            <a:r>
              <a:rPr lang="en-US" altLang="it-IT" sz="1600" dirty="0">
                <a:solidFill>
                  <a:schemeClr val="accent2"/>
                </a:solidFill>
              </a:rPr>
              <a:t>that includes the hash codes of all training images </a:t>
            </a:r>
            <a:r>
              <a:rPr lang="en-US" altLang="it-IT" sz="1600" dirty="0">
                <a:solidFill>
                  <a:srgbClr val="000000"/>
                </a:solidFill>
              </a:rPr>
              <a:t>is constructed :</a:t>
            </a:r>
          </a:p>
          <a:p>
            <a:pPr algn="just" eaLnBrk="1" hangingPunct="1"/>
            <a:endParaRPr lang="en-US" altLang="it-IT" sz="1600" dirty="0">
              <a:solidFill>
                <a:srgbClr val="B1E2FB"/>
              </a:solidFill>
            </a:endParaRPr>
          </a:p>
          <a:p>
            <a:pPr algn="just" eaLnBrk="1" hangingPunct="1"/>
            <a:endParaRPr lang="en-US" altLang="it-IT" sz="1600" dirty="0">
              <a:solidFill>
                <a:srgbClr val="B1E2FB"/>
              </a:solidFill>
            </a:endParaRPr>
          </a:p>
          <a:p>
            <a:pPr algn="just" eaLnBrk="1" hangingPunct="1"/>
            <a:endParaRPr lang="en-US" altLang="it-IT" sz="1600" dirty="0">
              <a:solidFill>
                <a:srgbClr val="B1E2FB"/>
              </a:solidFill>
            </a:endParaRPr>
          </a:p>
          <a:p>
            <a:pPr algn="just" eaLnBrk="1" hangingPunct="1"/>
            <a:endParaRPr lang="en-US" altLang="it-IT" sz="1600" dirty="0">
              <a:solidFill>
                <a:srgbClr val="B1E2FB"/>
              </a:solidFill>
            </a:endParaRPr>
          </a:p>
          <a:p>
            <a:pPr algn="just" eaLnBrk="1" hangingPunct="1"/>
            <a:endParaRPr lang="en-US" altLang="it-IT" sz="1600" dirty="0">
              <a:solidFill>
                <a:srgbClr val="FFFFFF"/>
              </a:solidFill>
            </a:endParaRPr>
          </a:p>
          <a:p>
            <a:pPr algn="just" eaLnBrk="1" hangingPunct="1"/>
            <a:r>
              <a:rPr lang="en-US" altLang="it-IT" sz="1600" dirty="0">
                <a:solidFill>
                  <a:srgbClr val="000000"/>
                </a:solidFill>
              </a:rPr>
              <a:t>In order to learn the hash codes of the </a:t>
            </a:r>
            <a:r>
              <a:rPr lang="en-US" altLang="it-IT" sz="1600" i="1" dirty="0">
                <a:solidFill>
                  <a:srgbClr val="000000"/>
                </a:solidFill>
              </a:rPr>
              <a:t>l </a:t>
            </a:r>
            <a:r>
              <a:rPr lang="en-US" altLang="it-IT" sz="1600" dirty="0">
                <a:solidFill>
                  <a:srgbClr val="000000"/>
                </a:solidFill>
              </a:rPr>
              <a:t>labeled images in          the following </a:t>
            </a:r>
            <a:r>
              <a:rPr lang="en-US" altLang="it-IT" sz="1600" dirty="0">
                <a:solidFill>
                  <a:schemeClr val="accent2"/>
                </a:solidFill>
              </a:rPr>
              <a:t>optimization problem </a:t>
            </a:r>
            <a:r>
              <a:rPr lang="en-US" altLang="it-IT" sz="1600" dirty="0">
                <a:solidFill>
                  <a:srgbClr val="000000"/>
                </a:solidFill>
              </a:rPr>
              <a:t>is defined</a:t>
            </a:r>
            <a:r>
              <a:rPr lang="en-US" altLang="it-IT" sz="1600" dirty="0">
                <a:solidFill>
                  <a:srgbClr val="FFFFFF"/>
                </a:solidFill>
              </a:rPr>
              <a:t>:</a:t>
            </a:r>
          </a:p>
          <a:p>
            <a:pPr algn="just" eaLnBrk="1" hangingPunct="1"/>
            <a:endParaRPr lang="en-US" altLang="it-IT" sz="1600" dirty="0">
              <a:solidFill>
                <a:srgbClr val="FFFFFF"/>
              </a:solidFill>
            </a:endParaRPr>
          </a:p>
          <a:p>
            <a:pPr algn="just" eaLnBrk="1" hangingPunct="1"/>
            <a:endParaRPr lang="en-US" altLang="it-IT" sz="1600" dirty="0">
              <a:solidFill>
                <a:srgbClr val="FFFFFF"/>
              </a:solidFill>
            </a:endParaRPr>
          </a:p>
          <a:p>
            <a:pPr algn="just" eaLnBrk="1" hangingPunct="1"/>
            <a:endParaRPr lang="en-US" altLang="it-IT" sz="1600" dirty="0">
              <a:solidFill>
                <a:srgbClr val="FFFFFF"/>
              </a:solidFill>
            </a:endParaRPr>
          </a:p>
          <a:p>
            <a:pPr algn="just" eaLnBrk="1" hangingPunct="1"/>
            <a:r>
              <a:rPr lang="en-US" altLang="it-IT" sz="1600" dirty="0">
                <a:solidFill>
                  <a:srgbClr val="000000"/>
                </a:solidFill>
              </a:rPr>
              <a:t>After substituting     in the optimization function, we obtain the </a:t>
            </a:r>
            <a:r>
              <a:rPr lang="en-US" altLang="it-IT" sz="1600" dirty="0">
                <a:solidFill>
                  <a:schemeClr val="accent2"/>
                </a:solidFill>
              </a:rPr>
              <a:t>analytical form</a:t>
            </a:r>
            <a:r>
              <a:rPr lang="en-US" altLang="it-IT" sz="1600" dirty="0">
                <a:solidFill>
                  <a:srgbClr val="000000"/>
                </a:solidFill>
              </a:rPr>
              <a:t> of the objective function:</a:t>
            </a:r>
          </a:p>
          <a:p>
            <a:pPr algn="just" eaLnBrk="1" hangingPunct="1"/>
            <a:endParaRPr lang="en-US" altLang="it-IT" sz="1600" dirty="0">
              <a:solidFill>
                <a:srgbClr val="B1E2FB"/>
              </a:solidFill>
            </a:endParaRPr>
          </a:p>
          <a:p>
            <a:pPr algn="just" eaLnBrk="1" hangingPunct="1"/>
            <a:endParaRPr lang="en-US" altLang="it-IT" sz="1600" dirty="0">
              <a:solidFill>
                <a:srgbClr val="B1E2FB"/>
              </a:solidFill>
            </a:endParaRPr>
          </a:p>
          <a:p>
            <a:pPr algn="just" eaLnBrk="1" hangingPunct="1"/>
            <a:endParaRPr lang="en-US" altLang="it-IT" sz="1600" dirty="0">
              <a:solidFill>
                <a:srgbClr val="B1E2FB"/>
              </a:solidFill>
            </a:endParaRPr>
          </a:p>
          <a:p>
            <a:pPr algn="just" eaLnBrk="1" hangingPunct="1">
              <a:buFont typeface="Wingdings" panose="05000000000000000000" pitchFamily="2" charset="2"/>
              <a:buNone/>
            </a:pPr>
            <a:endParaRPr lang="en-US" altLang="it-IT" sz="1600" dirty="0">
              <a:solidFill>
                <a:srgbClr val="FFFFFF"/>
              </a:solidFill>
            </a:endParaRPr>
          </a:p>
          <a:p>
            <a:pPr algn="just" eaLnBrk="1" hangingPunct="1">
              <a:buFont typeface="Wingdings" panose="05000000000000000000" pitchFamily="2" charset="2"/>
              <a:buNone/>
            </a:pPr>
            <a:endParaRPr lang="en-US" altLang="it-IT" sz="1600" dirty="0">
              <a:solidFill>
                <a:srgbClr val="FFFFFF"/>
              </a:solidFill>
            </a:endParaRPr>
          </a:p>
          <a:p>
            <a:pPr algn="just" eaLnBrk="1" hangingPunct="1">
              <a:buFont typeface="Wingdings" panose="05000000000000000000" pitchFamily="2" charset="2"/>
              <a:buNone/>
            </a:pPr>
            <a:r>
              <a:rPr lang="en-US" altLang="it-IT" sz="1600" dirty="0">
                <a:solidFill>
                  <a:srgbClr val="000000"/>
                </a:solidFill>
              </a:rPr>
              <a:t>After estimating                        , </a:t>
            </a:r>
            <a:r>
              <a:rPr lang="en-US" altLang="en-US" sz="1600" dirty="0">
                <a:solidFill>
                  <a:srgbClr val="000000"/>
                </a:solidFill>
              </a:rPr>
              <a:t>the hash functions are applied to images in the archive and hash codes of images are obtained. </a:t>
            </a:r>
            <a:endParaRPr lang="it-IT" altLang="it-IT" sz="1600" dirty="0">
              <a:solidFill>
                <a:srgbClr val="000000"/>
              </a:solidFill>
            </a:endParaRPr>
          </a:p>
          <a:p>
            <a:pPr algn="just" eaLnBrk="1" hangingPunct="1"/>
            <a:endParaRPr lang="it-IT" altLang="it-IT" sz="1600" dirty="0">
              <a:solidFill>
                <a:srgbClr val="FFFFFF"/>
              </a:solidFill>
            </a:endParaRPr>
          </a:p>
        </p:txBody>
      </p:sp>
      <p:sp>
        <p:nvSpPr>
          <p:cNvPr id="3789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B1E2FB"/>
              </a:solidFill>
            </a:endParaRPr>
          </a:p>
        </p:txBody>
      </p:sp>
      <p:sp>
        <p:nvSpPr>
          <p:cNvPr id="3789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B1E2FB"/>
              </a:solidFill>
            </a:endParaRPr>
          </a:p>
        </p:txBody>
      </p:sp>
      <p:sp>
        <p:nvSpPr>
          <p:cNvPr id="37895"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B1E2FB"/>
              </a:solidFill>
            </a:endParaRPr>
          </a:p>
        </p:txBody>
      </p:sp>
      <p:sp>
        <p:nvSpPr>
          <p:cNvPr id="37896"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B1E2FB"/>
              </a:solidFill>
            </a:endParaRPr>
          </a:p>
        </p:txBody>
      </p:sp>
      <p:graphicFrame>
        <p:nvGraphicFramePr>
          <p:cNvPr id="37897" name="Object 1"/>
          <p:cNvGraphicFramePr>
            <a:graphicFrameLocks noChangeAspect="1"/>
          </p:cNvGraphicFramePr>
          <p:nvPr>
            <p:extLst>
              <p:ext uri="{D42A27DB-BD31-4B8C-83A1-F6EECF244321}">
                <p14:modId xmlns:p14="http://schemas.microsoft.com/office/powerpoint/2010/main" val="588150476"/>
              </p:ext>
            </p:extLst>
          </p:nvPr>
        </p:nvGraphicFramePr>
        <p:xfrm>
          <a:off x="3094038" y="1876425"/>
          <a:ext cx="1981200" cy="908050"/>
        </p:xfrm>
        <a:graphic>
          <a:graphicData uri="http://schemas.openxmlformats.org/presentationml/2006/ole">
            <mc:AlternateContent xmlns:mc="http://schemas.openxmlformats.org/markup-compatibility/2006">
              <mc:Choice xmlns:v="urn:schemas-microsoft-com:vml" Requires="v">
                <p:oleObj spid="_x0000_s5034" name="Equation" r:id="rId3" imgW="1981080" imgH="914400" progId="Equation.DSMT4">
                  <p:embed/>
                </p:oleObj>
              </mc:Choice>
              <mc:Fallback>
                <p:oleObj name="Equation" r:id="rId3" imgW="1981080" imgH="914400" progId="Equation.DSMT4">
                  <p:embed/>
                  <p:pic>
                    <p:nvPicPr>
                      <p:cNvPr id="37897" name="Object 1"/>
                      <p:cNvPicPr>
                        <a:picLocks noChangeAspect="1" noChangeArrowheads="1"/>
                      </p:cNvPicPr>
                      <p:nvPr/>
                    </p:nvPicPr>
                    <p:blipFill>
                      <a:blip r:embed="rId4"/>
                      <a:srcRect/>
                      <a:stretch>
                        <a:fillRect/>
                      </a:stretch>
                    </p:blipFill>
                    <p:spPr bwMode="auto">
                      <a:xfrm>
                        <a:off x="3094038" y="1876425"/>
                        <a:ext cx="19812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8" name="Rectangle 2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B1E2FB"/>
              </a:solidFill>
            </a:endParaRPr>
          </a:p>
        </p:txBody>
      </p:sp>
      <p:graphicFrame>
        <p:nvGraphicFramePr>
          <p:cNvPr id="37899" name="Object 8"/>
          <p:cNvGraphicFramePr>
            <a:graphicFrameLocks noChangeAspect="1"/>
          </p:cNvGraphicFramePr>
          <p:nvPr>
            <p:extLst>
              <p:ext uri="{D42A27DB-BD31-4B8C-83A1-F6EECF244321}">
                <p14:modId xmlns:p14="http://schemas.microsoft.com/office/powerpoint/2010/main" val="801457038"/>
              </p:ext>
            </p:extLst>
          </p:nvPr>
        </p:nvGraphicFramePr>
        <p:xfrm>
          <a:off x="3022600" y="1308100"/>
          <a:ext cx="255588" cy="284163"/>
        </p:xfrm>
        <a:graphic>
          <a:graphicData uri="http://schemas.openxmlformats.org/presentationml/2006/ole">
            <mc:AlternateContent xmlns:mc="http://schemas.openxmlformats.org/markup-compatibility/2006">
              <mc:Choice xmlns:v="urn:schemas-microsoft-com:vml" Requires="v">
                <p:oleObj spid="_x0000_s5035" name="Equation" r:id="rId5" imgW="253800" imgH="279360" progId="Equation.DSMT4">
                  <p:embed/>
                </p:oleObj>
              </mc:Choice>
              <mc:Fallback>
                <p:oleObj name="Equation" r:id="rId5" imgW="253800" imgH="279360" progId="Equation.DSMT4">
                  <p:embed/>
                  <p:pic>
                    <p:nvPicPr>
                      <p:cNvPr id="37899" name="Object 8"/>
                      <p:cNvPicPr>
                        <a:picLocks noChangeAspect="1" noChangeArrowheads="1"/>
                      </p:cNvPicPr>
                      <p:nvPr/>
                    </p:nvPicPr>
                    <p:blipFill>
                      <a:blip r:embed="rId6"/>
                      <a:srcRect/>
                      <a:stretch>
                        <a:fillRect/>
                      </a:stretch>
                    </p:blipFill>
                    <p:spPr bwMode="auto">
                      <a:xfrm>
                        <a:off x="3022600" y="1308100"/>
                        <a:ext cx="255588"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1" name="Object 1"/>
          <p:cNvGraphicFramePr>
            <a:graphicFrameLocks noChangeAspect="1"/>
          </p:cNvGraphicFramePr>
          <p:nvPr>
            <p:extLst>
              <p:ext uri="{D42A27DB-BD31-4B8C-83A1-F6EECF244321}">
                <p14:modId xmlns:p14="http://schemas.microsoft.com/office/powerpoint/2010/main" val="3419703090"/>
              </p:ext>
            </p:extLst>
          </p:nvPr>
        </p:nvGraphicFramePr>
        <p:xfrm>
          <a:off x="5522913" y="1808163"/>
          <a:ext cx="2898775" cy="635000"/>
        </p:xfrm>
        <a:graphic>
          <a:graphicData uri="http://schemas.openxmlformats.org/presentationml/2006/ole">
            <mc:AlternateContent xmlns:mc="http://schemas.openxmlformats.org/markup-compatibility/2006">
              <mc:Choice xmlns:v="urn:schemas-microsoft-com:vml" Requires="v">
                <p:oleObj spid="_x0000_s5036" name="Equation" r:id="rId7" imgW="2895480" imgH="634680" progId="Equation.DSMT4">
                  <p:embed/>
                </p:oleObj>
              </mc:Choice>
              <mc:Fallback>
                <p:oleObj name="Equation" r:id="rId7" imgW="2895480" imgH="634680" progId="Equation.DSMT4">
                  <p:embed/>
                  <p:pic>
                    <p:nvPicPr>
                      <p:cNvPr id="37901" name="Object 1"/>
                      <p:cNvPicPr>
                        <a:picLocks noChangeAspect="1" noChangeArrowheads="1"/>
                      </p:cNvPicPr>
                      <p:nvPr/>
                    </p:nvPicPr>
                    <p:blipFill>
                      <a:blip r:embed="rId8"/>
                      <a:srcRect/>
                      <a:stretch>
                        <a:fillRect/>
                      </a:stretch>
                    </p:blipFill>
                    <p:spPr bwMode="auto">
                      <a:xfrm>
                        <a:off x="5522913" y="1808163"/>
                        <a:ext cx="28987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2"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B1E2FB"/>
              </a:solidFill>
            </a:endParaRPr>
          </a:p>
        </p:txBody>
      </p:sp>
      <p:sp>
        <p:nvSpPr>
          <p:cNvPr id="37903" name="Rectangle 2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B1E2FB"/>
              </a:solidFill>
            </a:endParaRPr>
          </a:p>
        </p:txBody>
      </p:sp>
      <p:cxnSp>
        <p:nvCxnSpPr>
          <p:cNvPr id="37904" name="Straight Arrow Connector 45"/>
          <p:cNvCxnSpPr>
            <a:cxnSpLocks noChangeShapeType="1"/>
          </p:cNvCxnSpPr>
          <p:nvPr/>
        </p:nvCxnSpPr>
        <p:spPr bwMode="auto">
          <a:xfrm>
            <a:off x="5092700" y="1979613"/>
            <a:ext cx="360363" cy="0"/>
          </a:xfrm>
          <a:prstGeom prst="straightConnector1">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graphicFrame>
        <p:nvGraphicFramePr>
          <p:cNvPr id="37905" name="Object 6"/>
          <p:cNvGraphicFramePr>
            <a:graphicFrameLocks noChangeAspect="1"/>
          </p:cNvGraphicFramePr>
          <p:nvPr>
            <p:extLst>
              <p:ext uri="{D42A27DB-BD31-4B8C-83A1-F6EECF244321}">
                <p14:modId xmlns:p14="http://schemas.microsoft.com/office/powerpoint/2010/main" val="3264832621"/>
              </p:ext>
            </p:extLst>
          </p:nvPr>
        </p:nvGraphicFramePr>
        <p:xfrm>
          <a:off x="3665538" y="3402013"/>
          <a:ext cx="1663700" cy="604837"/>
        </p:xfrm>
        <a:graphic>
          <a:graphicData uri="http://schemas.openxmlformats.org/presentationml/2006/ole">
            <mc:AlternateContent xmlns:mc="http://schemas.openxmlformats.org/markup-compatibility/2006">
              <mc:Choice xmlns:v="urn:schemas-microsoft-com:vml" Requires="v">
                <p:oleObj spid="_x0000_s5037" name="Equation" r:id="rId9" imgW="1663560" imgH="609480" progId="Equation.DSMT4">
                  <p:embed/>
                </p:oleObj>
              </mc:Choice>
              <mc:Fallback>
                <p:oleObj name="Equation" r:id="rId9" imgW="1663560" imgH="609480" progId="Equation.DSMT4">
                  <p:embed/>
                  <p:pic>
                    <p:nvPicPr>
                      <p:cNvPr id="37905" name="Object 6"/>
                      <p:cNvPicPr>
                        <a:picLocks noChangeAspect="1" noChangeArrowheads="1"/>
                      </p:cNvPicPr>
                      <p:nvPr/>
                    </p:nvPicPr>
                    <p:blipFill>
                      <a:blip r:embed="rId10"/>
                      <a:srcRect/>
                      <a:stretch>
                        <a:fillRect/>
                      </a:stretch>
                    </p:blipFill>
                    <p:spPr bwMode="auto">
                      <a:xfrm>
                        <a:off x="3665538" y="3402013"/>
                        <a:ext cx="16637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6" name="Object 5"/>
          <p:cNvGraphicFramePr>
            <a:graphicFrameLocks noChangeAspect="1"/>
          </p:cNvGraphicFramePr>
          <p:nvPr>
            <p:extLst>
              <p:ext uri="{D42A27DB-BD31-4B8C-83A1-F6EECF244321}">
                <p14:modId xmlns:p14="http://schemas.microsoft.com/office/powerpoint/2010/main" val="2888880686"/>
              </p:ext>
            </p:extLst>
          </p:nvPr>
        </p:nvGraphicFramePr>
        <p:xfrm>
          <a:off x="6869113" y="3019425"/>
          <a:ext cx="431800" cy="241300"/>
        </p:xfrm>
        <a:graphic>
          <a:graphicData uri="http://schemas.openxmlformats.org/presentationml/2006/ole">
            <mc:AlternateContent xmlns:mc="http://schemas.openxmlformats.org/markup-compatibility/2006">
              <mc:Choice xmlns:v="urn:schemas-microsoft-com:vml" Requires="v">
                <p:oleObj spid="_x0000_s5038" name="Equation" r:id="rId11" imgW="431640" imgH="241200" progId="Equation.DSMT4">
                  <p:embed/>
                </p:oleObj>
              </mc:Choice>
              <mc:Fallback>
                <p:oleObj name="Equation" r:id="rId11" imgW="431640" imgH="241200" progId="Equation.DSMT4">
                  <p:embed/>
                  <p:pic>
                    <p:nvPicPr>
                      <p:cNvPr id="37906" name="Object 5"/>
                      <p:cNvPicPr>
                        <a:picLocks noChangeAspect="1" noChangeArrowheads="1"/>
                      </p:cNvPicPr>
                      <p:nvPr/>
                    </p:nvPicPr>
                    <p:blipFill>
                      <a:blip r:embed="rId12"/>
                      <a:srcRect/>
                      <a:stretch>
                        <a:fillRect/>
                      </a:stretch>
                    </p:blipFill>
                    <p:spPr bwMode="auto">
                      <a:xfrm>
                        <a:off x="6869113" y="3019425"/>
                        <a:ext cx="4318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7" name="Rectangle 6"/>
          <p:cNvSpPr>
            <a:spLocks noChangeArrowheads="1"/>
          </p:cNvSpPr>
          <p:nvPr/>
        </p:nvSpPr>
        <p:spPr bwMode="auto">
          <a:xfrm>
            <a:off x="5484813" y="3751263"/>
            <a:ext cx="3021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FFC000"/>
                </a:solidFill>
              </a:rPr>
              <a:t>frobenius norm</a:t>
            </a:r>
            <a:endParaRPr lang="it-IT" altLang="it-IT" sz="1400">
              <a:solidFill>
                <a:srgbClr val="FFC000"/>
              </a:solidFill>
            </a:endParaRPr>
          </a:p>
        </p:txBody>
      </p:sp>
      <p:cxnSp>
        <p:nvCxnSpPr>
          <p:cNvPr id="37908" name="Curved Connector 46"/>
          <p:cNvCxnSpPr>
            <a:cxnSpLocks noChangeShapeType="1"/>
          </p:cNvCxnSpPr>
          <p:nvPr/>
        </p:nvCxnSpPr>
        <p:spPr bwMode="auto">
          <a:xfrm flipV="1">
            <a:off x="5376863" y="3916363"/>
            <a:ext cx="174625" cy="31750"/>
          </a:xfrm>
          <a:prstGeom prst="curvedConnector3">
            <a:avLst>
              <a:gd name="adj1" fmla="val 50000"/>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37909" name="Oval 44"/>
          <p:cNvSpPr>
            <a:spLocks noChangeArrowheads="1"/>
          </p:cNvSpPr>
          <p:nvPr/>
        </p:nvSpPr>
        <p:spPr bwMode="auto">
          <a:xfrm>
            <a:off x="5199063" y="3789363"/>
            <a:ext cx="187325" cy="290512"/>
          </a:xfrm>
          <a:prstGeom prst="ellipse">
            <a:avLst/>
          </a:prstGeom>
          <a:noFill/>
          <a:ln w="12700" algn="ctr">
            <a:solidFill>
              <a:srgbClr val="FFC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rgbClr val="B1E2FB"/>
              </a:solidFill>
            </a:endParaRPr>
          </a:p>
        </p:txBody>
      </p:sp>
      <p:graphicFrame>
        <p:nvGraphicFramePr>
          <p:cNvPr id="37910" name="Object 1"/>
          <p:cNvGraphicFramePr>
            <a:graphicFrameLocks noChangeAspect="1"/>
          </p:cNvGraphicFramePr>
          <p:nvPr>
            <p:extLst>
              <p:ext uri="{D42A27DB-BD31-4B8C-83A1-F6EECF244321}">
                <p14:modId xmlns:p14="http://schemas.microsoft.com/office/powerpoint/2010/main" val="197796445"/>
              </p:ext>
            </p:extLst>
          </p:nvPr>
        </p:nvGraphicFramePr>
        <p:xfrm>
          <a:off x="2362200" y="4216400"/>
          <a:ext cx="255588" cy="284163"/>
        </p:xfrm>
        <a:graphic>
          <a:graphicData uri="http://schemas.openxmlformats.org/presentationml/2006/ole">
            <mc:AlternateContent xmlns:mc="http://schemas.openxmlformats.org/markup-compatibility/2006">
              <mc:Choice xmlns:v="urn:schemas-microsoft-com:vml" Requires="v">
                <p:oleObj spid="_x0000_s5039" name="Equation" r:id="rId13" imgW="253800" imgH="279360" progId="Equation.DSMT4">
                  <p:embed/>
                </p:oleObj>
              </mc:Choice>
              <mc:Fallback>
                <p:oleObj name="Equation" r:id="rId13" imgW="253800" imgH="279360" progId="Equation.DSMT4">
                  <p:embed/>
                  <p:pic>
                    <p:nvPicPr>
                      <p:cNvPr id="37910" name="Object 1"/>
                      <p:cNvPicPr>
                        <a:picLocks noChangeAspect="1" noChangeArrowheads="1"/>
                      </p:cNvPicPr>
                      <p:nvPr/>
                    </p:nvPicPr>
                    <p:blipFill>
                      <a:blip r:embed="rId14"/>
                      <a:srcRect/>
                      <a:stretch>
                        <a:fillRect/>
                      </a:stretch>
                    </p:blipFill>
                    <p:spPr bwMode="auto">
                      <a:xfrm>
                        <a:off x="2362200" y="4216400"/>
                        <a:ext cx="255588"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1" name="Object 12"/>
          <p:cNvGraphicFramePr>
            <a:graphicFrameLocks noChangeAspect="1"/>
          </p:cNvGraphicFramePr>
          <p:nvPr>
            <p:extLst>
              <p:ext uri="{D42A27DB-BD31-4B8C-83A1-F6EECF244321}">
                <p14:modId xmlns:p14="http://schemas.microsoft.com/office/powerpoint/2010/main" val="3388103623"/>
              </p:ext>
            </p:extLst>
          </p:nvPr>
        </p:nvGraphicFramePr>
        <p:xfrm>
          <a:off x="2757488" y="4578350"/>
          <a:ext cx="3398837" cy="715963"/>
        </p:xfrm>
        <a:graphic>
          <a:graphicData uri="http://schemas.openxmlformats.org/presentationml/2006/ole">
            <mc:AlternateContent xmlns:mc="http://schemas.openxmlformats.org/markup-compatibility/2006">
              <mc:Choice xmlns:v="urn:schemas-microsoft-com:vml" Requires="v">
                <p:oleObj spid="_x0000_s5040" name="Equation" r:id="rId15" imgW="3403440" imgH="711000" progId="Equation.DSMT4">
                  <p:embed/>
                </p:oleObj>
              </mc:Choice>
              <mc:Fallback>
                <p:oleObj name="Equation" r:id="rId15" imgW="3403440" imgH="711000" progId="Equation.DSMT4">
                  <p:embed/>
                  <p:pic>
                    <p:nvPicPr>
                      <p:cNvPr id="37911" name="Object 12"/>
                      <p:cNvPicPr>
                        <a:picLocks noChangeAspect="1" noChangeArrowheads="1"/>
                      </p:cNvPicPr>
                      <p:nvPr/>
                    </p:nvPicPr>
                    <p:blipFill>
                      <a:blip r:embed="rId16"/>
                      <a:srcRect/>
                      <a:stretch>
                        <a:fillRect/>
                      </a:stretch>
                    </p:blipFill>
                    <p:spPr bwMode="auto">
                      <a:xfrm>
                        <a:off x="2757488" y="4578350"/>
                        <a:ext cx="3398837"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2" name="Object 16"/>
          <p:cNvGraphicFramePr>
            <a:graphicFrameLocks noChangeAspect="1"/>
          </p:cNvGraphicFramePr>
          <p:nvPr>
            <p:extLst>
              <p:ext uri="{D42A27DB-BD31-4B8C-83A1-F6EECF244321}">
                <p14:modId xmlns:p14="http://schemas.microsoft.com/office/powerpoint/2010/main" val="1801324621"/>
              </p:ext>
            </p:extLst>
          </p:nvPr>
        </p:nvGraphicFramePr>
        <p:xfrm>
          <a:off x="2825750" y="5464175"/>
          <a:ext cx="1404938" cy="279400"/>
        </p:xfrm>
        <a:graphic>
          <a:graphicData uri="http://schemas.openxmlformats.org/presentationml/2006/ole">
            <mc:AlternateContent xmlns:mc="http://schemas.openxmlformats.org/markup-compatibility/2006">
              <mc:Choice xmlns:v="urn:schemas-microsoft-com:vml" Requires="v">
                <p:oleObj spid="_x0000_s5041" name="Equation" r:id="rId17" imgW="1409400" imgH="279360" progId="Equation.DSMT4">
                  <p:embed/>
                </p:oleObj>
              </mc:Choice>
              <mc:Fallback>
                <p:oleObj name="Equation" r:id="rId17" imgW="1409400" imgH="279360" progId="Equation.DSMT4">
                  <p:embed/>
                  <p:pic>
                    <p:nvPicPr>
                      <p:cNvPr id="37912" name="Object 16"/>
                      <p:cNvPicPr>
                        <a:picLocks noChangeAspect="1" noChangeArrowheads="1"/>
                      </p:cNvPicPr>
                      <p:nvPr/>
                    </p:nvPicPr>
                    <p:blipFill>
                      <a:blip r:embed="rId18"/>
                      <a:srcRect/>
                      <a:stretch>
                        <a:fillRect/>
                      </a:stretch>
                    </p:blipFill>
                    <p:spPr bwMode="auto">
                      <a:xfrm>
                        <a:off x="2825750" y="5464175"/>
                        <a:ext cx="14049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7913" name="Straight Arrow Connector 40"/>
          <p:cNvCxnSpPr>
            <a:cxnSpLocks noChangeShapeType="1"/>
          </p:cNvCxnSpPr>
          <p:nvPr/>
        </p:nvCxnSpPr>
        <p:spPr bwMode="auto">
          <a:xfrm flipH="1">
            <a:off x="3648075" y="5095875"/>
            <a:ext cx="450850" cy="368300"/>
          </a:xfrm>
          <a:prstGeom prst="straightConnector1">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cxnSp>
        <p:nvCxnSpPr>
          <p:cNvPr id="37914" name="Straight Arrow Connector 42"/>
          <p:cNvCxnSpPr>
            <a:cxnSpLocks noChangeShapeType="1"/>
          </p:cNvCxnSpPr>
          <p:nvPr/>
        </p:nvCxnSpPr>
        <p:spPr bwMode="auto">
          <a:xfrm>
            <a:off x="2962275" y="5146675"/>
            <a:ext cx="477838" cy="317500"/>
          </a:xfrm>
          <a:prstGeom prst="straightConnector1">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37915" name="Rectangle 16383"/>
          <p:cNvSpPr>
            <a:spLocks noChangeArrowheads="1"/>
          </p:cNvSpPr>
          <p:nvPr/>
        </p:nvSpPr>
        <p:spPr bwMode="auto">
          <a:xfrm>
            <a:off x="6129338" y="5095875"/>
            <a:ext cx="29876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FFC000"/>
                </a:solidFill>
              </a:rPr>
              <a:t>kernel similarity matrix between </a:t>
            </a:r>
          </a:p>
          <a:p>
            <a:pPr eaLnBrk="1" hangingPunct="1"/>
            <a:r>
              <a:rPr lang="en-US" altLang="it-IT" sz="1400" i="1">
                <a:solidFill>
                  <a:srgbClr val="FFC000"/>
                </a:solidFill>
              </a:rPr>
              <a:t>m</a:t>
            </a:r>
            <a:r>
              <a:rPr lang="en-US" altLang="it-IT" sz="1400">
                <a:solidFill>
                  <a:srgbClr val="FFC000"/>
                </a:solidFill>
              </a:rPr>
              <a:t> selected samples and  the </a:t>
            </a:r>
            <a:r>
              <a:rPr lang="en-US" altLang="it-IT" sz="1400" i="1">
                <a:solidFill>
                  <a:srgbClr val="FFC000"/>
                </a:solidFill>
              </a:rPr>
              <a:t>l</a:t>
            </a:r>
            <a:r>
              <a:rPr lang="en-US" altLang="it-IT" sz="1400">
                <a:solidFill>
                  <a:srgbClr val="FFC000"/>
                </a:solidFill>
              </a:rPr>
              <a:t>-labeled training samples</a:t>
            </a:r>
            <a:endParaRPr lang="it-IT" altLang="it-IT" sz="1400">
              <a:solidFill>
                <a:srgbClr val="FFC000"/>
              </a:solidFill>
            </a:endParaRPr>
          </a:p>
        </p:txBody>
      </p:sp>
      <p:cxnSp>
        <p:nvCxnSpPr>
          <p:cNvPr id="37916" name="Elbow Connector 16401"/>
          <p:cNvCxnSpPr>
            <a:cxnSpLocks noChangeShapeType="1"/>
            <a:endCxn id="37915" idx="1"/>
          </p:cNvCxnSpPr>
          <p:nvPr/>
        </p:nvCxnSpPr>
        <p:spPr bwMode="auto">
          <a:xfrm>
            <a:off x="4933950" y="5095875"/>
            <a:ext cx="1195388" cy="368300"/>
          </a:xfrm>
          <a:prstGeom prst="bentConnector3">
            <a:avLst>
              <a:gd name="adj1" fmla="val 736"/>
            </a:avLst>
          </a:prstGeom>
          <a:noFill/>
          <a:ln w="12700" algn="ctr">
            <a:solidFill>
              <a:srgbClr val="FFC000"/>
            </a:solidFill>
            <a:round/>
            <a:headEnd type="none" w="sm" len="sm"/>
            <a:tailEnd type="arrow" w="med" len="med"/>
          </a:ln>
          <a:extLst>
            <a:ext uri="{909E8E84-426E-40DD-AFC4-6F175D3DCCD1}">
              <a14:hiddenFill xmlns:a14="http://schemas.microsoft.com/office/drawing/2010/main">
                <a:noFill/>
              </a14:hiddenFill>
            </a:ext>
          </a:extLst>
        </p:spPr>
      </p:cxnSp>
      <p:graphicFrame>
        <p:nvGraphicFramePr>
          <p:cNvPr id="37917" name="Object 4"/>
          <p:cNvGraphicFramePr>
            <a:graphicFrameLocks noChangeAspect="1"/>
          </p:cNvGraphicFramePr>
          <p:nvPr>
            <p:extLst>
              <p:ext uri="{D42A27DB-BD31-4B8C-83A1-F6EECF244321}">
                <p14:modId xmlns:p14="http://schemas.microsoft.com/office/powerpoint/2010/main" val="3120301895"/>
              </p:ext>
            </p:extLst>
          </p:nvPr>
        </p:nvGraphicFramePr>
        <p:xfrm>
          <a:off x="2238375" y="5940425"/>
          <a:ext cx="1404938" cy="279400"/>
        </p:xfrm>
        <a:graphic>
          <a:graphicData uri="http://schemas.openxmlformats.org/presentationml/2006/ole">
            <mc:AlternateContent xmlns:mc="http://schemas.openxmlformats.org/markup-compatibility/2006">
              <mc:Choice xmlns:v="urn:schemas-microsoft-com:vml" Requires="v">
                <p:oleObj spid="_x0000_s5042" name="Equation" r:id="rId19" imgW="1409400" imgH="279360" progId="Equation.DSMT4">
                  <p:embed/>
                </p:oleObj>
              </mc:Choice>
              <mc:Fallback>
                <p:oleObj name="Equation" r:id="rId19" imgW="1409400" imgH="279360" progId="Equation.DSMT4">
                  <p:embed/>
                  <p:pic>
                    <p:nvPicPr>
                      <p:cNvPr id="37917" name="Object 4"/>
                      <p:cNvPicPr>
                        <a:picLocks noChangeAspect="1" noChangeArrowheads="1"/>
                      </p:cNvPicPr>
                      <p:nvPr/>
                    </p:nvPicPr>
                    <p:blipFill>
                      <a:blip r:embed="rId20"/>
                      <a:srcRect/>
                      <a:stretch>
                        <a:fillRect/>
                      </a:stretch>
                    </p:blipFill>
                    <p:spPr bwMode="auto">
                      <a:xfrm>
                        <a:off x="2238375" y="5940425"/>
                        <a:ext cx="14049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1" name="Picture 3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32"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33"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Supervised Kernel-Based </a:t>
            </a:r>
            <a:r>
              <a:rPr lang="it-IT" b="1" kern="0" dirty="0" smtClean="0">
                <a:solidFill>
                  <a:schemeClr val="accent2">
                    <a:lumMod val="50000"/>
                  </a:schemeClr>
                </a:solidFill>
              </a:rPr>
              <a:t>LSH</a:t>
            </a:r>
            <a:endParaRPr lang="it-IT" b="1" kern="0" dirty="0">
              <a:solidFill>
                <a:schemeClr val="accent2">
                  <a:lumMod val="50000"/>
                </a:schemeClr>
              </a:solidFill>
            </a:endParaRPr>
          </a:p>
        </p:txBody>
      </p:sp>
      <p:sp>
        <p:nvSpPr>
          <p:cNvPr id="30"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31</a:t>
            </a:r>
            <a:endParaRPr lang="it-IT" altLang="de-DE" sz="900" kern="0" dirty="0">
              <a:solidFill>
                <a:srgbClr val="000000"/>
              </a:solidFill>
            </a:endParaRPr>
          </a:p>
        </p:txBody>
      </p:sp>
    </p:spTree>
    <p:extLst>
      <p:ext uri="{BB962C8B-B14F-4D97-AF65-F5344CB8AC3E}">
        <p14:creationId xmlns:p14="http://schemas.microsoft.com/office/powerpoint/2010/main" val="7738551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58" name="Rectangle 4"/>
          <p:cNvSpPr>
            <a:spLocks noGrp="1" noChangeArrowheads="1"/>
          </p:cNvSpPr>
          <p:nvPr>
            <p:ph type="title"/>
          </p:nvPr>
        </p:nvSpPr>
        <p:spPr/>
        <p:txBody>
          <a:bodyPr/>
          <a:lstStyle/>
          <a:p>
            <a:r>
              <a:rPr lang="en-US" altLang="it-IT" sz="2800">
                <a:solidFill>
                  <a:srgbClr val="000000"/>
                </a:solidFill>
                <a:latin typeface="Arial" panose="020B0604020202020204" pitchFamily="34" charset="0"/>
              </a:rPr>
              <a:t>Data Set Description</a:t>
            </a:r>
          </a:p>
        </p:txBody>
      </p:sp>
      <p:sp>
        <p:nvSpPr>
          <p:cNvPr id="4" name="Footer Placeholder 3"/>
          <p:cNvSpPr>
            <a:spLocks noGrp="1"/>
          </p:cNvSpPr>
          <p:nvPr>
            <p:ph type="ftr" sz="quarter" idx="4294967295"/>
          </p:nvPr>
        </p:nvSpPr>
        <p:spPr>
          <a:xfrm>
            <a:off x="0" y="6470650"/>
            <a:ext cx="2895600" cy="365125"/>
          </a:xfrm>
        </p:spPr>
        <p:txBody>
          <a:bodyPr/>
          <a:lstStyle/>
          <a:p>
            <a:pPr>
              <a:defRPr/>
            </a:pPr>
            <a:r>
              <a:rPr lang="it-IT" smtClean="0"/>
              <a:t>B. Demir</a:t>
            </a:r>
            <a:endParaRPr lang="it-IT" dirty="0"/>
          </a:p>
        </p:txBody>
      </p:sp>
      <p:pic>
        <p:nvPicPr>
          <p:cNvPr id="38916" name="Picture 33" descr="E:\CBIRALRSCode\Images\airplane\airplane0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22764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1" descr="E:\CBIRALRSCode\Images\agricultural\agricultural46.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22764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35" descr="E:\CBIRALRSCode\Images\baseballdiamond\baseballdiamond04.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125" y="22764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37" descr="E:\CBIRALRSCode\Images\beach\beach21.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800" y="227012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38" descr="E:\CBIRALRSCode\Images\buildings\buildings34.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475" y="227647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41" descr="E:\CBIRALRSCode\Images\chaparral\chaparral21.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7675" y="227647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66" descr="E:\CBIRALRSCode\Images\denseresidential\denseresidential16.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2875" y="22780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70" descr="E:\CBIRALRSCode\Images\forest\forest43.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8550" y="227647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72" descr="E:\CBIRALRSCode\Images\freeway\freeway07.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6975" y="34734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5" name="Picture 74" descr="E:\CBIRALRSCode\Images\golfcourse\golfcourse58.t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1700" y="34718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6" name="Picture 76" descr="E:\CBIRALRSCode\Images\harbor\harbor28.t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5788" y="34718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7" name="Picture 78" descr="E:\CBIRALRSCode\Images\intersection\intersection93.t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2575" y="347186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8" name="Picture 80" descr="E:\CBIRALRSCode\Images\mediumresidential\mediumresidential36.t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2225" y="3471863"/>
            <a:ext cx="8953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9" name="Picture 82" descr="E:\CBIRALRSCode\Images\mobilehomepark\mobilehomepark15.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4413" y="3471863"/>
            <a:ext cx="8953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0" name="Picture 84" descr="E:\CBIRALRSCode\Images\overpass\overpass76.tif"/>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18350" y="3470275"/>
            <a:ext cx="8953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1" name="Picture 86" descr="E:\CBIRALRSCode\Images\parkinglot\parkinglot20.t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63700" y="4668838"/>
            <a:ext cx="93186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2" name="Picture 18" descr="river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70175" y="46418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3" name="Picture 90" descr="E:\CBIRALRSCode\Images\runway\runway14.tif"/>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56013" y="464820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4" name="Picture 92" descr="E:\CBIRALRSCode\Images\sparseresidential\sparseresidential15.t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03750" y="46418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5" name="Picture 94" descr="E:\CBIRALRSCode\Images\storagetanks\storagetanks27.tif"/>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38788" y="46418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6" name="Picture 96" descr="E:\CBIRALRSCode\Images\tenniscourt\tenniscourt09.tif"/>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72238" y="464185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7" name="Rectangle 4"/>
          <p:cNvSpPr>
            <a:spLocks noChangeArrowheads="1"/>
          </p:cNvSpPr>
          <p:nvPr/>
        </p:nvSpPr>
        <p:spPr bwMode="auto">
          <a:xfrm>
            <a:off x="725488" y="3111500"/>
            <a:ext cx="1020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agriculture</a:t>
            </a:r>
            <a:endParaRPr lang="it-IT" altLang="it-IT" sz="1400">
              <a:solidFill>
                <a:srgbClr val="000000"/>
              </a:solidFill>
            </a:endParaRPr>
          </a:p>
        </p:txBody>
      </p:sp>
      <p:sp>
        <p:nvSpPr>
          <p:cNvPr id="38938" name="Rectangle 26"/>
          <p:cNvSpPr>
            <a:spLocks noChangeArrowheads="1"/>
          </p:cNvSpPr>
          <p:nvPr/>
        </p:nvSpPr>
        <p:spPr bwMode="auto">
          <a:xfrm>
            <a:off x="1663700" y="3111500"/>
            <a:ext cx="91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it-IT" sz="1400">
                <a:solidFill>
                  <a:srgbClr val="000000"/>
                </a:solidFill>
              </a:rPr>
              <a:t>airplanes</a:t>
            </a:r>
          </a:p>
        </p:txBody>
      </p:sp>
      <p:sp>
        <p:nvSpPr>
          <p:cNvPr id="28" name="Rectangle 27"/>
          <p:cNvSpPr/>
          <p:nvPr/>
        </p:nvSpPr>
        <p:spPr>
          <a:xfrm>
            <a:off x="2520950" y="3111500"/>
            <a:ext cx="1271588" cy="307975"/>
          </a:xfrm>
          <a:prstGeom prst="rect">
            <a:avLst/>
          </a:prstGeom>
        </p:spPr>
        <p:txBody>
          <a:bodyPr>
            <a:spAutoFit/>
          </a:bodyPr>
          <a:lstStyle/>
          <a:p>
            <a:pPr>
              <a:defRPr/>
            </a:pPr>
            <a:r>
              <a:rPr lang="it-IT" sz="1400" kern="1100" dirty="0">
                <a:solidFill>
                  <a:srgbClr val="000000"/>
                </a:solidFill>
                <a:latin typeface="Arial" charset="0"/>
                <a:cs typeface="Arial" charset="0"/>
              </a:rPr>
              <a:t>baseball dia.</a:t>
            </a:r>
          </a:p>
        </p:txBody>
      </p:sp>
      <p:sp>
        <p:nvSpPr>
          <p:cNvPr id="38940" name="Rectangle 5"/>
          <p:cNvSpPr>
            <a:spLocks noChangeArrowheads="1"/>
          </p:cNvSpPr>
          <p:nvPr/>
        </p:nvSpPr>
        <p:spPr bwMode="auto">
          <a:xfrm>
            <a:off x="5481638" y="5459413"/>
            <a:ext cx="1508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stor. tanks</a:t>
            </a:r>
            <a:endParaRPr lang="it-IT" altLang="it-IT" sz="1400">
              <a:solidFill>
                <a:srgbClr val="000000"/>
              </a:solidFill>
            </a:endParaRPr>
          </a:p>
        </p:txBody>
      </p:sp>
      <p:sp>
        <p:nvSpPr>
          <p:cNvPr id="38941" name="Rectangle 6"/>
          <p:cNvSpPr>
            <a:spLocks noChangeArrowheads="1"/>
          </p:cNvSpPr>
          <p:nvPr/>
        </p:nvSpPr>
        <p:spPr bwMode="auto">
          <a:xfrm>
            <a:off x="3689350" y="3094038"/>
            <a:ext cx="671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beach</a:t>
            </a:r>
            <a:endParaRPr lang="it-IT" altLang="it-IT" sz="1400">
              <a:solidFill>
                <a:srgbClr val="000000"/>
              </a:solidFill>
            </a:endParaRPr>
          </a:p>
        </p:txBody>
      </p:sp>
      <p:sp>
        <p:nvSpPr>
          <p:cNvPr id="38942" name="Rectangle 7"/>
          <p:cNvSpPr>
            <a:spLocks noChangeArrowheads="1"/>
          </p:cNvSpPr>
          <p:nvPr/>
        </p:nvSpPr>
        <p:spPr bwMode="auto">
          <a:xfrm>
            <a:off x="4610100" y="3101975"/>
            <a:ext cx="892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buildings</a:t>
            </a:r>
            <a:endParaRPr lang="it-IT" altLang="it-IT" sz="1400">
              <a:solidFill>
                <a:srgbClr val="000000"/>
              </a:solidFill>
            </a:endParaRPr>
          </a:p>
        </p:txBody>
      </p:sp>
      <p:sp>
        <p:nvSpPr>
          <p:cNvPr id="38943" name="Rectangle 8"/>
          <p:cNvSpPr>
            <a:spLocks noChangeArrowheads="1"/>
          </p:cNvSpPr>
          <p:nvPr/>
        </p:nvSpPr>
        <p:spPr bwMode="auto">
          <a:xfrm>
            <a:off x="5562600" y="3108325"/>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chaparral</a:t>
            </a:r>
            <a:endParaRPr lang="it-IT" altLang="it-IT" sz="1400">
              <a:solidFill>
                <a:srgbClr val="000000"/>
              </a:solidFill>
            </a:endParaRPr>
          </a:p>
        </p:txBody>
      </p:sp>
      <p:sp>
        <p:nvSpPr>
          <p:cNvPr id="38944" name="Rectangle 9"/>
          <p:cNvSpPr>
            <a:spLocks noChangeArrowheads="1"/>
          </p:cNvSpPr>
          <p:nvPr/>
        </p:nvSpPr>
        <p:spPr bwMode="auto">
          <a:xfrm>
            <a:off x="6459538" y="310515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dense-res.</a:t>
            </a:r>
            <a:endParaRPr lang="it-IT" altLang="it-IT" sz="1400">
              <a:solidFill>
                <a:srgbClr val="000000"/>
              </a:solidFill>
            </a:endParaRPr>
          </a:p>
        </p:txBody>
      </p:sp>
      <p:sp>
        <p:nvSpPr>
          <p:cNvPr id="38945" name="Rectangle 10"/>
          <p:cNvSpPr>
            <a:spLocks noChangeArrowheads="1"/>
          </p:cNvSpPr>
          <p:nvPr/>
        </p:nvSpPr>
        <p:spPr bwMode="auto">
          <a:xfrm>
            <a:off x="7585075" y="3121025"/>
            <a:ext cx="631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forest</a:t>
            </a:r>
            <a:endParaRPr lang="it-IT" altLang="it-IT" sz="1400">
              <a:solidFill>
                <a:srgbClr val="000000"/>
              </a:solidFill>
            </a:endParaRPr>
          </a:p>
        </p:txBody>
      </p:sp>
      <p:sp>
        <p:nvSpPr>
          <p:cNvPr id="38946" name="Rectangle 11"/>
          <p:cNvSpPr>
            <a:spLocks noChangeArrowheads="1"/>
          </p:cNvSpPr>
          <p:nvPr/>
        </p:nvSpPr>
        <p:spPr bwMode="auto">
          <a:xfrm>
            <a:off x="1252538" y="4302125"/>
            <a:ext cx="811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freeway</a:t>
            </a:r>
            <a:endParaRPr lang="it-IT" altLang="it-IT" sz="1400">
              <a:solidFill>
                <a:srgbClr val="000000"/>
              </a:solidFill>
            </a:endParaRPr>
          </a:p>
        </p:txBody>
      </p:sp>
      <p:sp>
        <p:nvSpPr>
          <p:cNvPr id="38947" name="Rectangle 12"/>
          <p:cNvSpPr>
            <a:spLocks noChangeArrowheads="1"/>
          </p:cNvSpPr>
          <p:nvPr/>
        </p:nvSpPr>
        <p:spPr bwMode="auto">
          <a:xfrm>
            <a:off x="2101850" y="4325938"/>
            <a:ext cx="1060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golf course</a:t>
            </a:r>
            <a:endParaRPr lang="it-IT" altLang="it-IT" sz="1400">
              <a:solidFill>
                <a:srgbClr val="000000"/>
              </a:solidFill>
            </a:endParaRPr>
          </a:p>
        </p:txBody>
      </p:sp>
      <p:sp>
        <p:nvSpPr>
          <p:cNvPr id="38948" name="Rectangle 13"/>
          <p:cNvSpPr>
            <a:spLocks noChangeArrowheads="1"/>
          </p:cNvSpPr>
          <p:nvPr/>
        </p:nvSpPr>
        <p:spPr bwMode="auto">
          <a:xfrm>
            <a:off x="3224213" y="4313238"/>
            <a:ext cx="7000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harbor</a:t>
            </a:r>
            <a:endParaRPr lang="it-IT" altLang="it-IT" sz="1400">
              <a:solidFill>
                <a:srgbClr val="000000"/>
              </a:solidFill>
            </a:endParaRPr>
          </a:p>
        </p:txBody>
      </p:sp>
      <p:sp>
        <p:nvSpPr>
          <p:cNvPr id="38949" name="Rectangle 14"/>
          <p:cNvSpPr>
            <a:spLocks noChangeArrowheads="1"/>
          </p:cNvSpPr>
          <p:nvPr/>
        </p:nvSpPr>
        <p:spPr bwMode="auto">
          <a:xfrm>
            <a:off x="3987800" y="4302125"/>
            <a:ext cx="1098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intersection</a:t>
            </a:r>
            <a:endParaRPr lang="it-IT" altLang="it-IT" sz="1400">
              <a:solidFill>
                <a:srgbClr val="000000"/>
              </a:solidFill>
            </a:endParaRPr>
          </a:p>
        </p:txBody>
      </p:sp>
      <p:sp>
        <p:nvSpPr>
          <p:cNvPr id="38950" name="Rectangle 15"/>
          <p:cNvSpPr>
            <a:spLocks noChangeArrowheads="1"/>
          </p:cNvSpPr>
          <p:nvPr/>
        </p:nvSpPr>
        <p:spPr bwMode="auto">
          <a:xfrm>
            <a:off x="4970463" y="4311650"/>
            <a:ext cx="15557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medium-res.</a:t>
            </a:r>
            <a:endParaRPr lang="it-IT" altLang="it-IT" sz="1400">
              <a:solidFill>
                <a:srgbClr val="000000"/>
              </a:solidFill>
            </a:endParaRPr>
          </a:p>
          <a:p>
            <a:pPr eaLnBrk="1" hangingPunct="1"/>
            <a:endParaRPr lang="en-US" altLang="it-IT" sz="1400">
              <a:solidFill>
                <a:srgbClr val="000000"/>
              </a:solidFill>
            </a:endParaRPr>
          </a:p>
          <a:p>
            <a:pPr eaLnBrk="1" hangingPunct="1"/>
            <a:r>
              <a:rPr lang="en-US" altLang="it-IT" sz="1400">
                <a:solidFill>
                  <a:srgbClr val="000000"/>
                </a:solidFill>
              </a:rPr>
              <a:t> </a:t>
            </a:r>
            <a:endParaRPr lang="it-IT" altLang="it-IT" sz="1400">
              <a:solidFill>
                <a:srgbClr val="000000"/>
              </a:solidFill>
            </a:endParaRPr>
          </a:p>
        </p:txBody>
      </p:sp>
      <p:sp>
        <p:nvSpPr>
          <p:cNvPr id="38951" name="Rectangle 17"/>
          <p:cNvSpPr>
            <a:spLocks noChangeArrowheads="1"/>
          </p:cNvSpPr>
          <p:nvPr/>
        </p:nvSpPr>
        <p:spPr bwMode="auto">
          <a:xfrm>
            <a:off x="5959475" y="4329113"/>
            <a:ext cx="162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mobile-home </a:t>
            </a:r>
            <a:endParaRPr lang="it-IT" altLang="it-IT" sz="1400">
              <a:solidFill>
                <a:srgbClr val="000000"/>
              </a:solidFill>
            </a:endParaRPr>
          </a:p>
        </p:txBody>
      </p:sp>
      <p:sp>
        <p:nvSpPr>
          <p:cNvPr id="38952" name="Rectangle 18"/>
          <p:cNvSpPr>
            <a:spLocks noChangeArrowheads="1"/>
          </p:cNvSpPr>
          <p:nvPr/>
        </p:nvSpPr>
        <p:spPr bwMode="auto">
          <a:xfrm>
            <a:off x="7129463" y="4330700"/>
            <a:ext cx="91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overpass</a:t>
            </a:r>
            <a:endParaRPr lang="it-IT" altLang="it-IT" sz="1400">
              <a:solidFill>
                <a:srgbClr val="000000"/>
              </a:solidFill>
            </a:endParaRPr>
          </a:p>
        </p:txBody>
      </p:sp>
      <p:sp>
        <p:nvSpPr>
          <p:cNvPr id="38953" name="Rectangle 19"/>
          <p:cNvSpPr>
            <a:spLocks noChangeArrowheads="1"/>
          </p:cNvSpPr>
          <p:nvPr/>
        </p:nvSpPr>
        <p:spPr bwMode="auto">
          <a:xfrm>
            <a:off x="1608138" y="5503863"/>
            <a:ext cx="1011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parking lot</a:t>
            </a:r>
            <a:endParaRPr lang="it-IT" altLang="it-IT" sz="1400">
              <a:solidFill>
                <a:srgbClr val="000000"/>
              </a:solidFill>
            </a:endParaRPr>
          </a:p>
        </p:txBody>
      </p:sp>
      <p:sp>
        <p:nvSpPr>
          <p:cNvPr id="38954" name="Rectangle 20"/>
          <p:cNvSpPr>
            <a:spLocks noChangeArrowheads="1"/>
          </p:cNvSpPr>
          <p:nvPr/>
        </p:nvSpPr>
        <p:spPr bwMode="auto">
          <a:xfrm>
            <a:off x="2835275" y="5507038"/>
            <a:ext cx="531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river</a:t>
            </a:r>
            <a:endParaRPr lang="it-IT" altLang="it-IT" sz="1400">
              <a:solidFill>
                <a:srgbClr val="000000"/>
              </a:solidFill>
            </a:endParaRPr>
          </a:p>
        </p:txBody>
      </p:sp>
      <p:sp>
        <p:nvSpPr>
          <p:cNvPr id="38955" name="Rectangle 21"/>
          <p:cNvSpPr>
            <a:spLocks noChangeArrowheads="1"/>
          </p:cNvSpPr>
          <p:nvPr/>
        </p:nvSpPr>
        <p:spPr bwMode="auto">
          <a:xfrm>
            <a:off x="3752850" y="5464175"/>
            <a:ext cx="760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runway</a:t>
            </a:r>
            <a:endParaRPr lang="it-IT" altLang="it-IT" sz="1400">
              <a:solidFill>
                <a:srgbClr val="000000"/>
              </a:solidFill>
            </a:endParaRPr>
          </a:p>
        </p:txBody>
      </p:sp>
      <p:sp>
        <p:nvSpPr>
          <p:cNvPr id="38956" name="Rectangle 22"/>
          <p:cNvSpPr>
            <a:spLocks noChangeArrowheads="1"/>
          </p:cNvSpPr>
          <p:nvPr/>
        </p:nvSpPr>
        <p:spPr bwMode="auto">
          <a:xfrm>
            <a:off x="4502150" y="5456238"/>
            <a:ext cx="1323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sparse-res.</a:t>
            </a:r>
            <a:endParaRPr lang="it-IT" altLang="it-IT" sz="1400">
              <a:solidFill>
                <a:srgbClr val="000000"/>
              </a:solidFill>
            </a:endParaRPr>
          </a:p>
        </p:txBody>
      </p:sp>
      <p:sp>
        <p:nvSpPr>
          <p:cNvPr id="38957" name="Rectangle 23"/>
          <p:cNvSpPr>
            <a:spLocks noChangeArrowheads="1"/>
          </p:cNvSpPr>
          <p:nvPr/>
        </p:nvSpPr>
        <p:spPr bwMode="auto">
          <a:xfrm>
            <a:off x="6365875" y="5459413"/>
            <a:ext cx="1200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t-IT" sz="1400">
                <a:solidFill>
                  <a:srgbClr val="000000"/>
                </a:solidFill>
              </a:rPr>
              <a:t>tennis courts</a:t>
            </a:r>
            <a:endParaRPr lang="it-IT" altLang="it-IT" sz="1400">
              <a:solidFill>
                <a:srgbClr val="000000"/>
              </a:solidFill>
            </a:endParaRPr>
          </a:p>
        </p:txBody>
      </p:sp>
      <p:sp>
        <p:nvSpPr>
          <p:cNvPr id="16431" name="Rectangle 7"/>
          <p:cNvSpPr>
            <a:spLocks noChangeArrowheads="1"/>
          </p:cNvSpPr>
          <p:nvPr/>
        </p:nvSpPr>
        <p:spPr bwMode="auto">
          <a:xfrm>
            <a:off x="646113" y="6073775"/>
            <a:ext cx="81280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lr>
                <a:schemeClr val="hlink"/>
              </a:buClr>
              <a:buFont typeface="Wingdings" pitchFamily="2" charset="2"/>
              <a:buChar char="v"/>
              <a:defRPr sz="2800" b="1">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itchFamily="34" charset="0"/>
              </a:defRPr>
            </a:lvl2pPr>
            <a:lvl3pPr marL="1143000" indent="-228600" eaLnBrk="0" hangingPunct="0">
              <a:spcBef>
                <a:spcPct val="20000"/>
              </a:spcBef>
              <a:buClr>
                <a:schemeClr val="tx1"/>
              </a:buClr>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Clr>
                <a:schemeClr val="tx1"/>
              </a:buClr>
              <a:buFont typeface="Wingdings" pitchFamily="2" charset="2"/>
              <a:buNone/>
              <a:defRPr/>
            </a:pPr>
            <a:r>
              <a:rPr lang="en-US" altLang="it-IT" sz="1000" b="0" dirty="0" smtClean="0">
                <a:solidFill>
                  <a:schemeClr val="accent2">
                    <a:lumMod val="50000"/>
                  </a:schemeClr>
                </a:solidFill>
                <a:latin typeface="+mj-lt"/>
              </a:rPr>
              <a:t>Y</a:t>
            </a:r>
            <a:r>
              <a:rPr lang="en-US" altLang="it-IT" sz="1000" b="0" dirty="0">
                <a:solidFill>
                  <a:schemeClr val="accent2">
                    <a:lumMod val="50000"/>
                  </a:schemeClr>
                </a:solidFill>
                <a:latin typeface="+mj-lt"/>
              </a:rPr>
              <a:t>. Yang, and S. </a:t>
            </a:r>
            <a:r>
              <a:rPr lang="en-US" altLang="it-IT" sz="1000" b="0" dirty="0" err="1">
                <a:solidFill>
                  <a:schemeClr val="accent2">
                    <a:lumMod val="50000"/>
                  </a:schemeClr>
                </a:solidFill>
                <a:latin typeface="+mj-lt"/>
              </a:rPr>
              <a:t>Newsam</a:t>
            </a:r>
            <a:r>
              <a:rPr lang="en-US" altLang="it-IT" sz="1000" b="0" dirty="0">
                <a:solidFill>
                  <a:schemeClr val="accent2">
                    <a:lumMod val="50000"/>
                  </a:schemeClr>
                </a:solidFill>
                <a:latin typeface="+mj-lt"/>
              </a:rPr>
              <a:t>, “Geographic image retrieval using local invariant features”, IEEE Transactions on Geoscience and Remote Sensing, vol. 51, no. 2, pp. 818-832, Feb. 2013.</a:t>
            </a:r>
          </a:p>
        </p:txBody>
      </p:sp>
      <p:sp>
        <p:nvSpPr>
          <p:cNvPr id="54" name="Rectangle 53"/>
          <p:cNvSpPr/>
          <p:nvPr/>
        </p:nvSpPr>
        <p:spPr bwMode="auto">
          <a:xfrm>
            <a:off x="650875" y="2160588"/>
            <a:ext cx="7900988" cy="3654425"/>
          </a:xfrm>
          <a:prstGeom prst="rect">
            <a:avLst/>
          </a:prstGeom>
          <a:noFill/>
          <a:ln w="12700" cap="flat" cmpd="sng" algn="ctr">
            <a:solidFill>
              <a:srgbClr val="FFC000"/>
            </a:solidFill>
            <a:prstDash val="lgDashDot"/>
            <a:round/>
            <a:headEnd type="none" w="sm" len="sm"/>
            <a:tailEnd type="none" w="sm" len="sm"/>
          </a:ln>
          <a:effectLst/>
        </p:spPr>
        <p:txBody>
          <a:bodyPr/>
          <a:lstStyle/>
          <a:p>
            <a:pPr>
              <a:defRPr/>
            </a:pPr>
            <a:endParaRPr lang="it-IT">
              <a:ln>
                <a:solidFill>
                  <a:schemeClr val="tx1"/>
                </a:solidFill>
                <a:prstDash val="dashDot"/>
              </a:ln>
              <a:solidFill>
                <a:srgbClr val="000000"/>
              </a:solidFill>
              <a:latin typeface="Arial" charset="0"/>
              <a:cs typeface="Arial" charset="0"/>
            </a:endParaRPr>
          </a:p>
        </p:txBody>
      </p:sp>
      <p:sp>
        <p:nvSpPr>
          <p:cNvPr id="50" name="Rectangle 7"/>
          <p:cNvSpPr>
            <a:spLocks noChangeArrowheads="1"/>
          </p:cNvSpPr>
          <p:nvPr/>
        </p:nvSpPr>
        <p:spPr bwMode="auto">
          <a:xfrm>
            <a:off x="266700" y="1135063"/>
            <a:ext cx="8445500" cy="3590925"/>
          </a:xfrm>
          <a:prstGeom prst="rect">
            <a:avLst/>
          </a:prstGeom>
          <a:noFill/>
          <a:ln>
            <a:noFill/>
          </a:ln>
          <a:extLst/>
        </p:spPr>
        <p:txBody>
          <a:bodyPr lIns="92075" tIns="46038" rIns="92075" bIns="46038"/>
          <a:lstStyle>
            <a:lvl1pPr marL="361950" indent="-3619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buClr>
                <a:srgbClr val="000000"/>
              </a:buClr>
              <a:buFont typeface="Wingdings" pitchFamily="2" charset="2"/>
              <a:buChar char="ü"/>
              <a:defRPr/>
            </a:pPr>
            <a:r>
              <a:rPr lang="en-US" altLang="it-IT" sz="1600" b="1" dirty="0">
                <a:solidFill>
                  <a:schemeClr val="accent2">
                    <a:lumMod val="50000"/>
                  </a:schemeClr>
                </a:solidFill>
              </a:rPr>
              <a:t>Data set: </a:t>
            </a:r>
            <a:r>
              <a:rPr lang="en-US" altLang="it-IT" sz="1600" dirty="0">
                <a:solidFill>
                  <a:srgbClr val="000000"/>
                </a:solidFill>
              </a:rPr>
              <a:t>archive that consists of annotated images associated with 21 categories selected from aerial </a:t>
            </a:r>
            <a:r>
              <a:rPr lang="en-US" altLang="it-IT" sz="1600" dirty="0" err="1">
                <a:solidFill>
                  <a:srgbClr val="000000"/>
                </a:solidFill>
              </a:rPr>
              <a:t>orthophotos</a:t>
            </a:r>
            <a:r>
              <a:rPr lang="en-US" altLang="it-IT" sz="1600" dirty="0">
                <a:solidFill>
                  <a:srgbClr val="000000"/>
                </a:solidFill>
              </a:rPr>
              <a:t> with a pixel resolution of 30 cm. Each class includes 100 images that were downloaded from the USGS National Map of several US regions.</a:t>
            </a:r>
            <a:endParaRPr lang="tr-TR" altLang="it-IT" sz="1600" dirty="0">
              <a:solidFill>
                <a:srgbClr val="000000"/>
              </a:solidFill>
            </a:endParaRPr>
          </a:p>
          <a:p>
            <a:pPr algn="just" eaLnBrk="1" hangingPunct="1">
              <a:buClr>
                <a:schemeClr val="tx2"/>
              </a:buClr>
              <a:buFont typeface="Wingdings" pitchFamily="2" charset="2"/>
              <a:buChar char="ü"/>
              <a:defRPr/>
            </a:pPr>
            <a:endParaRPr lang="en-US" altLang="it-IT" sz="1600"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dirty="0">
              <a:solidFill>
                <a:srgbClr val="000000"/>
              </a:solidFill>
            </a:endParaRPr>
          </a:p>
          <a:p>
            <a:pPr marL="0" indent="0" algn="just" eaLnBrk="1" hangingPunct="1">
              <a:buClr>
                <a:schemeClr val="tx2"/>
              </a:buClr>
              <a:defRPr/>
            </a:pPr>
            <a:endParaRPr lang="en-US" altLang="it-IT" dirty="0">
              <a:solidFill>
                <a:srgbClr val="000000"/>
              </a:solidFill>
            </a:endParaRPr>
          </a:p>
          <a:p>
            <a:pPr marL="0" indent="0" algn="just" eaLnBrk="1" hangingPunct="1">
              <a:buClr>
                <a:schemeClr val="tx2"/>
              </a:buClr>
              <a:defRPr/>
            </a:pPr>
            <a:endParaRPr lang="en-US" altLang="it-IT" sz="500" dirty="0">
              <a:solidFill>
                <a:srgbClr val="000000"/>
              </a:solidFill>
            </a:endParaRPr>
          </a:p>
        </p:txBody>
      </p:sp>
      <p:pic>
        <p:nvPicPr>
          <p:cNvPr id="51" name="Picture 5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52"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53"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Data Set Description</a:t>
            </a:r>
          </a:p>
        </p:txBody>
      </p:sp>
      <p:sp>
        <p:nvSpPr>
          <p:cNvPr id="55"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32</a:t>
            </a:r>
            <a:endParaRPr lang="it-IT" altLang="de-DE" sz="900" kern="0" dirty="0">
              <a:solidFill>
                <a:srgbClr val="000000"/>
              </a:solidFill>
            </a:endParaRPr>
          </a:p>
        </p:txBody>
      </p:sp>
    </p:spTree>
    <p:extLst>
      <p:ext uri="{BB962C8B-B14F-4D97-AF65-F5344CB8AC3E}">
        <p14:creationId xmlns:p14="http://schemas.microsoft.com/office/powerpoint/2010/main" val="1108366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4"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graphicFrame>
        <p:nvGraphicFramePr>
          <p:cNvPr id="39945" name="Object 4"/>
          <p:cNvGraphicFramePr>
            <a:graphicFrameLocks noChangeAspect="1"/>
          </p:cNvGraphicFramePr>
          <p:nvPr>
            <p:extLst>
              <p:ext uri="{D42A27DB-BD31-4B8C-83A1-F6EECF244321}">
                <p14:modId xmlns:p14="http://schemas.microsoft.com/office/powerpoint/2010/main" val="1331139232"/>
              </p:ext>
            </p:extLst>
          </p:nvPr>
        </p:nvGraphicFramePr>
        <p:xfrm>
          <a:off x="3787775" y="3267075"/>
          <a:ext cx="2532063" cy="627063"/>
        </p:xfrm>
        <a:graphic>
          <a:graphicData uri="http://schemas.openxmlformats.org/presentationml/2006/ole">
            <mc:AlternateContent xmlns:mc="http://schemas.openxmlformats.org/markup-compatibility/2006">
              <mc:Choice xmlns:v="urn:schemas-microsoft-com:vml" Requires="v">
                <p:oleObj spid="_x0000_s5334" name="Equation" r:id="rId4" imgW="2527200" imgH="622080" progId="Equation.DSMT4">
                  <p:embed/>
                </p:oleObj>
              </mc:Choice>
              <mc:Fallback>
                <p:oleObj name="Equation" r:id="rId4" imgW="2527200" imgH="622080" progId="Equation.DSMT4">
                  <p:embed/>
                  <p:pic>
                    <p:nvPicPr>
                      <p:cNvPr id="39945" name="Object 4"/>
                      <p:cNvPicPr>
                        <a:picLocks noChangeAspect="1" noChangeArrowheads="1"/>
                      </p:cNvPicPr>
                      <p:nvPr/>
                    </p:nvPicPr>
                    <p:blipFill>
                      <a:blip r:embed="rId5"/>
                      <a:srcRect/>
                      <a:stretch>
                        <a:fillRect/>
                      </a:stretch>
                    </p:blipFill>
                    <p:spPr bwMode="auto">
                      <a:xfrm>
                        <a:off x="3787775" y="3267075"/>
                        <a:ext cx="2532063"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6"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graphicFrame>
        <p:nvGraphicFramePr>
          <p:cNvPr id="39947" name="Object 6"/>
          <p:cNvGraphicFramePr>
            <a:graphicFrameLocks noChangeAspect="1"/>
          </p:cNvGraphicFramePr>
          <p:nvPr>
            <p:extLst>
              <p:ext uri="{D42A27DB-BD31-4B8C-83A1-F6EECF244321}">
                <p14:modId xmlns:p14="http://schemas.microsoft.com/office/powerpoint/2010/main" val="3959817365"/>
              </p:ext>
            </p:extLst>
          </p:nvPr>
        </p:nvGraphicFramePr>
        <p:xfrm>
          <a:off x="2701925" y="3970338"/>
          <a:ext cx="1536700" cy="360362"/>
        </p:xfrm>
        <a:graphic>
          <a:graphicData uri="http://schemas.openxmlformats.org/presentationml/2006/ole">
            <mc:AlternateContent xmlns:mc="http://schemas.openxmlformats.org/markup-compatibility/2006">
              <mc:Choice xmlns:v="urn:schemas-microsoft-com:vml" Requires="v">
                <p:oleObj spid="_x0000_s5335" name="Equation" r:id="rId6" imgW="1549080" imgH="355320" progId="Equation.DSMT4">
                  <p:embed/>
                </p:oleObj>
              </mc:Choice>
              <mc:Fallback>
                <p:oleObj name="Equation" r:id="rId6" imgW="1549080" imgH="355320" progId="Equation.DSMT4">
                  <p:embed/>
                  <p:pic>
                    <p:nvPicPr>
                      <p:cNvPr id="39947" name="Object 6"/>
                      <p:cNvPicPr>
                        <a:picLocks noChangeAspect="1" noChangeArrowheads="1"/>
                      </p:cNvPicPr>
                      <p:nvPr/>
                    </p:nvPicPr>
                    <p:blipFill>
                      <a:blip r:embed="rId7"/>
                      <a:srcRect/>
                      <a:stretch>
                        <a:fillRect/>
                      </a:stretch>
                    </p:blipFill>
                    <p:spPr bwMode="auto">
                      <a:xfrm>
                        <a:off x="2701925" y="3970338"/>
                        <a:ext cx="15367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9948" name="Straight Arrow Connector 40"/>
          <p:cNvCxnSpPr>
            <a:cxnSpLocks noChangeShapeType="1"/>
          </p:cNvCxnSpPr>
          <p:nvPr/>
        </p:nvCxnSpPr>
        <p:spPr bwMode="auto">
          <a:xfrm flipH="1">
            <a:off x="3708400" y="3663950"/>
            <a:ext cx="547688" cy="261938"/>
          </a:xfrm>
          <a:prstGeom prst="straightConnector1">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39949" name="Rectangle 7"/>
          <p:cNvSpPr>
            <a:spLocks noChangeArrowheads="1"/>
          </p:cNvSpPr>
          <p:nvPr/>
        </p:nvSpPr>
        <p:spPr bwMode="auto">
          <a:xfrm>
            <a:off x="1385888" y="3921125"/>
            <a:ext cx="1096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it-IT" sz="1200" i="1">
                <a:solidFill>
                  <a:srgbClr val="FFC000"/>
                </a:solidFill>
              </a:rPr>
              <a:t>i</a:t>
            </a:r>
            <a:r>
              <a:rPr lang="en-US" altLang="it-IT" sz="1200">
                <a:solidFill>
                  <a:srgbClr val="FFC000"/>
                </a:solidFill>
              </a:rPr>
              <a:t>-th image </a:t>
            </a:r>
          </a:p>
          <a:p>
            <a:pPr algn="ctr" eaLnBrk="1" hangingPunct="1"/>
            <a:r>
              <a:rPr lang="en-US" altLang="it-IT" sz="1200">
                <a:solidFill>
                  <a:srgbClr val="FFC000"/>
                </a:solidFill>
              </a:rPr>
              <a:t>in the archive</a:t>
            </a:r>
            <a:endParaRPr lang="it-IT" altLang="it-IT" sz="1200">
              <a:solidFill>
                <a:srgbClr val="FFC000"/>
              </a:solidFill>
            </a:endParaRPr>
          </a:p>
        </p:txBody>
      </p:sp>
      <p:sp>
        <p:nvSpPr>
          <p:cNvPr id="39950" name="Oval 2"/>
          <p:cNvSpPr>
            <a:spLocks noChangeArrowheads="1"/>
          </p:cNvSpPr>
          <p:nvPr/>
        </p:nvSpPr>
        <p:spPr bwMode="auto">
          <a:xfrm>
            <a:off x="2635250" y="4025900"/>
            <a:ext cx="398463" cy="254000"/>
          </a:xfrm>
          <a:prstGeom prst="ellipse">
            <a:avLst/>
          </a:prstGeom>
          <a:noFill/>
          <a:ln w="12700" algn="ctr">
            <a:solidFill>
              <a:srgbClr val="FFC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cxnSp>
        <p:nvCxnSpPr>
          <p:cNvPr id="39951" name="Curved Connector 4"/>
          <p:cNvCxnSpPr>
            <a:cxnSpLocks noChangeShapeType="1"/>
            <a:stCxn id="39950" idx="2"/>
          </p:cNvCxnSpPr>
          <p:nvPr/>
        </p:nvCxnSpPr>
        <p:spPr bwMode="auto">
          <a:xfrm rot="10800000">
            <a:off x="2332038" y="4152900"/>
            <a:ext cx="303212" cy="0"/>
          </a:xfrm>
          <a:prstGeom prst="curvedConnector3">
            <a:avLst>
              <a:gd name="adj1" fmla="val 50000"/>
            </a:avLst>
          </a:prstGeom>
          <a:noFill/>
          <a:ln w="12700" algn="ctr">
            <a:solidFill>
              <a:srgbClr val="FFC000"/>
            </a:solidFill>
            <a:round/>
            <a:headEnd/>
            <a:tailEnd type="triangle" w="med" len="med"/>
          </a:ln>
          <a:extLst>
            <a:ext uri="{909E8E84-426E-40DD-AFC4-6F175D3DCCD1}">
              <a14:hiddenFill xmlns:a14="http://schemas.microsoft.com/office/drawing/2010/main">
                <a:noFill/>
              </a14:hiddenFill>
            </a:ext>
          </a:extLst>
        </p:spPr>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8"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9"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Experimental Setup</a:t>
            </a:r>
          </a:p>
        </p:txBody>
      </p:sp>
      <p:sp>
        <p:nvSpPr>
          <p:cNvPr id="21" name="Segnaposto contenuto 2"/>
          <p:cNvSpPr txBox="1">
            <a:spLocks/>
          </p:cNvSpPr>
          <p:nvPr/>
        </p:nvSpPr>
        <p:spPr bwMode="auto">
          <a:xfrm>
            <a:off x="539750" y="1090613"/>
            <a:ext cx="8007350" cy="3662362"/>
          </a:xfrm>
          <a:prstGeom prst="rect">
            <a:avLst/>
          </a:prstGeom>
          <a:noFill/>
          <a:ln>
            <a:noFill/>
          </a:ln>
          <a:extLst/>
        </p:spPr>
        <p:txBody>
          <a:bodyPr/>
          <a:lstStyle>
            <a:lvl1pPr marL="358775" indent="-358775" defTabSz="1084263" eaLnBrk="0" hangingPunct="0">
              <a:defRPr>
                <a:solidFill>
                  <a:schemeClr val="tx1"/>
                </a:solidFill>
                <a:latin typeface="Arial" charset="0"/>
                <a:cs typeface="Arial" charset="0"/>
              </a:defRPr>
            </a:lvl1pPr>
            <a:lvl2pPr marL="742950" indent="-285750" defTabSz="1084263" eaLnBrk="0" hangingPunct="0">
              <a:defRPr>
                <a:solidFill>
                  <a:schemeClr val="tx1"/>
                </a:solidFill>
                <a:latin typeface="Arial" charset="0"/>
                <a:cs typeface="Arial" charset="0"/>
              </a:defRPr>
            </a:lvl2pPr>
            <a:lvl3pPr marL="1143000" indent="-228600" defTabSz="1084263" eaLnBrk="0" hangingPunct="0">
              <a:defRPr>
                <a:solidFill>
                  <a:schemeClr val="tx1"/>
                </a:solidFill>
                <a:latin typeface="Arial" charset="0"/>
                <a:cs typeface="Arial" charset="0"/>
              </a:defRPr>
            </a:lvl3pPr>
            <a:lvl4pPr marL="1600200" indent="-228600" defTabSz="1084263" eaLnBrk="0" hangingPunct="0">
              <a:defRPr>
                <a:solidFill>
                  <a:schemeClr val="tx1"/>
                </a:solidFill>
                <a:latin typeface="Arial" charset="0"/>
                <a:cs typeface="Arial" charset="0"/>
              </a:defRPr>
            </a:lvl4pPr>
            <a:lvl5pPr marL="2057400" indent="-228600" defTabSz="1084263" eaLnBrk="0" hangingPunct="0">
              <a:defRPr>
                <a:solidFill>
                  <a:schemeClr val="tx1"/>
                </a:solidFill>
                <a:latin typeface="Arial" charset="0"/>
                <a:cs typeface="Arial" charset="0"/>
              </a:defRPr>
            </a:lvl5pPr>
            <a:lvl6pPr marL="2514600" indent="-228600" defTabSz="1084263" eaLnBrk="0" fontAlgn="base" hangingPunct="0">
              <a:spcBef>
                <a:spcPct val="0"/>
              </a:spcBef>
              <a:spcAft>
                <a:spcPct val="0"/>
              </a:spcAft>
              <a:defRPr>
                <a:solidFill>
                  <a:schemeClr val="tx1"/>
                </a:solidFill>
                <a:latin typeface="Arial" charset="0"/>
                <a:cs typeface="Arial" charset="0"/>
              </a:defRPr>
            </a:lvl6pPr>
            <a:lvl7pPr marL="2971800" indent="-228600" defTabSz="1084263" eaLnBrk="0" fontAlgn="base" hangingPunct="0">
              <a:spcBef>
                <a:spcPct val="0"/>
              </a:spcBef>
              <a:spcAft>
                <a:spcPct val="0"/>
              </a:spcAft>
              <a:defRPr>
                <a:solidFill>
                  <a:schemeClr val="tx1"/>
                </a:solidFill>
                <a:latin typeface="Arial" charset="0"/>
                <a:cs typeface="Arial" charset="0"/>
              </a:defRPr>
            </a:lvl7pPr>
            <a:lvl8pPr marL="3429000" indent="-228600" defTabSz="1084263" eaLnBrk="0" fontAlgn="base" hangingPunct="0">
              <a:spcBef>
                <a:spcPct val="0"/>
              </a:spcBef>
              <a:spcAft>
                <a:spcPct val="0"/>
              </a:spcAft>
              <a:defRPr>
                <a:solidFill>
                  <a:schemeClr val="tx1"/>
                </a:solidFill>
                <a:latin typeface="Arial" charset="0"/>
                <a:cs typeface="Arial" charset="0"/>
              </a:defRPr>
            </a:lvl8pPr>
            <a:lvl9pPr marL="3886200" indent="-228600" defTabSz="1084263" eaLnBrk="0" fontAlgn="base" hangingPunct="0">
              <a:spcBef>
                <a:spcPct val="0"/>
              </a:spcBef>
              <a:spcAft>
                <a:spcPct val="0"/>
              </a:spcAft>
              <a:defRPr>
                <a:solidFill>
                  <a:schemeClr val="tx1"/>
                </a:solidFill>
                <a:latin typeface="Arial" charset="0"/>
                <a:cs typeface="Arial" charset="0"/>
              </a:defRPr>
            </a:lvl9pPr>
          </a:lstStyle>
          <a:p>
            <a:pPr algn="just" eaLnBrk="1" hangingPunct="1">
              <a:buClr>
                <a:srgbClr val="000000"/>
              </a:buClr>
              <a:buFont typeface="Wingdings" panose="05000000000000000000" pitchFamily="2" charset="2"/>
              <a:buChar char="ü"/>
              <a:defRPr/>
            </a:pPr>
            <a:r>
              <a:rPr lang="en-US" altLang="it-IT" dirty="0">
                <a:solidFill>
                  <a:srgbClr val="000000"/>
                </a:solidFill>
              </a:rPr>
              <a:t>Images are modeled by </a:t>
            </a:r>
            <a:r>
              <a:rPr lang="en-US" altLang="it-IT" dirty="0">
                <a:solidFill>
                  <a:schemeClr val="accent2"/>
                </a:solidFill>
              </a:rPr>
              <a:t>bag-of-visual-words representation </a:t>
            </a:r>
            <a:r>
              <a:rPr lang="en-US" altLang="it-IT" dirty="0">
                <a:solidFill>
                  <a:srgbClr val="000000"/>
                </a:solidFill>
              </a:rPr>
              <a:t>of the local invariant features extracted by the </a:t>
            </a:r>
            <a:r>
              <a:rPr lang="en-US" altLang="it-IT" dirty="0">
                <a:solidFill>
                  <a:schemeClr val="accent2"/>
                </a:solidFill>
              </a:rPr>
              <a:t>scale invariant feature transform </a:t>
            </a:r>
            <a:r>
              <a:rPr lang="en-US" altLang="it-IT" dirty="0">
                <a:solidFill>
                  <a:srgbClr val="000000"/>
                </a:solidFill>
              </a:rPr>
              <a:t>(SIFT</a:t>
            </a:r>
            <a:r>
              <a:rPr lang="en-US" altLang="it-IT" dirty="0" smtClean="0">
                <a:solidFill>
                  <a:srgbClr val="000000"/>
                </a:solidFill>
              </a:rPr>
              <a:t>)</a:t>
            </a:r>
            <a:r>
              <a:rPr lang="tr-TR" altLang="it-IT" dirty="0" smtClean="0">
                <a:solidFill>
                  <a:srgbClr val="000000"/>
                </a:solidFill>
              </a:rPr>
              <a:t>.</a:t>
            </a:r>
            <a:endParaRPr lang="it-IT" altLang="it-IT" dirty="0">
              <a:solidFill>
                <a:srgbClr val="000000"/>
              </a:solidFill>
            </a:endParaRPr>
          </a:p>
          <a:p>
            <a:pPr algn="just" eaLnBrk="1" hangingPunct="1">
              <a:buClr>
                <a:srgbClr val="000000"/>
              </a:buClr>
              <a:buFont typeface="Wingdings" panose="05000000000000000000" pitchFamily="2" charset="2"/>
              <a:buChar char="ü"/>
              <a:defRPr/>
            </a:pPr>
            <a:endParaRPr lang="it-IT" altLang="it-IT" dirty="0">
              <a:solidFill>
                <a:schemeClr val="tx2"/>
              </a:solidFill>
            </a:endParaRPr>
          </a:p>
          <a:p>
            <a:pPr algn="just" eaLnBrk="1" hangingPunct="1">
              <a:buClr>
                <a:srgbClr val="000000"/>
              </a:buClr>
              <a:buFont typeface="Wingdings" panose="05000000000000000000" pitchFamily="2" charset="2"/>
              <a:buChar char="ü"/>
              <a:defRPr/>
            </a:pPr>
            <a:r>
              <a:rPr lang="en-US" altLang="it-IT" dirty="0">
                <a:solidFill>
                  <a:srgbClr val="000000"/>
                </a:solidFill>
              </a:rPr>
              <a:t>The final representation of images is the histogram with 150 features.</a:t>
            </a:r>
            <a:endParaRPr lang="it-IT" altLang="it-IT" dirty="0">
              <a:solidFill>
                <a:srgbClr val="000000"/>
              </a:solidFill>
            </a:endParaRPr>
          </a:p>
          <a:p>
            <a:pPr algn="just" eaLnBrk="1" hangingPunct="1">
              <a:buClr>
                <a:srgbClr val="000000"/>
              </a:buClr>
              <a:buFont typeface="Wingdings" panose="05000000000000000000" pitchFamily="2" charset="2"/>
              <a:buChar char="ü"/>
              <a:defRPr/>
            </a:pPr>
            <a:endParaRPr lang="it-IT" altLang="it-IT" dirty="0">
              <a:solidFill>
                <a:schemeClr val="tx2"/>
              </a:solidFill>
            </a:endParaRPr>
          </a:p>
          <a:p>
            <a:pPr algn="just" eaLnBrk="1" hangingPunct="1">
              <a:buClr>
                <a:srgbClr val="000000"/>
              </a:buClr>
              <a:buFont typeface="Wingdings" panose="05000000000000000000" pitchFamily="2" charset="2"/>
              <a:buChar char="ü"/>
              <a:defRPr/>
            </a:pPr>
            <a:r>
              <a:rPr lang="it-IT" altLang="it-IT" dirty="0">
                <a:solidFill>
                  <a:srgbClr val="000000"/>
                </a:solidFill>
              </a:rPr>
              <a:t>In </a:t>
            </a:r>
            <a:r>
              <a:rPr lang="it-IT" altLang="it-IT" dirty="0" err="1">
                <a:solidFill>
                  <a:srgbClr val="000000"/>
                </a:solidFill>
              </a:rPr>
              <a:t>all</a:t>
            </a:r>
            <a:r>
              <a:rPr lang="it-IT" altLang="it-IT" dirty="0">
                <a:solidFill>
                  <a:srgbClr val="000000"/>
                </a:solidFill>
              </a:rPr>
              <a:t> the </a:t>
            </a:r>
            <a:r>
              <a:rPr lang="it-IT" altLang="it-IT" dirty="0" err="1">
                <a:solidFill>
                  <a:srgbClr val="000000"/>
                </a:solidFill>
              </a:rPr>
              <a:t>experiments</a:t>
            </a:r>
            <a:r>
              <a:rPr lang="it-IT" altLang="it-IT" dirty="0">
                <a:solidFill>
                  <a:srgbClr val="000000"/>
                </a:solidFill>
              </a:rPr>
              <a:t> </a:t>
            </a:r>
            <a:r>
              <a:rPr lang="it-IT" altLang="it-IT" dirty="0" err="1">
                <a:solidFill>
                  <a:schemeClr val="accent2"/>
                </a:solidFill>
              </a:rPr>
              <a:t>Histogram</a:t>
            </a:r>
            <a:r>
              <a:rPr lang="it-IT" altLang="it-IT" dirty="0">
                <a:solidFill>
                  <a:schemeClr val="accent2"/>
                </a:solidFill>
              </a:rPr>
              <a:t> </a:t>
            </a:r>
            <a:r>
              <a:rPr lang="it-IT" altLang="it-IT" dirty="0" err="1">
                <a:solidFill>
                  <a:schemeClr val="accent2"/>
                </a:solidFill>
              </a:rPr>
              <a:t>Intersection</a:t>
            </a:r>
            <a:r>
              <a:rPr lang="it-IT" altLang="it-IT" dirty="0">
                <a:solidFill>
                  <a:schemeClr val="accent2"/>
                </a:solidFill>
              </a:rPr>
              <a:t> </a:t>
            </a:r>
            <a:r>
              <a:rPr lang="it-IT" altLang="it-IT" dirty="0" err="1">
                <a:solidFill>
                  <a:schemeClr val="accent2"/>
                </a:solidFill>
              </a:rPr>
              <a:t>Kernel</a:t>
            </a:r>
            <a:r>
              <a:rPr lang="it-IT" altLang="it-IT" dirty="0">
                <a:solidFill>
                  <a:schemeClr val="accent2"/>
                </a:solidFill>
              </a:rPr>
              <a:t> </a:t>
            </a:r>
            <a:r>
              <a:rPr lang="it-IT" altLang="it-IT" dirty="0" err="1">
                <a:solidFill>
                  <a:srgbClr val="000000"/>
                </a:solidFill>
              </a:rPr>
              <a:t>is</a:t>
            </a:r>
            <a:r>
              <a:rPr lang="it-IT" altLang="it-IT" dirty="0">
                <a:solidFill>
                  <a:srgbClr val="000000"/>
                </a:solidFill>
              </a:rPr>
              <a:t> </a:t>
            </a:r>
            <a:r>
              <a:rPr lang="it-IT" altLang="it-IT" dirty="0" err="1">
                <a:solidFill>
                  <a:srgbClr val="000000"/>
                </a:solidFill>
              </a:rPr>
              <a:t>used</a:t>
            </a:r>
            <a:r>
              <a:rPr lang="it-IT" altLang="it-IT" dirty="0">
                <a:solidFill>
                  <a:srgbClr val="000000"/>
                </a:solidFill>
              </a:rPr>
              <a:t>, </a:t>
            </a:r>
            <a:r>
              <a:rPr lang="it-IT" altLang="it-IT" dirty="0" err="1">
                <a:solidFill>
                  <a:srgbClr val="000000"/>
                </a:solidFill>
              </a:rPr>
              <a:t>which</a:t>
            </a:r>
            <a:r>
              <a:rPr lang="it-IT" altLang="it-IT" dirty="0">
                <a:solidFill>
                  <a:srgbClr val="000000"/>
                </a:solidFill>
              </a:rPr>
              <a:t> </a:t>
            </a:r>
            <a:r>
              <a:rPr lang="it-IT" altLang="it-IT" dirty="0" err="1">
                <a:solidFill>
                  <a:srgbClr val="000000"/>
                </a:solidFill>
              </a:rPr>
              <a:t>is</a:t>
            </a:r>
            <a:r>
              <a:rPr lang="it-IT" altLang="it-IT" dirty="0">
                <a:solidFill>
                  <a:srgbClr val="000000"/>
                </a:solidFill>
              </a:rPr>
              <a:t> </a:t>
            </a:r>
            <a:r>
              <a:rPr lang="it-IT" altLang="it-IT" dirty="0" err="1">
                <a:solidFill>
                  <a:srgbClr val="000000"/>
                </a:solidFill>
              </a:rPr>
              <a:t>defined</a:t>
            </a:r>
            <a:r>
              <a:rPr lang="it-IT" altLang="it-IT" dirty="0">
                <a:solidFill>
                  <a:srgbClr val="000000"/>
                </a:solidFill>
              </a:rPr>
              <a:t> </a:t>
            </a:r>
            <a:r>
              <a:rPr lang="it-IT" altLang="it-IT" dirty="0" err="1">
                <a:solidFill>
                  <a:srgbClr val="000000"/>
                </a:solidFill>
              </a:rPr>
              <a:t>as</a:t>
            </a:r>
            <a:r>
              <a:rPr lang="it-IT" altLang="it-IT" dirty="0">
                <a:solidFill>
                  <a:srgbClr val="000000"/>
                </a:solidFill>
              </a:rPr>
              <a:t>:</a:t>
            </a:r>
          </a:p>
          <a:p>
            <a:pPr marL="285750" indent="-285750" eaLnBrk="1" hangingPunct="1">
              <a:buClr>
                <a:srgbClr val="000000"/>
              </a:buClr>
              <a:buFont typeface="Wingdings" panose="05000000000000000000" pitchFamily="2" charset="2"/>
              <a:buChar char="ü"/>
              <a:defRPr/>
            </a:pPr>
            <a:endParaRPr lang="it-IT" altLang="it-IT" dirty="0">
              <a:solidFill>
                <a:schemeClr val="tx2"/>
              </a:solidFill>
            </a:endParaRPr>
          </a:p>
          <a:p>
            <a:pPr marL="0" indent="0" algn="just" eaLnBrk="1" hangingPunct="1">
              <a:buClr>
                <a:srgbClr val="000000"/>
              </a:buClr>
              <a:defRPr/>
            </a:pPr>
            <a:endParaRPr lang="en-US" altLang="it-IT" dirty="0">
              <a:solidFill>
                <a:schemeClr val="tx2"/>
              </a:solidFill>
            </a:endParaRPr>
          </a:p>
          <a:p>
            <a:pPr marL="285750" indent="-285750" algn="just" eaLnBrk="1" hangingPunct="1">
              <a:buClr>
                <a:srgbClr val="000000"/>
              </a:buClr>
              <a:buFont typeface="Wingdings" panose="05000000000000000000" pitchFamily="2" charset="2"/>
              <a:buChar char="ü"/>
              <a:defRPr/>
            </a:pPr>
            <a:endParaRPr lang="en-US" altLang="it-IT" dirty="0">
              <a:solidFill>
                <a:schemeClr val="tx2"/>
              </a:solidFill>
            </a:endParaRPr>
          </a:p>
          <a:p>
            <a:pPr algn="just" eaLnBrk="1" hangingPunct="1">
              <a:buClr>
                <a:srgbClr val="000000"/>
              </a:buClr>
              <a:buFont typeface="Wingdings" panose="05000000000000000000" pitchFamily="2" charset="2"/>
              <a:buChar char="ü"/>
              <a:defRPr/>
            </a:pPr>
            <a:endParaRPr lang="en-US" altLang="it-IT" dirty="0">
              <a:solidFill>
                <a:schemeClr val="tx2"/>
              </a:solidFill>
            </a:endParaRPr>
          </a:p>
          <a:p>
            <a:pPr algn="just" eaLnBrk="1" hangingPunct="1">
              <a:buClr>
                <a:srgbClr val="000000"/>
              </a:buClr>
              <a:buFont typeface="Wingdings" panose="05000000000000000000" pitchFamily="2" charset="2"/>
              <a:buChar char="ü"/>
              <a:defRPr/>
            </a:pPr>
            <a:r>
              <a:rPr lang="en-US" altLang="it-IT" dirty="0">
                <a:solidFill>
                  <a:srgbClr val="000000"/>
                </a:solidFill>
              </a:rPr>
              <a:t>The values of </a:t>
            </a:r>
            <a:r>
              <a:rPr lang="en-US" altLang="it-IT" i="1" dirty="0">
                <a:solidFill>
                  <a:srgbClr val="000000"/>
                </a:solidFill>
              </a:rPr>
              <a:t>m</a:t>
            </a:r>
            <a:r>
              <a:rPr lang="en-US" altLang="it-IT" dirty="0">
                <a:solidFill>
                  <a:srgbClr val="000000"/>
                </a:solidFill>
              </a:rPr>
              <a:t> is set to 105, whereas those of </a:t>
            </a:r>
            <a:r>
              <a:rPr lang="en-US" altLang="it-IT" i="1" dirty="0">
                <a:solidFill>
                  <a:srgbClr val="000000"/>
                </a:solidFill>
              </a:rPr>
              <a:t>b hash bits</a:t>
            </a:r>
            <a:r>
              <a:rPr lang="en-US" altLang="it-IT" dirty="0">
                <a:solidFill>
                  <a:srgbClr val="000000"/>
                </a:solidFill>
              </a:rPr>
              <a:t> are varied as 8 and 24.</a:t>
            </a:r>
          </a:p>
          <a:p>
            <a:pPr marL="285750" indent="-285750" algn="just" eaLnBrk="1" hangingPunct="1">
              <a:buClr>
                <a:srgbClr val="000000"/>
              </a:buClr>
              <a:buFont typeface="Wingdings" panose="05000000000000000000" pitchFamily="2" charset="2"/>
              <a:buChar char="ü"/>
              <a:defRPr/>
            </a:pPr>
            <a:endParaRPr lang="it-IT" altLang="it-IT" dirty="0">
              <a:solidFill>
                <a:srgbClr val="000000"/>
              </a:solidFill>
            </a:endParaRPr>
          </a:p>
          <a:p>
            <a:pPr algn="just" eaLnBrk="1" hangingPunct="1">
              <a:buClr>
                <a:srgbClr val="000000"/>
              </a:buClr>
              <a:buFont typeface="Wingdings" panose="05000000000000000000" pitchFamily="2" charset="2"/>
              <a:buChar char="ü"/>
              <a:defRPr/>
            </a:pPr>
            <a:r>
              <a:rPr lang="en-US" altLang="it-IT" dirty="0">
                <a:solidFill>
                  <a:srgbClr val="000000"/>
                </a:solidFill>
              </a:rPr>
              <a:t>5 relevant and 5 irrelevant images are selected to define the training set used with the KSLSH method. </a:t>
            </a:r>
            <a:endParaRPr lang="it-IT" altLang="it-IT" dirty="0">
              <a:solidFill>
                <a:srgbClr val="000000"/>
              </a:solidFill>
            </a:endParaRPr>
          </a:p>
          <a:p>
            <a:pPr algn="just" eaLnBrk="1" hangingPunct="1">
              <a:buClr>
                <a:schemeClr val="tx2"/>
              </a:buClr>
              <a:buFont typeface="Wingdings" pitchFamily="2" charset="2"/>
              <a:buChar char="ü"/>
              <a:defRPr/>
            </a:pPr>
            <a:endParaRPr lang="en-US" altLang="it-IT" dirty="0">
              <a:solidFill>
                <a:schemeClr val="tx2"/>
              </a:solidFill>
            </a:endParaRPr>
          </a:p>
          <a:p>
            <a:pPr marL="0" indent="0" algn="just" eaLnBrk="1" hangingPunct="1">
              <a:buClr>
                <a:schemeClr val="tx2"/>
              </a:buClr>
              <a:defRPr/>
            </a:pPr>
            <a:endParaRPr lang="en-US" altLang="it-IT" dirty="0">
              <a:solidFill>
                <a:schemeClr val="tx2"/>
              </a:solidFill>
            </a:endParaRPr>
          </a:p>
        </p:txBody>
      </p:sp>
      <p:sp>
        <p:nvSpPr>
          <p:cNvPr id="20" name="Rectangle 7"/>
          <p:cNvSpPr>
            <a:spLocks noChangeArrowheads="1"/>
          </p:cNvSpPr>
          <p:nvPr/>
        </p:nvSpPr>
        <p:spPr bwMode="auto">
          <a:xfrm>
            <a:off x="908050" y="6092825"/>
            <a:ext cx="782796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Clr>
                <a:schemeClr val="tx1"/>
              </a:buClr>
              <a:buFont typeface="Wingdings" panose="05000000000000000000" pitchFamily="2" charset="2"/>
              <a:buNone/>
            </a:pPr>
            <a:r>
              <a:rPr lang="en-US" altLang="it-IT" sz="1000" dirty="0" smtClean="0">
                <a:solidFill>
                  <a:schemeClr val="accent2">
                    <a:lumMod val="50000"/>
                  </a:schemeClr>
                </a:solidFill>
              </a:rPr>
              <a:t>Y</a:t>
            </a:r>
            <a:r>
              <a:rPr lang="en-US" altLang="it-IT" sz="1000" dirty="0">
                <a:solidFill>
                  <a:schemeClr val="accent2">
                    <a:lumMod val="50000"/>
                  </a:schemeClr>
                </a:solidFill>
              </a:rPr>
              <a:t>. Yang, and S. </a:t>
            </a:r>
            <a:r>
              <a:rPr lang="en-US" altLang="it-IT" sz="1000" dirty="0" err="1">
                <a:solidFill>
                  <a:schemeClr val="accent2">
                    <a:lumMod val="50000"/>
                  </a:schemeClr>
                </a:solidFill>
              </a:rPr>
              <a:t>Newsam</a:t>
            </a:r>
            <a:r>
              <a:rPr lang="en-US" altLang="it-IT" sz="1000" dirty="0">
                <a:solidFill>
                  <a:schemeClr val="accent2">
                    <a:lumMod val="50000"/>
                  </a:schemeClr>
                </a:solidFill>
              </a:rPr>
              <a:t>, “Geographic image retrieval using local invariant features”, IEEE Trans. </a:t>
            </a:r>
            <a:r>
              <a:rPr lang="en-US" altLang="it-IT" sz="1000" dirty="0" err="1">
                <a:solidFill>
                  <a:schemeClr val="accent2">
                    <a:lumMod val="50000"/>
                  </a:schemeClr>
                </a:solidFill>
              </a:rPr>
              <a:t>Geosci</a:t>
            </a:r>
            <a:r>
              <a:rPr lang="en-US" altLang="it-IT" sz="1000" dirty="0">
                <a:solidFill>
                  <a:schemeClr val="accent2">
                    <a:lumMod val="50000"/>
                  </a:schemeClr>
                </a:solidFill>
              </a:rPr>
              <a:t>. Remote Sens.,</a:t>
            </a:r>
            <a:r>
              <a:rPr lang="es-ES" altLang="it-IT" sz="1000" dirty="0">
                <a:solidFill>
                  <a:schemeClr val="accent2">
                    <a:lumMod val="50000"/>
                  </a:schemeClr>
                </a:solidFill>
              </a:rPr>
              <a:t> vol. 51, no. 2, pp. 818-832, Feb. 2013</a:t>
            </a:r>
            <a:r>
              <a:rPr lang="it-IT" altLang="it-IT" sz="1000" dirty="0">
                <a:solidFill>
                  <a:schemeClr val="accent2">
                    <a:lumMod val="50000"/>
                  </a:schemeClr>
                </a:solidFill>
              </a:rPr>
              <a:t>.</a:t>
            </a:r>
          </a:p>
          <a:p>
            <a:pPr algn="just" eaLnBrk="1" hangingPunct="1">
              <a:buClr>
                <a:schemeClr val="tx1"/>
              </a:buClr>
              <a:buFont typeface="Wingdings" panose="05000000000000000000" pitchFamily="2" charset="2"/>
              <a:buNone/>
            </a:pPr>
            <a:endParaRPr lang="it-IT" altLang="it-IT" sz="1000" dirty="0">
              <a:solidFill>
                <a:schemeClr val="accent2">
                  <a:lumMod val="50000"/>
                </a:schemeClr>
              </a:solidFill>
            </a:endParaRPr>
          </a:p>
          <a:p>
            <a:pPr algn="just" eaLnBrk="1" hangingPunct="1">
              <a:buClr>
                <a:schemeClr val="tx1"/>
              </a:buClr>
              <a:buFont typeface="Wingdings" panose="05000000000000000000" pitchFamily="2" charset="2"/>
              <a:buNone/>
            </a:pPr>
            <a:endParaRPr lang="en-US" altLang="it-IT" sz="1000" dirty="0">
              <a:solidFill>
                <a:schemeClr val="accent2">
                  <a:lumMod val="50000"/>
                </a:schemeClr>
              </a:solidFill>
            </a:endParaRPr>
          </a:p>
        </p:txBody>
      </p:sp>
      <p:sp>
        <p:nvSpPr>
          <p:cNvPr id="15"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33</a:t>
            </a:r>
            <a:endParaRPr lang="it-IT" altLang="de-DE" sz="900" kern="0" dirty="0">
              <a:solidFill>
                <a:srgbClr val="000000"/>
              </a:solidFill>
            </a:endParaRPr>
          </a:p>
        </p:txBody>
      </p:sp>
    </p:spTree>
    <p:extLst>
      <p:ext uri="{BB962C8B-B14F-4D97-AF65-F5344CB8AC3E}">
        <p14:creationId xmlns:p14="http://schemas.microsoft.com/office/powerpoint/2010/main" val="28991543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5"/>
          <p:cNvSpPr>
            <a:spLocks noChangeArrowheads="1"/>
          </p:cNvSpPr>
          <p:nvPr/>
        </p:nvSpPr>
        <p:spPr bwMode="auto">
          <a:xfrm>
            <a:off x="457200" y="1182688"/>
            <a:ext cx="80295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it-IT" sz="1600" dirty="0">
                <a:solidFill>
                  <a:srgbClr val="000000"/>
                </a:solidFill>
              </a:rPr>
              <a:t>Average Precision (20 trials) and retrieval time (in seconds) obtained by </a:t>
            </a:r>
            <a:r>
              <a:rPr lang="en-US" altLang="it-IT" sz="1600" i="1" dirty="0">
                <a:solidFill>
                  <a:srgbClr val="000000"/>
                </a:solidFill>
              </a:rPr>
              <a:t>k</a:t>
            </a:r>
            <a:r>
              <a:rPr lang="en-US" altLang="it-IT" sz="1600" dirty="0">
                <a:solidFill>
                  <a:srgbClr val="000000"/>
                </a:solidFill>
              </a:rPr>
              <a:t>-</a:t>
            </a:r>
            <a:r>
              <a:rPr lang="en-US" altLang="it-IT" sz="1600" dirty="0" err="1">
                <a:solidFill>
                  <a:srgbClr val="000000"/>
                </a:solidFill>
              </a:rPr>
              <a:t>nn</a:t>
            </a:r>
            <a:r>
              <a:rPr lang="en-US" altLang="it-IT" sz="1600" dirty="0">
                <a:solidFill>
                  <a:srgbClr val="000000"/>
                </a:solidFill>
              </a:rPr>
              <a:t> and presented KULSH and KSLSH methods when top-20 images are retrieved</a:t>
            </a:r>
            <a:endParaRPr lang="it-IT" altLang="it-IT" sz="1600" dirty="0">
              <a:solidFill>
                <a:srgbClr val="000000"/>
              </a:solidFill>
            </a:endParaRPr>
          </a:p>
        </p:txBody>
      </p:sp>
      <p:sp>
        <p:nvSpPr>
          <p:cNvPr id="40966" name="Rectangle 1"/>
          <p:cNvSpPr>
            <a:spLocks noChangeArrowheads="1"/>
          </p:cNvSpPr>
          <p:nvPr/>
        </p:nvSpPr>
        <p:spPr bwMode="auto">
          <a:xfrm>
            <a:off x="685800" y="5497104"/>
            <a:ext cx="7897812"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Char char="ü"/>
            </a:pPr>
            <a:r>
              <a:rPr lang="en-US" altLang="it-IT" sz="1600" dirty="0">
                <a:solidFill>
                  <a:srgbClr val="000000"/>
                </a:solidFill>
              </a:rPr>
              <a:t>All the experiments are implemented via MATLAB® on a standard PC with Intel Core i7 CPU 2.93GHz, 8GB RAM. </a:t>
            </a:r>
          </a:p>
          <a:p>
            <a:pPr algn="just" eaLnBrk="1" hangingPunct="1">
              <a:buFont typeface="Wingdings" panose="05000000000000000000" pitchFamily="2" charset="2"/>
              <a:buChar char="ü"/>
            </a:pPr>
            <a:endParaRPr lang="en-US" altLang="it-IT" sz="1600" dirty="0">
              <a:solidFill>
                <a:srgbClr val="000000"/>
              </a:solidFill>
            </a:endParaRPr>
          </a:p>
          <a:p>
            <a:pPr eaLnBrk="1" hangingPunct="1">
              <a:buFont typeface="Wingdings" panose="05000000000000000000" pitchFamily="2" charset="2"/>
              <a:buChar char="ü"/>
            </a:pPr>
            <a:endParaRPr lang="en-US" altLang="it-IT" sz="500" dirty="0">
              <a:solidFill>
                <a:schemeClr val="tx2"/>
              </a:solidFill>
            </a:endParaRPr>
          </a:p>
          <a:p>
            <a:pPr algn="just" eaLnBrk="1" hangingPunct="1">
              <a:buFont typeface="Wingdings" panose="05000000000000000000" pitchFamily="2" charset="2"/>
              <a:buChar char="ü"/>
            </a:pPr>
            <a:endParaRPr lang="en-US" altLang="it-IT" sz="500" dirty="0">
              <a:solidFill>
                <a:schemeClr val="tx2"/>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0"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1" name="Title 3"/>
          <p:cNvSpPr txBox="1">
            <a:spLocks/>
          </p:cNvSpPr>
          <p:nvPr/>
        </p:nvSpPr>
        <p:spPr bwMode="auto">
          <a:xfrm>
            <a:off x="36095" y="554184"/>
            <a:ext cx="89312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Experimental Results: Forest Category</a:t>
            </a:r>
          </a:p>
        </p:txBody>
      </p:sp>
      <p:pic>
        <p:nvPicPr>
          <p:cNvPr id="13" name="Picture 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55" y="1813363"/>
            <a:ext cx="7708106" cy="36388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34</a:t>
            </a:r>
            <a:endParaRPr lang="it-IT" altLang="de-DE" sz="900" kern="0" dirty="0">
              <a:solidFill>
                <a:srgbClr val="000000"/>
              </a:solidFill>
            </a:endParaRPr>
          </a:p>
        </p:txBody>
      </p:sp>
    </p:spTree>
    <p:extLst>
      <p:ext uri="{BB962C8B-B14F-4D97-AF65-F5344CB8AC3E}">
        <p14:creationId xmlns:p14="http://schemas.microsoft.com/office/powerpoint/2010/main" val="7790828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91" name="Title 3"/>
          <p:cNvSpPr txBox="1">
            <a:spLocks/>
          </p:cNvSpPr>
          <p:nvPr/>
        </p:nvSpPr>
        <p:spPr bwMode="auto">
          <a:xfrm>
            <a:off x="210790" y="544514"/>
            <a:ext cx="8916918"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Experimental Results: Forest Category</a:t>
            </a:r>
          </a:p>
        </p:txBody>
      </p:sp>
      <p:sp>
        <p:nvSpPr>
          <p:cNvPr id="98" name="Text Box 139"/>
          <p:cNvSpPr txBox="1">
            <a:spLocks noChangeArrowheads="1"/>
          </p:cNvSpPr>
          <p:nvPr/>
        </p:nvSpPr>
        <p:spPr bwMode="auto">
          <a:xfrm>
            <a:off x="128588" y="3868738"/>
            <a:ext cx="722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tr-TR" altLang="it-IT" sz="1400" dirty="0">
                <a:solidFill>
                  <a:srgbClr val="000000"/>
                </a:solidFill>
              </a:rPr>
              <a:t>Query </a:t>
            </a:r>
            <a:endParaRPr lang="it-IT" altLang="it-IT" sz="1400" dirty="0">
              <a:solidFill>
                <a:srgbClr val="000000"/>
              </a:solidFill>
            </a:endParaRPr>
          </a:p>
          <a:p>
            <a:pPr algn="ctr" eaLnBrk="1" hangingPunct="1"/>
            <a:r>
              <a:rPr lang="tr-TR" altLang="it-IT" sz="1400" dirty="0">
                <a:solidFill>
                  <a:srgbClr val="000000"/>
                </a:solidFill>
              </a:rPr>
              <a:t>Image</a:t>
            </a:r>
            <a:endParaRPr lang="en-US" altLang="it-IT" sz="1400" baseline="-25000" dirty="0">
              <a:solidFill>
                <a:srgbClr val="000000"/>
              </a:solidFill>
              <a:cs typeface="Times New Roman" panose="02020603050405020304" pitchFamily="18" charset="0"/>
            </a:endParaRPr>
          </a:p>
        </p:txBody>
      </p:sp>
      <p:pic>
        <p:nvPicPr>
          <p:cNvPr id="99" name="Picture 11" descr="E:\CBIRALRSCode\Images\forest\forest82.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2960688"/>
            <a:ext cx="900112"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 Box 139"/>
          <p:cNvSpPr txBox="1">
            <a:spLocks noChangeArrowheads="1"/>
          </p:cNvSpPr>
          <p:nvPr/>
        </p:nvSpPr>
        <p:spPr bwMode="auto">
          <a:xfrm>
            <a:off x="1266825" y="2370138"/>
            <a:ext cx="407988"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01" name="Text Box 139"/>
          <p:cNvSpPr txBox="1">
            <a:spLocks noChangeArrowheads="1"/>
          </p:cNvSpPr>
          <p:nvPr/>
        </p:nvSpPr>
        <p:spPr bwMode="auto">
          <a:xfrm>
            <a:off x="2195513" y="2371725"/>
            <a:ext cx="444500"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2nd</a:t>
            </a:r>
            <a:endParaRPr lang="en-US" altLang="it-IT" sz="1600" baseline="-25000">
              <a:solidFill>
                <a:srgbClr val="000000"/>
              </a:solidFill>
              <a:cs typeface="Times New Roman" panose="02020603050405020304" pitchFamily="18" charset="0"/>
            </a:endParaRPr>
          </a:p>
        </p:txBody>
      </p:sp>
      <p:sp>
        <p:nvSpPr>
          <p:cNvPr id="102" name="Text Box 139"/>
          <p:cNvSpPr txBox="1">
            <a:spLocks noChangeArrowheads="1"/>
          </p:cNvSpPr>
          <p:nvPr/>
        </p:nvSpPr>
        <p:spPr bwMode="auto">
          <a:xfrm>
            <a:off x="3084513" y="2351088"/>
            <a:ext cx="533400"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3rd</a:t>
            </a:r>
            <a:endParaRPr lang="en-US" altLang="it-IT" sz="1600" baseline="-25000">
              <a:solidFill>
                <a:srgbClr val="000000"/>
              </a:solidFill>
              <a:cs typeface="Times New Roman" panose="02020603050405020304" pitchFamily="18" charset="0"/>
            </a:endParaRPr>
          </a:p>
        </p:txBody>
      </p:sp>
      <p:sp>
        <p:nvSpPr>
          <p:cNvPr id="103" name="Text Box 139"/>
          <p:cNvSpPr txBox="1">
            <a:spLocks noChangeArrowheads="1"/>
          </p:cNvSpPr>
          <p:nvPr/>
        </p:nvSpPr>
        <p:spPr bwMode="auto">
          <a:xfrm>
            <a:off x="4102100" y="2357438"/>
            <a:ext cx="481013"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4</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04" name="Text Box 139"/>
          <p:cNvSpPr txBox="1">
            <a:spLocks noChangeArrowheads="1"/>
          </p:cNvSpPr>
          <p:nvPr/>
        </p:nvSpPr>
        <p:spPr bwMode="auto">
          <a:xfrm>
            <a:off x="5081588" y="2365375"/>
            <a:ext cx="479425"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13</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05" name="Text Box 139"/>
          <p:cNvSpPr txBox="1">
            <a:spLocks noChangeArrowheads="1"/>
          </p:cNvSpPr>
          <p:nvPr/>
        </p:nvSpPr>
        <p:spPr bwMode="auto">
          <a:xfrm>
            <a:off x="5872163" y="2365375"/>
            <a:ext cx="744537"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22</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pic>
        <p:nvPicPr>
          <p:cNvPr id="106" name="Picture 12" descr="E:\CBIRALRSCode\Images\forest\forest70.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463" y="1589088"/>
            <a:ext cx="8953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13" descr="E:\CBIRALRSCode\Images\forest\forest79.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938" y="1579563"/>
            <a:ext cx="8953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18" descr="E:\CBIRALRSCode\Images\forest\forest76.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1638" y="1579563"/>
            <a:ext cx="896937"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 Box 139"/>
          <p:cNvSpPr txBox="1">
            <a:spLocks noChangeArrowheads="1"/>
          </p:cNvSpPr>
          <p:nvPr/>
        </p:nvSpPr>
        <p:spPr bwMode="auto">
          <a:xfrm>
            <a:off x="6818313" y="2360613"/>
            <a:ext cx="744537"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31</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10" name="Text Box 139"/>
          <p:cNvSpPr txBox="1">
            <a:spLocks noChangeArrowheads="1"/>
          </p:cNvSpPr>
          <p:nvPr/>
        </p:nvSpPr>
        <p:spPr bwMode="auto">
          <a:xfrm>
            <a:off x="7713663" y="2362200"/>
            <a:ext cx="744537"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39</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11" name="Text Box 139"/>
          <p:cNvSpPr txBox="1">
            <a:spLocks noChangeArrowheads="1"/>
          </p:cNvSpPr>
          <p:nvPr/>
        </p:nvSpPr>
        <p:spPr bwMode="auto">
          <a:xfrm>
            <a:off x="1135063" y="1330325"/>
            <a:ext cx="658812"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12" name="Text Box 139"/>
          <p:cNvSpPr txBox="1">
            <a:spLocks noChangeArrowheads="1"/>
          </p:cNvSpPr>
          <p:nvPr/>
        </p:nvSpPr>
        <p:spPr bwMode="auto">
          <a:xfrm>
            <a:off x="2017713" y="1328738"/>
            <a:ext cx="822325"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C</a:t>
            </a:r>
            <a:r>
              <a:rPr lang="tr-TR" altLang="it-IT" sz="1600" baseline="-25000">
                <a:solidFill>
                  <a:srgbClr val="000000"/>
                </a:solidFill>
                <a:cs typeface="Times New Roman" panose="02020603050405020304" pitchFamily="18" charset="0"/>
              </a:rPr>
              <a:t>haparral </a:t>
            </a:r>
            <a:endParaRPr lang="en-US" altLang="it-IT" sz="1600" baseline="-25000">
              <a:solidFill>
                <a:srgbClr val="000000"/>
              </a:solidFill>
              <a:cs typeface="Times New Roman" panose="02020603050405020304" pitchFamily="18" charset="0"/>
            </a:endParaRPr>
          </a:p>
        </p:txBody>
      </p:sp>
      <p:sp>
        <p:nvSpPr>
          <p:cNvPr id="113" name="Text Box 139"/>
          <p:cNvSpPr txBox="1">
            <a:spLocks noChangeArrowheads="1"/>
          </p:cNvSpPr>
          <p:nvPr/>
        </p:nvSpPr>
        <p:spPr bwMode="auto">
          <a:xfrm>
            <a:off x="3949700" y="1330325"/>
            <a:ext cx="820738"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C</a:t>
            </a:r>
            <a:r>
              <a:rPr lang="tr-TR" altLang="it-IT" sz="1600" baseline="-25000">
                <a:solidFill>
                  <a:srgbClr val="000000"/>
                </a:solidFill>
                <a:cs typeface="Times New Roman" panose="02020603050405020304" pitchFamily="18" charset="0"/>
              </a:rPr>
              <a:t>haparral </a:t>
            </a:r>
            <a:endParaRPr lang="en-US" altLang="it-IT" sz="1600" baseline="-25000">
              <a:solidFill>
                <a:srgbClr val="000000"/>
              </a:solidFill>
              <a:cs typeface="Times New Roman" panose="02020603050405020304" pitchFamily="18" charset="0"/>
            </a:endParaRPr>
          </a:p>
        </p:txBody>
      </p:sp>
      <p:sp>
        <p:nvSpPr>
          <p:cNvPr id="114" name="Text Box 139"/>
          <p:cNvSpPr txBox="1">
            <a:spLocks noChangeArrowheads="1"/>
          </p:cNvSpPr>
          <p:nvPr/>
        </p:nvSpPr>
        <p:spPr bwMode="auto">
          <a:xfrm>
            <a:off x="7748588" y="1330325"/>
            <a:ext cx="822325"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C</a:t>
            </a:r>
            <a:r>
              <a:rPr lang="tr-TR" altLang="it-IT" sz="1600" baseline="-25000">
                <a:solidFill>
                  <a:srgbClr val="000000"/>
                </a:solidFill>
                <a:cs typeface="Times New Roman" panose="02020603050405020304" pitchFamily="18" charset="0"/>
              </a:rPr>
              <a:t>haparral </a:t>
            </a:r>
            <a:endParaRPr lang="en-US" altLang="it-IT" sz="1600" baseline="-25000">
              <a:solidFill>
                <a:srgbClr val="000000"/>
              </a:solidFill>
              <a:cs typeface="Times New Roman" panose="02020603050405020304" pitchFamily="18" charset="0"/>
            </a:endParaRPr>
          </a:p>
        </p:txBody>
      </p:sp>
      <p:sp>
        <p:nvSpPr>
          <p:cNvPr id="115" name="Text Box 139"/>
          <p:cNvSpPr txBox="1">
            <a:spLocks noChangeArrowheads="1"/>
          </p:cNvSpPr>
          <p:nvPr/>
        </p:nvSpPr>
        <p:spPr bwMode="auto">
          <a:xfrm>
            <a:off x="3038475" y="1317625"/>
            <a:ext cx="658813"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16" name="Text Box 139"/>
          <p:cNvSpPr txBox="1">
            <a:spLocks noChangeArrowheads="1"/>
          </p:cNvSpPr>
          <p:nvPr/>
        </p:nvSpPr>
        <p:spPr bwMode="auto">
          <a:xfrm>
            <a:off x="6845300" y="1330325"/>
            <a:ext cx="658813"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17" name="Text Box 139"/>
          <p:cNvSpPr txBox="1">
            <a:spLocks noChangeArrowheads="1"/>
          </p:cNvSpPr>
          <p:nvPr/>
        </p:nvSpPr>
        <p:spPr bwMode="auto">
          <a:xfrm>
            <a:off x="4830763" y="1330325"/>
            <a:ext cx="990600"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Parking Lot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18" name="Text Box 139"/>
          <p:cNvSpPr txBox="1">
            <a:spLocks noChangeArrowheads="1"/>
          </p:cNvSpPr>
          <p:nvPr/>
        </p:nvSpPr>
        <p:spPr bwMode="auto">
          <a:xfrm>
            <a:off x="5751513" y="1328738"/>
            <a:ext cx="992187"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Parking Lot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19" name="Text Box 139"/>
          <p:cNvSpPr txBox="1">
            <a:spLocks noChangeArrowheads="1"/>
          </p:cNvSpPr>
          <p:nvPr/>
        </p:nvSpPr>
        <p:spPr bwMode="auto">
          <a:xfrm>
            <a:off x="8570913" y="1600200"/>
            <a:ext cx="5905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2000" baseline="-25000">
                <a:solidFill>
                  <a:srgbClr val="000000"/>
                </a:solidFill>
                <a:cs typeface="Times New Roman" panose="02020603050405020304" pitchFamily="18" charset="0"/>
              </a:rPr>
              <a:t>AP=67%</a:t>
            </a:r>
            <a:endParaRPr lang="en-US" altLang="it-IT" sz="2000" baseline="-25000">
              <a:solidFill>
                <a:srgbClr val="000000"/>
              </a:solidFill>
              <a:cs typeface="Times New Roman" panose="02020603050405020304" pitchFamily="18" charset="0"/>
            </a:endParaRPr>
          </a:p>
        </p:txBody>
      </p:sp>
      <p:sp>
        <p:nvSpPr>
          <p:cNvPr id="120" name="Text Box 139"/>
          <p:cNvSpPr txBox="1">
            <a:spLocks noChangeArrowheads="1"/>
          </p:cNvSpPr>
          <p:nvPr/>
        </p:nvSpPr>
        <p:spPr bwMode="auto">
          <a:xfrm>
            <a:off x="3994150" y="1125538"/>
            <a:ext cx="215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400">
                <a:solidFill>
                  <a:srgbClr val="FFC000"/>
                </a:solidFill>
                <a:cs typeface="Times New Roman" panose="02020603050405020304" pitchFamily="18" charset="0"/>
              </a:rPr>
              <a:t>Linear Scan</a:t>
            </a:r>
            <a:endParaRPr lang="en-US" altLang="it-IT" sz="1400" baseline="-25000">
              <a:solidFill>
                <a:srgbClr val="FFC000"/>
              </a:solidFill>
              <a:cs typeface="Times New Roman" panose="02020603050405020304" pitchFamily="18" charset="0"/>
            </a:endParaRPr>
          </a:p>
        </p:txBody>
      </p:sp>
      <p:pic>
        <p:nvPicPr>
          <p:cNvPr id="121" name="Picture 31" descr="E:\CBIRALRSCode\Images\parkinglot\parkinglot88.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6125" y="1581150"/>
            <a:ext cx="896938"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32" descr="E:\CBIRALRSCode\Images\parkinglot\parkinglot69.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5688" y="1579563"/>
            <a:ext cx="8953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33" descr="E:\CBIRALRSCode\Images\chaparral\chaparral60.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5250" y="1571625"/>
            <a:ext cx="896938"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34" descr="E:\CBIRALRSCode\Images\chaparral\chaparral65.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158432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35" descr="E:\CBIRALRSCode\Images\chaparral\chaparral66.t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3663" y="1592263"/>
            <a:ext cx="896937"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 Box 139"/>
          <p:cNvSpPr txBox="1">
            <a:spLocks noChangeArrowheads="1"/>
          </p:cNvSpPr>
          <p:nvPr/>
        </p:nvSpPr>
        <p:spPr bwMode="auto">
          <a:xfrm>
            <a:off x="1219200" y="4183063"/>
            <a:ext cx="407988"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27" name="Text Box 139"/>
          <p:cNvSpPr txBox="1">
            <a:spLocks noChangeArrowheads="1"/>
          </p:cNvSpPr>
          <p:nvPr/>
        </p:nvSpPr>
        <p:spPr bwMode="auto">
          <a:xfrm>
            <a:off x="2146300" y="4184650"/>
            <a:ext cx="446088"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2nd</a:t>
            </a:r>
            <a:endParaRPr lang="en-US" altLang="it-IT" sz="1600" baseline="-25000">
              <a:solidFill>
                <a:srgbClr val="000000"/>
              </a:solidFill>
              <a:cs typeface="Times New Roman" panose="02020603050405020304" pitchFamily="18" charset="0"/>
            </a:endParaRPr>
          </a:p>
        </p:txBody>
      </p:sp>
      <p:sp>
        <p:nvSpPr>
          <p:cNvPr id="128" name="Text Box 139"/>
          <p:cNvSpPr txBox="1">
            <a:spLocks noChangeArrowheads="1"/>
          </p:cNvSpPr>
          <p:nvPr/>
        </p:nvSpPr>
        <p:spPr bwMode="auto">
          <a:xfrm>
            <a:off x="3035300" y="4164013"/>
            <a:ext cx="533400"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3rd</a:t>
            </a:r>
            <a:endParaRPr lang="en-US" altLang="it-IT" sz="1600" baseline="-25000">
              <a:solidFill>
                <a:srgbClr val="000000"/>
              </a:solidFill>
              <a:cs typeface="Times New Roman" panose="02020603050405020304" pitchFamily="18" charset="0"/>
            </a:endParaRPr>
          </a:p>
        </p:txBody>
      </p:sp>
      <p:sp>
        <p:nvSpPr>
          <p:cNvPr id="129" name="Text Box 139"/>
          <p:cNvSpPr txBox="1">
            <a:spLocks noChangeArrowheads="1"/>
          </p:cNvSpPr>
          <p:nvPr/>
        </p:nvSpPr>
        <p:spPr bwMode="auto">
          <a:xfrm>
            <a:off x="4052888" y="4170363"/>
            <a:ext cx="481012"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4</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30" name="Text Box 139"/>
          <p:cNvSpPr txBox="1">
            <a:spLocks noChangeArrowheads="1"/>
          </p:cNvSpPr>
          <p:nvPr/>
        </p:nvSpPr>
        <p:spPr bwMode="auto">
          <a:xfrm>
            <a:off x="5032375" y="4178300"/>
            <a:ext cx="481013"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13</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31" name="Text Box 139"/>
          <p:cNvSpPr txBox="1">
            <a:spLocks noChangeArrowheads="1"/>
          </p:cNvSpPr>
          <p:nvPr/>
        </p:nvSpPr>
        <p:spPr bwMode="auto">
          <a:xfrm>
            <a:off x="5822950" y="4178300"/>
            <a:ext cx="746125"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22</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32" name="Text Box 139"/>
          <p:cNvSpPr txBox="1">
            <a:spLocks noChangeArrowheads="1"/>
          </p:cNvSpPr>
          <p:nvPr/>
        </p:nvSpPr>
        <p:spPr bwMode="auto">
          <a:xfrm>
            <a:off x="6769100" y="4173538"/>
            <a:ext cx="744538"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31</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33" name="Text Box 139"/>
          <p:cNvSpPr txBox="1">
            <a:spLocks noChangeArrowheads="1"/>
          </p:cNvSpPr>
          <p:nvPr/>
        </p:nvSpPr>
        <p:spPr bwMode="auto">
          <a:xfrm>
            <a:off x="7664450" y="4175125"/>
            <a:ext cx="744538"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39</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34" name="Text Box 139"/>
          <p:cNvSpPr txBox="1">
            <a:spLocks noChangeArrowheads="1"/>
          </p:cNvSpPr>
          <p:nvPr/>
        </p:nvSpPr>
        <p:spPr bwMode="auto">
          <a:xfrm>
            <a:off x="1087438" y="3143250"/>
            <a:ext cx="657225"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35" name="Text Box 139"/>
          <p:cNvSpPr txBox="1">
            <a:spLocks noChangeArrowheads="1"/>
          </p:cNvSpPr>
          <p:nvPr/>
        </p:nvSpPr>
        <p:spPr bwMode="auto">
          <a:xfrm>
            <a:off x="1968500" y="3140075"/>
            <a:ext cx="8223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endParaRPr lang="en-US" altLang="it-IT" sz="1600" baseline="-25000">
              <a:solidFill>
                <a:srgbClr val="000000"/>
              </a:solidFill>
              <a:cs typeface="Times New Roman" panose="02020603050405020304" pitchFamily="18" charset="0"/>
            </a:endParaRPr>
          </a:p>
        </p:txBody>
      </p:sp>
      <p:sp>
        <p:nvSpPr>
          <p:cNvPr id="136" name="Text Box 139"/>
          <p:cNvSpPr txBox="1">
            <a:spLocks noChangeArrowheads="1"/>
          </p:cNvSpPr>
          <p:nvPr/>
        </p:nvSpPr>
        <p:spPr bwMode="auto">
          <a:xfrm>
            <a:off x="5764213" y="3143250"/>
            <a:ext cx="820737"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C</a:t>
            </a:r>
            <a:r>
              <a:rPr lang="tr-TR" altLang="it-IT" sz="1600" baseline="-25000">
                <a:solidFill>
                  <a:srgbClr val="000000"/>
                </a:solidFill>
                <a:cs typeface="Times New Roman" panose="02020603050405020304" pitchFamily="18" charset="0"/>
              </a:rPr>
              <a:t>haparral </a:t>
            </a:r>
            <a:endParaRPr lang="en-US" altLang="it-IT" sz="1600" baseline="-25000">
              <a:solidFill>
                <a:srgbClr val="000000"/>
              </a:solidFill>
              <a:cs typeface="Times New Roman" panose="02020603050405020304" pitchFamily="18" charset="0"/>
            </a:endParaRPr>
          </a:p>
        </p:txBody>
      </p:sp>
      <p:sp>
        <p:nvSpPr>
          <p:cNvPr id="137" name="Text Box 139"/>
          <p:cNvSpPr txBox="1">
            <a:spLocks noChangeArrowheads="1"/>
          </p:cNvSpPr>
          <p:nvPr/>
        </p:nvSpPr>
        <p:spPr bwMode="auto">
          <a:xfrm>
            <a:off x="7700963" y="3143250"/>
            <a:ext cx="820737"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River</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38" name="Text Box 139"/>
          <p:cNvSpPr txBox="1">
            <a:spLocks noChangeArrowheads="1"/>
          </p:cNvSpPr>
          <p:nvPr/>
        </p:nvSpPr>
        <p:spPr bwMode="auto">
          <a:xfrm>
            <a:off x="2989263" y="3130550"/>
            <a:ext cx="658812"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39" name="Text Box 139"/>
          <p:cNvSpPr txBox="1">
            <a:spLocks noChangeArrowheads="1"/>
          </p:cNvSpPr>
          <p:nvPr/>
        </p:nvSpPr>
        <p:spPr bwMode="auto">
          <a:xfrm>
            <a:off x="4737100" y="3143250"/>
            <a:ext cx="992188"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endParaRPr lang="en-US" altLang="it-IT" sz="1600" baseline="-25000">
              <a:solidFill>
                <a:srgbClr val="000000"/>
              </a:solidFill>
              <a:cs typeface="Times New Roman" panose="02020603050405020304" pitchFamily="18" charset="0"/>
            </a:endParaRPr>
          </a:p>
        </p:txBody>
      </p:sp>
      <p:sp>
        <p:nvSpPr>
          <p:cNvPr id="140" name="Text Box 139"/>
          <p:cNvSpPr txBox="1">
            <a:spLocks noChangeArrowheads="1"/>
          </p:cNvSpPr>
          <p:nvPr/>
        </p:nvSpPr>
        <p:spPr bwMode="auto">
          <a:xfrm>
            <a:off x="6643688" y="3141663"/>
            <a:ext cx="992187"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Parking Lot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41" name="Text Box 139"/>
          <p:cNvSpPr txBox="1">
            <a:spLocks noChangeArrowheads="1"/>
          </p:cNvSpPr>
          <p:nvPr/>
        </p:nvSpPr>
        <p:spPr bwMode="auto">
          <a:xfrm>
            <a:off x="2825750" y="2938463"/>
            <a:ext cx="4105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400" dirty="0">
                <a:solidFill>
                  <a:schemeClr val="accent3"/>
                </a:solidFill>
                <a:cs typeface="Times New Roman" panose="02020603050405020304" pitchFamily="18" charset="0"/>
              </a:rPr>
              <a:t>Unsupervised Kernel-Based LSH</a:t>
            </a:r>
            <a:endParaRPr lang="en-US" altLang="it-IT" sz="1400" baseline="-25000" dirty="0">
              <a:solidFill>
                <a:schemeClr val="accent3"/>
              </a:solidFill>
              <a:cs typeface="Times New Roman" panose="02020603050405020304" pitchFamily="18" charset="0"/>
            </a:endParaRPr>
          </a:p>
        </p:txBody>
      </p:sp>
      <p:sp>
        <p:nvSpPr>
          <p:cNvPr id="142" name="Text Box 139"/>
          <p:cNvSpPr txBox="1">
            <a:spLocks noChangeArrowheads="1"/>
          </p:cNvSpPr>
          <p:nvPr/>
        </p:nvSpPr>
        <p:spPr bwMode="auto">
          <a:xfrm>
            <a:off x="1231900" y="6121400"/>
            <a:ext cx="407988"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43" name="Text Box 139"/>
          <p:cNvSpPr txBox="1">
            <a:spLocks noChangeArrowheads="1"/>
          </p:cNvSpPr>
          <p:nvPr/>
        </p:nvSpPr>
        <p:spPr bwMode="auto">
          <a:xfrm>
            <a:off x="2160588" y="6122988"/>
            <a:ext cx="444500"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2nd</a:t>
            </a:r>
            <a:endParaRPr lang="en-US" altLang="it-IT" sz="1600" baseline="-25000">
              <a:solidFill>
                <a:srgbClr val="000000"/>
              </a:solidFill>
              <a:cs typeface="Times New Roman" panose="02020603050405020304" pitchFamily="18" charset="0"/>
            </a:endParaRPr>
          </a:p>
        </p:txBody>
      </p:sp>
      <p:sp>
        <p:nvSpPr>
          <p:cNvPr id="144" name="Text Box 139"/>
          <p:cNvSpPr txBox="1">
            <a:spLocks noChangeArrowheads="1"/>
          </p:cNvSpPr>
          <p:nvPr/>
        </p:nvSpPr>
        <p:spPr bwMode="auto">
          <a:xfrm>
            <a:off x="3049588" y="6103938"/>
            <a:ext cx="533400"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3rd</a:t>
            </a:r>
            <a:endParaRPr lang="en-US" altLang="it-IT" sz="1600" baseline="-25000">
              <a:solidFill>
                <a:srgbClr val="000000"/>
              </a:solidFill>
              <a:cs typeface="Times New Roman" panose="02020603050405020304" pitchFamily="18" charset="0"/>
            </a:endParaRPr>
          </a:p>
        </p:txBody>
      </p:sp>
      <p:sp>
        <p:nvSpPr>
          <p:cNvPr id="145" name="Text Box 139"/>
          <p:cNvSpPr txBox="1">
            <a:spLocks noChangeArrowheads="1"/>
          </p:cNvSpPr>
          <p:nvPr/>
        </p:nvSpPr>
        <p:spPr bwMode="auto">
          <a:xfrm>
            <a:off x="4067175" y="6110288"/>
            <a:ext cx="481013"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4</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46" name="Text Box 139"/>
          <p:cNvSpPr txBox="1">
            <a:spLocks noChangeArrowheads="1"/>
          </p:cNvSpPr>
          <p:nvPr/>
        </p:nvSpPr>
        <p:spPr bwMode="auto">
          <a:xfrm>
            <a:off x="5046663" y="6118225"/>
            <a:ext cx="479425"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13</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47" name="Text Box 139"/>
          <p:cNvSpPr txBox="1">
            <a:spLocks noChangeArrowheads="1"/>
          </p:cNvSpPr>
          <p:nvPr/>
        </p:nvSpPr>
        <p:spPr bwMode="auto">
          <a:xfrm>
            <a:off x="5837238" y="6118225"/>
            <a:ext cx="744537"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22</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48" name="Text Box 139"/>
          <p:cNvSpPr txBox="1">
            <a:spLocks noChangeArrowheads="1"/>
          </p:cNvSpPr>
          <p:nvPr/>
        </p:nvSpPr>
        <p:spPr bwMode="auto">
          <a:xfrm>
            <a:off x="6783388" y="6113463"/>
            <a:ext cx="744537"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31</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49" name="Text Box 139"/>
          <p:cNvSpPr txBox="1">
            <a:spLocks noChangeArrowheads="1"/>
          </p:cNvSpPr>
          <p:nvPr/>
        </p:nvSpPr>
        <p:spPr bwMode="auto">
          <a:xfrm>
            <a:off x="7678738" y="6115050"/>
            <a:ext cx="744537"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39</a:t>
            </a:r>
            <a:r>
              <a:rPr lang="tr-TR" altLang="it-IT" sz="1600" baseline="-25000">
                <a:solidFill>
                  <a:srgbClr val="000000"/>
                </a:solidFill>
                <a:cs typeface="Times New Roman" panose="02020603050405020304" pitchFamily="18" charset="0"/>
              </a:rPr>
              <a:t>th </a:t>
            </a:r>
            <a:endParaRPr lang="en-US" altLang="it-IT" sz="1600" baseline="-25000">
              <a:solidFill>
                <a:srgbClr val="000000"/>
              </a:solidFill>
              <a:cs typeface="Times New Roman" panose="02020603050405020304" pitchFamily="18" charset="0"/>
            </a:endParaRPr>
          </a:p>
        </p:txBody>
      </p:sp>
      <p:sp>
        <p:nvSpPr>
          <p:cNvPr id="150" name="Text Box 139"/>
          <p:cNvSpPr txBox="1">
            <a:spLocks noChangeArrowheads="1"/>
          </p:cNvSpPr>
          <p:nvPr/>
        </p:nvSpPr>
        <p:spPr bwMode="auto">
          <a:xfrm>
            <a:off x="1100138" y="5083175"/>
            <a:ext cx="658812"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51" name="Text Box 139"/>
          <p:cNvSpPr txBox="1">
            <a:spLocks noChangeArrowheads="1"/>
          </p:cNvSpPr>
          <p:nvPr/>
        </p:nvSpPr>
        <p:spPr bwMode="auto">
          <a:xfrm>
            <a:off x="2941638" y="5080000"/>
            <a:ext cx="822325"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C</a:t>
            </a:r>
            <a:r>
              <a:rPr lang="tr-TR" altLang="it-IT" sz="1600" baseline="-25000">
                <a:solidFill>
                  <a:srgbClr val="000000"/>
                </a:solidFill>
                <a:cs typeface="Times New Roman" panose="02020603050405020304" pitchFamily="18" charset="0"/>
              </a:rPr>
              <a:t>haparral </a:t>
            </a:r>
            <a:endParaRPr lang="en-US" altLang="it-IT" sz="1600" baseline="-25000">
              <a:solidFill>
                <a:srgbClr val="000000"/>
              </a:solidFill>
              <a:cs typeface="Times New Roman" panose="02020603050405020304" pitchFamily="18" charset="0"/>
            </a:endParaRPr>
          </a:p>
        </p:txBody>
      </p:sp>
      <p:sp>
        <p:nvSpPr>
          <p:cNvPr id="152" name="Text Box 139"/>
          <p:cNvSpPr txBox="1">
            <a:spLocks noChangeArrowheads="1"/>
          </p:cNvSpPr>
          <p:nvPr/>
        </p:nvSpPr>
        <p:spPr bwMode="auto">
          <a:xfrm>
            <a:off x="3851275" y="5083175"/>
            <a:ext cx="8223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53" name="Text Box 139"/>
          <p:cNvSpPr txBox="1">
            <a:spLocks noChangeArrowheads="1"/>
          </p:cNvSpPr>
          <p:nvPr/>
        </p:nvSpPr>
        <p:spPr bwMode="auto">
          <a:xfrm>
            <a:off x="7713663" y="5083175"/>
            <a:ext cx="8223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54" name="Text Box 139"/>
          <p:cNvSpPr txBox="1">
            <a:spLocks noChangeArrowheads="1"/>
          </p:cNvSpPr>
          <p:nvPr/>
        </p:nvSpPr>
        <p:spPr bwMode="auto">
          <a:xfrm>
            <a:off x="6810375" y="5083175"/>
            <a:ext cx="658813"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55" name="Text Box 139"/>
          <p:cNvSpPr txBox="1">
            <a:spLocks noChangeArrowheads="1"/>
          </p:cNvSpPr>
          <p:nvPr/>
        </p:nvSpPr>
        <p:spPr bwMode="auto">
          <a:xfrm>
            <a:off x="4760913" y="5083175"/>
            <a:ext cx="9906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56" name="Text Box 139"/>
          <p:cNvSpPr txBox="1">
            <a:spLocks noChangeArrowheads="1"/>
          </p:cNvSpPr>
          <p:nvPr/>
        </p:nvSpPr>
        <p:spPr bwMode="auto">
          <a:xfrm>
            <a:off x="5716588" y="5081588"/>
            <a:ext cx="99218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57" name="Text Box 139"/>
          <p:cNvSpPr txBox="1">
            <a:spLocks noChangeArrowheads="1"/>
          </p:cNvSpPr>
          <p:nvPr/>
        </p:nvSpPr>
        <p:spPr bwMode="auto">
          <a:xfrm>
            <a:off x="8539163" y="3519488"/>
            <a:ext cx="5905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2000" baseline="-25000">
                <a:solidFill>
                  <a:srgbClr val="000000"/>
                </a:solidFill>
                <a:cs typeface="Times New Roman" panose="02020603050405020304" pitchFamily="18" charset="0"/>
              </a:rPr>
              <a:t>AP=67%</a:t>
            </a:r>
            <a:endParaRPr lang="en-US" altLang="it-IT" sz="2000" baseline="-25000">
              <a:solidFill>
                <a:srgbClr val="000000"/>
              </a:solidFill>
              <a:cs typeface="Times New Roman" panose="02020603050405020304" pitchFamily="18" charset="0"/>
            </a:endParaRPr>
          </a:p>
        </p:txBody>
      </p:sp>
      <p:sp>
        <p:nvSpPr>
          <p:cNvPr id="158" name="Text Box 139"/>
          <p:cNvSpPr txBox="1">
            <a:spLocks noChangeArrowheads="1"/>
          </p:cNvSpPr>
          <p:nvPr/>
        </p:nvSpPr>
        <p:spPr bwMode="auto">
          <a:xfrm>
            <a:off x="8572500" y="5446713"/>
            <a:ext cx="5905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2000" baseline="-25000">
                <a:solidFill>
                  <a:srgbClr val="000000"/>
                </a:solidFill>
                <a:cs typeface="Times New Roman" panose="02020603050405020304" pitchFamily="18" charset="0"/>
              </a:rPr>
              <a:t>AP=85%</a:t>
            </a:r>
            <a:endParaRPr lang="en-US" altLang="it-IT" sz="2000" baseline="-25000">
              <a:solidFill>
                <a:srgbClr val="000000"/>
              </a:solidFill>
              <a:cs typeface="Times New Roman" panose="02020603050405020304" pitchFamily="18" charset="0"/>
            </a:endParaRPr>
          </a:p>
        </p:txBody>
      </p:sp>
      <p:pic>
        <p:nvPicPr>
          <p:cNvPr id="159" name="Picture 36" descr="E:\CBIRALRSCode\Images\forest\forest17.t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4888" y="3389313"/>
            <a:ext cx="8953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37" descr="E:\CBIRALRSCode\Images\forest\forest70.t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51038" y="3386138"/>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38" descr="E:\CBIRALRSCode\Images\forest\forest15.t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8775" y="3392488"/>
            <a:ext cx="896938"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39" descr="E:\CBIRALRSCode\Images\forest\forest66.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36988" y="3386138"/>
            <a:ext cx="89693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40" descr="E:\CBIRALRSCode\Images\forest\forest69.tif"/>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1550" y="3379788"/>
            <a:ext cx="896938"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42" descr="E:\CBIRALRSCode\Images\parkinglot\parkinglot88.t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88138" y="3394075"/>
            <a:ext cx="89693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43" descr="E:\CBIRALRSCode\Images\river\river14.ti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34288" y="3394075"/>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33" descr="E:\CBIRALRSCode\Images\chaparral\chaparral60.tif"/>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26113" y="3384550"/>
            <a:ext cx="89693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Text Box 139"/>
          <p:cNvSpPr txBox="1">
            <a:spLocks noChangeArrowheads="1"/>
          </p:cNvSpPr>
          <p:nvPr/>
        </p:nvSpPr>
        <p:spPr bwMode="auto">
          <a:xfrm>
            <a:off x="3963988" y="3149600"/>
            <a:ext cx="658812"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pic>
        <p:nvPicPr>
          <p:cNvPr id="168" name="Picture 23" descr="E:\CBIRALRSCode\Images\forest\forest49.t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24288" y="5341938"/>
            <a:ext cx="896937"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24" descr="E:\CBIRALRSCode\Images\forest\forest78.tif"/>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03775" y="5338763"/>
            <a:ext cx="896938"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25" descr="E:\CBIRALRSCode\Images\forest\forest01.tif"/>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57388" y="5341938"/>
            <a:ext cx="8953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26" descr="E:\CBIRALRSCode\Images\forest\forest24.tif"/>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19175" y="534670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Picture 27" descr="E:\CBIRALRSCode\Images\forest\forest13.tif"/>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61275" y="5335588"/>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Picture 28" descr="E:\CBIRALRSCode\Images\forest\forest14.tif"/>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99250" y="5335588"/>
            <a:ext cx="896938"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29" descr="E:\CBIRALRSCode\Images\forest\forest79.tif"/>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54688" y="5335588"/>
            <a:ext cx="89693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30" descr="E:\CBIRALRSCode\Images\chaparral\chaparral63.tif"/>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884488" y="5335588"/>
            <a:ext cx="896937"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Text Box 139"/>
          <p:cNvSpPr txBox="1">
            <a:spLocks noChangeArrowheads="1"/>
          </p:cNvSpPr>
          <p:nvPr/>
        </p:nvSpPr>
        <p:spPr bwMode="auto">
          <a:xfrm>
            <a:off x="2062163" y="5083175"/>
            <a:ext cx="657225"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600" baseline="-25000">
                <a:solidFill>
                  <a:srgbClr val="000000"/>
                </a:solidFill>
                <a:cs typeface="Times New Roman" panose="02020603050405020304" pitchFamily="18" charset="0"/>
              </a:rPr>
              <a:t>Forest</a:t>
            </a:r>
            <a:r>
              <a:rPr lang="tr-TR" altLang="it-IT" sz="1600" baseline="-25000">
                <a:solidFill>
                  <a:srgbClr val="000000"/>
                </a:solidFill>
                <a:cs typeface="Times New Roman" panose="02020603050405020304" pitchFamily="18" charset="0"/>
              </a:rPr>
              <a:t> </a:t>
            </a:r>
            <a:endParaRPr lang="en-US" altLang="it-IT" sz="1600" baseline="-25000">
              <a:solidFill>
                <a:srgbClr val="000000"/>
              </a:solidFill>
              <a:cs typeface="Times New Roman" panose="02020603050405020304" pitchFamily="18" charset="0"/>
            </a:endParaRPr>
          </a:p>
        </p:txBody>
      </p:sp>
      <p:sp>
        <p:nvSpPr>
          <p:cNvPr id="178" name="Text Box 139"/>
          <p:cNvSpPr txBox="1">
            <a:spLocks noChangeArrowheads="1"/>
          </p:cNvSpPr>
          <p:nvPr/>
        </p:nvSpPr>
        <p:spPr bwMode="auto">
          <a:xfrm>
            <a:off x="2790825" y="4891088"/>
            <a:ext cx="4105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1400" dirty="0">
                <a:solidFill>
                  <a:schemeClr val="accent3"/>
                </a:solidFill>
                <a:cs typeface="Times New Roman" panose="02020603050405020304" pitchFamily="18" charset="0"/>
              </a:rPr>
              <a:t>Supervised Kernel-Based LSH</a:t>
            </a:r>
            <a:endParaRPr lang="en-US" altLang="it-IT" sz="1400" baseline="-25000" dirty="0">
              <a:solidFill>
                <a:schemeClr val="accent3"/>
              </a:solidFill>
              <a:cs typeface="Times New Roman" panose="02020603050405020304" pitchFamily="18" charset="0"/>
            </a:endParaRPr>
          </a:p>
        </p:txBody>
      </p:sp>
      <p:sp>
        <p:nvSpPr>
          <p:cNvPr id="181"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rgbClr val="000000"/>
                </a:solidFill>
              </a:rPr>
              <a:t>B. Demir</a:t>
            </a:r>
          </a:p>
        </p:txBody>
      </p:sp>
      <p:sp>
        <p:nvSpPr>
          <p:cNvPr id="184" name="Rectangle 201"/>
          <p:cNvSpPr>
            <a:spLocks noChangeArrowheads="1"/>
          </p:cNvSpPr>
          <p:nvPr/>
        </p:nvSpPr>
        <p:spPr bwMode="auto">
          <a:xfrm>
            <a:off x="950913" y="1130300"/>
            <a:ext cx="8102600" cy="1577975"/>
          </a:xfrm>
          <a:prstGeom prst="rect">
            <a:avLst/>
          </a:prstGeom>
          <a:solidFill>
            <a:srgbClr val="9AA8FC">
              <a:alpha val="3137"/>
            </a:srgbClr>
          </a:solidFill>
          <a:ln w="12700" algn="ctr">
            <a:solidFill>
              <a:srgbClr val="FFC000"/>
            </a:solidFill>
            <a:prstDash val="dash"/>
            <a:round/>
            <a:headEnd type="none" w="sm" len="sm"/>
            <a:tailEnd type="none" w="sm" len="sm"/>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solidFill>
                <a:schemeClr val="accent2">
                  <a:lumMod val="50000"/>
                </a:schemeClr>
              </a:solidFill>
            </a:endParaRPr>
          </a:p>
        </p:txBody>
      </p:sp>
      <p:sp>
        <p:nvSpPr>
          <p:cNvPr id="185" name="Rectangle 205"/>
          <p:cNvSpPr>
            <a:spLocks noChangeArrowheads="1"/>
          </p:cNvSpPr>
          <p:nvPr/>
        </p:nvSpPr>
        <p:spPr bwMode="auto">
          <a:xfrm>
            <a:off x="947738" y="2917825"/>
            <a:ext cx="8102600" cy="1577975"/>
          </a:xfrm>
          <a:prstGeom prst="rect">
            <a:avLst/>
          </a:prstGeom>
          <a:solidFill>
            <a:srgbClr val="9AA8FC">
              <a:alpha val="3137"/>
            </a:srgbClr>
          </a:solidFill>
          <a:ln w="12700" algn="ctr">
            <a:solidFill>
              <a:srgbClr val="FFC000"/>
            </a:solidFill>
            <a:prstDash val="dash"/>
            <a:round/>
            <a:headEnd type="none" w="sm" len="sm"/>
            <a:tailEnd type="none" w="sm" len="sm"/>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sp>
        <p:nvSpPr>
          <p:cNvPr id="186" name="Rectangle 205"/>
          <p:cNvSpPr>
            <a:spLocks noChangeArrowheads="1"/>
          </p:cNvSpPr>
          <p:nvPr/>
        </p:nvSpPr>
        <p:spPr bwMode="auto">
          <a:xfrm>
            <a:off x="920750" y="4879975"/>
            <a:ext cx="8102600" cy="1577975"/>
          </a:xfrm>
          <a:prstGeom prst="rect">
            <a:avLst/>
          </a:prstGeom>
          <a:solidFill>
            <a:srgbClr val="9AA8FC">
              <a:alpha val="3137"/>
            </a:srgbClr>
          </a:solidFill>
          <a:ln w="12700" algn="ctr">
            <a:solidFill>
              <a:srgbClr val="FFC000"/>
            </a:solidFill>
            <a:prstDash val="dash"/>
            <a:round/>
            <a:headEnd type="none" w="sm" len="sm"/>
            <a:tailEnd type="none" w="sm" len="sm"/>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it-IT" altLang="it-IT"/>
          </a:p>
        </p:txBody>
      </p:sp>
      <p:sp>
        <p:nvSpPr>
          <p:cNvPr id="88"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35</a:t>
            </a:r>
            <a:endParaRPr lang="it-IT" altLang="de-DE" sz="900" kern="0" dirty="0">
              <a:solidFill>
                <a:srgbClr val="000000"/>
              </a:solidFill>
            </a:endParaRPr>
          </a:p>
        </p:txBody>
      </p:sp>
    </p:spTree>
    <p:extLst>
      <p:ext uri="{BB962C8B-B14F-4D97-AF65-F5344CB8AC3E}">
        <p14:creationId xmlns:p14="http://schemas.microsoft.com/office/powerpoint/2010/main" val="404085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9"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1" name="Segnaposto contenuto 2"/>
          <p:cNvSpPr txBox="1">
            <a:spLocks/>
          </p:cNvSpPr>
          <p:nvPr/>
        </p:nvSpPr>
        <p:spPr bwMode="auto">
          <a:xfrm>
            <a:off x="428625" y="1431925"/>
            <a:ext cx="8286750" cy="4283075"/>
          </a:xfrm>
          <a:prstGeom prst="rect">
            <a:avLst/>
          </a:prstGeom>
          <a:noFill/>
          <a:ln>
            <a:noFill/>
          </a:ln>
          <a:extLst/>
        </p:spPr>
        <p:txBody>
          <a:bodyPr/>
          <a:lstStyle>
            <a:lvl1pPr marL="342900" indent="-342900" defTabSz="1084263" eaLnBrk="0" hangingPunct="0">
              <a:defRPr>
                <a:solidFill>
                  <a:schemeClr val="tx1"/>
                </a:solidFill>
                <a:latin typeface="Arial" charset="0"/>
                <a:cs typeface="Arial" charset="0"/>
              </a:defRPr>
            </a:lvl1pPr>
            <a:lvl2pPr marL="361950" indent="-361950" defTabSz="1084263" eaLnBrk="0" hangingPunct="0">
              <a:defRPr>
                <a:solidFill>
                  <a:schemeClr val="tx1"/>
                </a:solidFill>
                <a:latin typeface="Arial" charset="0"/>
                <a:cs typeface="Arial" charset="0"/>
              </a:defRPr>
            </a:lvl2pPr>
            <a:lvl3pPr marL="712788" indent="-357188" defTabSz="1084263" eaLnBrk="0" hangingPunct="0">
              <a:defRPr>
                <a:solidFill>
                  <a:schemeClr val="tx1"/>
                </a:solidFill>
                <a:latin typeface="Arial" charset="0"/>
                <a:cs typeface="Arial" charset="0"/>
              </a:defRPr>
            </a:lvl3pPr>
            <a:lvl4pPr marL="1600200" indent="-228600" defTabSz="1084263" eaLnBrk="0" hangingPunct="0">
              <a:defRPr>
                <a:solidFill>
                  <a:schemeClr val="tx1"/>
                </a:solidFill>
                <a:latin typeface="Arial" charset="0"/>
                <a:cs typeface="Arial" charset="0"/>
              </a:defRPr>
            </a:lvl4pPr>
            <a:lvl5pPr marL="2057400" indent="-228600" defTabSz="1084263" eaLnBrk="0" hangingPunct="0">
              <a:defRPr>
                <a:solidFill>
                  <a:schemeClr val="tx1"/>
                </a:solidFill>
                <a:latin typeface="Arial" charset="0"/>
                <a:cs typeface="Arial" charset="0"/>
              </a:defRPr>
            </a:lvl5pPr>
            <a:lvl6pPr marL="2514600" indent="-228600" defTabSz="1084263" eaLnBrk="0" fontAlgn="base" hangingPunct="0">
              <a:spcBef>
                <a:spcPct val="0"/>
              </a:spcBef>
              <a:spcAft>
                <a:spcPct val="0"/>
              </a:spcAft>
              <a:defRPr>
                <a:solidFill>
                  <a:schemeClr val="tx1"/>
                </a:solidFill>
                <a:latin typeface="Arial" charset="0"/>
                <a:cs typeface="Arial" charset="0"/>
              </a:defRPr>
            </a:lvl6pPr>
            <a:lvl7pPr marL="2971800" indent="-228600" defTabSz="1084263" eaLnBrk="0" fontAlgn="base" hangingPunct="0">
              <a:spcBef>
                <a:spcPct val="0"/>
              </a:spcBef>
              <a:spcAft>
                <a:spcPct val="0"/>
              </a:spcAft>
              <a:defRPr>
                <a:solidFill>
                  <a:schemeClr val="tx1"/>
                </a:solidFill>
                <a:latin typeface="Arial" charset="0"/>
                <a:cs typeface="Arial" charset="0"/>
              </a:defRPr>
            </a:lvl7pPr>
            <a:lvl8pPr marL="3429000" indent="-228600" defTabSz="1084263" eaLnBrk="0" fontAlgn="base" hangingPunct="0">
              <a:spcBef>
                <a:spcPct val="0"/>
              </a:spcBef>
              <a:spcAft>
                <a:spcPct val="0"/>
              </a:spcAft>
              <a:defRPr>
                <a:solidFill>
                  <a:schemeClr val="tx1"/>
                </a:solidFill>
                <a:latin typeface="Arial" charset="0"/>
                <a:cs typeface="Arial" charset="0"/>
              </a:defRPr>
            </a:lvl8pPr>
            <a:lvl9pPr marL="3886200" indent="-228600" defTabSz="1084263" eaLnBrk="0" fontAlgn="base" hangingPunct="0">
              <a:spcBef>
                <a:spcPct val="0"/>
              </a:spcBef>
              <a:spcAft>
                <a:spcPct val="0"/>
              </a:spcAft>
              <a:defRPr>
                <a:solidFill>
                  <a:schemeClr val="tx1"/>
                </a:solidFill>
                <a:latin typeface="Arial" charset="0"/>
                <a:cs typeface="Arial" charset="0"/>
              </a:defRPr>
            </a:lvl9pPr>
          </a:lstStyle>
          <a:p>
            <a:pPr lvl="1" algn="just">
              <a:buClr>
                <a:schemeClr val="tx2"/>
              </a:buClr>
              <a:buFont typeface="Wingdings" pitchFamily="2" charset="2"/>
              <a:buChar char="ü"/>
              <a:defRPr/>
            </a:pPr>
            <a:endParaRPr lang="en-US" altLang="it-IT" sz="1000" dirty="0">
              <a:solidFill>
                <a:schemeClr val="tx2"/>
              </a:solidFill>
            </a:endParaRPr>
          </a:p>
          <a:p>
            <a:pPr lvl="1" algn="just">
              <a:buClr>
                <a:srgbClr val="000000"/>
              </a:buClr>
              <a:buFont typeface="Wingdings" pitchFamily="2" charset="2"/>
              <a:buChar char="ü"/>
              <a:defRPr/>
            </a:pPr>
            <a:r>
              <a:rPr lang="en-US" altLang="it-IT" dirty="0" smtClean="0">
                <a:solidFill>
                  <a:srgbClr val="000000"/>
                </a:solidFill>
              </a:rPr>
              <a:t>These hashing </a:t>
            </a:r>
            <a:r>
              <a:rPr lang="en-US" altLang="it-IT" dirty="0">
                <a:solidFill>
                  <a:srgbClr val="000000"/>
                </a:solidFill>
              </a:rPr>
              <a:t>methods are promising in RS for CBIR problems as:</a:t>
            </a:r>
          </a:p>
          <a:p>
            <a:pPr marL="0" lvl="1" indent="0" algn="just">
              <a:buClr>
                <a:schemeClr val="tx2"/>
              </a:buClr>
              <a:defRPr/>
            </a:pPr>
            <a:endParaRPr lang="en-US" altLang="it-IT" dirty="0">
              <a:solidFill>
                <a:schemeClr val="tx2"/>
              </a:solidFill>
            </a:endParaRPr>
          </a:p>
          <a:p>
            <a:pPr lvl="1" algn="just">
              <a:buClr>
                <a:schemeClr val="tx2"/>
              </a:buClr>
              <a:buFont typeface="Wingdings" pitchFamily="2" charset="2"/>
              <a:buChar char="ü"/>
              <a:defRPr/>
            </a:pPr>
            <a:endParaRPr lang="en-US" altLang="it-IT" sz="1000" dirty="0">
              <a:solidFill>
                <a:schemeClr val="tx2"/>
              </a:solidFill>
            </a:endParaRPr>
          </a:p>
          <a:p>
            <a:pPr lvl="2" algn="just">
              <a:buClr>
                <a:srgbClr val="000000"/>
              </a:buClr>
              <a:buFont typeface="Wingdings" panose="05000000000000000000" pitchFamily="2" charset="2"/>
              <a:buChar char="§"/>
              <a:defRPr/>
            </a:pPr>
            <a:r>
              <a:rPr lang="en-US" altLang="it-IT" dirty="0" smtClean="0">
                <a:solidFill>
                  <a:srgbClr val="000000"/>
                </a:solidFill>
              </a:rPr>
              <a:t>They allow</a:t>
            </a:r>
            <a:r>
              <a:rPr lang="en-US" altLang="it-IT" dirty="0" smtClean="0">
                <a:solidFill>
                  <a:schemeClr val="tx2"/>
                </a:solidFill>
              </a:rPr>
              <a:t> </a:t>
            </a:r>
            <a:r>
              <a:rPr lang="en-US" altLang="it-IT" dirty="0">
                <a:solidFill>
                  <a:schemeClr val="accent2"/>
                </a:solidFill>
              </a:rPr>
              <a:t>sub-linear time approximate similarity search</a:t>
            </a:r>
            <a:r>
              <a:rPr lang="en-US" altLang="it-IT" dirty="0"/>
              <a:t> </a:t>
            </a:r>
            <a:r>
              <a:rPr lang="en-US" dirty="0">
                <a:solidFill>
                  <a:srgbClr val="000000"/>
                </a:solidFill>
              </a:rPr>
              <a:t>with a high retrieval accuracy</a:t>
            </a:r>
            <a:r>
              <a:rPr lang="en-US" altLang="it-IT" dirty="0">
                <a:solidFill>
                  <a:srgbClr val="000000"/>
                </a:solidFill>
              </a:rPr>
              <a:t>;</a:t>
            </a:r>
            <a:endParaRPr lang="it-IT" altLang="it-IT" dirty="0">
              <a:solidFill>
                <a:srgbClr val="000000"/>
              </a:solidFill>
            </a:endParaRPr>
          </a:p>
          <a:p>
            <a:pPr marL="527050" lvl="2" indent="-171450" algn="just">
              <a:buClr>
                <a:srgbClr val="000000"/>
              </a:buClr>
              <a:buFont typeface="Wingdings" panose="05000000000000000000" pitchFamily="2" charset="2"/>
              <a:buChar char="§"/>
              <a:defRPr/>
            </a:pPr>
            <a:endParaRPr lang="en-US" altLang="it-IT" sz="1000" dirty="0">
              <a:solidFill>
                <a:schemeClr val="tx2"/>
              </a:solidFill>
            </a:endParaRPr>
          </a:p>
          <a:p>
            <a:pPr lvl="2" algn="just">
              <a:buClr>
                <a:srgbClr val="000000"/>
              </a:buClr>
              <a:buFont typeface="Wingdings" panose="05000000000000000000" pitchFamily="2" charset="2"/>
              <a:buChar char="§"/>
              <a:defRPr/>
            </a:pPr>
            <a:r>
              <a:rPr lang="en-US" altLang="it-IT" dirty="0">
                <a:solidFill>
                  <a:schemeClr val="accent2"/>
                </a:solidFill>
              </a:rPr>
              <a:t>binary codes</a:t>
            </a:r>
            <a:r>
              <a:rPr lang="en-US" altLang="it-IT" dirty="0">
                <a:solidFill>
                  <a:schemeClr val="tx2"/>
                </a:solidFill>
              </a:rPr>
              <a:t> </a:t>
            </a:r>
            <a:r>
              <a:rPr lang="en-US" altLang="it-IT" dirty="0">
                <a:solidFill>
                  <a:srgbClr val="000000"/>
                </a:solidFill>
              </a:rPr>
              <a:t>store efficiently the image information;</a:t>
            </a:r>
          </a:p>
          <a:p>
            <a:pPr lvl="2" algn="just">
              <a:buClr>
                <a:srgbClr val="000000"/>
              </a:buClr>
              <a:buFont typeface="Wingdings" panose="05000000000000000000" pitchFamily="2" charset="2"/>
              <a:buChar char="§"/>
              <a:defRPr/>
            </a:pPr>
            <a:endParaRPr lang="en-US" altLang="it-IT" dirty="0">
              <a:solidFill>
                <a:schemeClr val="tx2"/>
              </a:solidFill>
            </a:endParaRPr>
          </a:p>
          <a:p>
            <a:pPr lvl="2" algn="just">
              <a:buClr>
                <a:srgbClr val="000000"/>
              </a:buClr>
              <a:buFont typeface="Wingdings" panose="05000000000000000000" pitchFamily="2" charset="2"/>
              <a:buChar char="§"/>
              <a:defRPr/>
            </a:pPr>
            <a:r>
              <a:rPr lang="en-US" altLang="it-IT" dirty="0">
                <a:solidFill>
                  <a:srgbClr val="000000"/>
                </a:solidFill>
              </a:rPr>
              <a:t>binary codes allows to compute similarity between images with a </a:t>
            </a:r>
            <a:r>
              <a:rPr lang="en-US" altLang="it-IT" dirty="0">
                <a:solidFill>
                  <a:schemeClr val="accent2"/>
                </a:solidFill>
              </a:rPr>
              <a:t>small amount of calculations</a:t>
            </a:r>
            <a:r>
              <a:rPr lang="en-US" altLang="it-IT" dirty="0">
                <a:solidFill>
                  <a:schemeClr val="tx2"/>
                </a:solidFill>
              </a:rPr>
              <a:t>.</a:t>
            </a:r>
          </a:p>
          <a:p>
            <a:pPr lvl="2" algn="just">
              <a:buClr>
                <a:schemeClr val="tx2"/>
              </a:buClr>
              <a:buFont typeface="Wingdings" pitchFamily="2" charset="2"/>
              <a:buChar char="§"/>
              <a:defRPr/>
            </a:pPr>
            <a:endParaRPr lang="en-US" altLang="it-IT" dirty="0">
              <a:solidFill>
                <a:schemeClr val="tx2"/>
              </a:solidFill>
            </a:endParaRPr>
          </a:p>
          <a:p>
            <a:pPr marL="355600" lvl="2" indent="0" algn="just">
              <a:buClr>
                <a:schemeClr val="tx2"/>
              </a:buClr>
              <a:defRPr/>
            </a:pPr>
            <a:endParaRPr lang="en-US" altLang="it-IT" dirty="0">
              <a:solidFill>
                <a:schemeClr val="tx2"/>
              </a:solidFill>
            </a:endParaRPr>
          </a:p>
          <a:p>
            <a:pPr lvl="2" algn="just">
              <a:buClr>
                <a:schemeClr val="tx2"/>
              </a:buClr>
              <a:buFont typeface="Wingdings" pitchFamily="2" charset="2"/>
              <a:buChar char="§"/>
              <a:defRPr/>
            </a:pPr>
            <a:endParaRPr lang="it-IT" altLang="it-IT" dirty="0">
              <a:solidFill>
                <a:schemeClr val="tx2"/>
              </a:solidFill>
            </a:endParaRPr>
          </a:p>
          <a:p>
            <a:pPr lvl="1" algn="just">
              <a:buClr>
                <a:srgbClr val="000000"/>
              </a:buClr>
              <a:buFont typeface="Wingdings" panose="05000000000000000000" pitchFamily="2" charset="2"/>
              <a:buChar char="ü"/>
              <a:defRPr/>
            </a:pPr>
            <a:r>
              <a:rPr lang="en-US" altLang="it-IT" dirty="0">
                <a:solidFill>
                  <a:srgbClr val="000000"/>
                </a:solidFill>
              </a:rPr>
              <a:t>The presented solution provides the search complexity of </a:t>
            </a:r>
            <a:r>
              <a:rPr lang="en-US" altLang="it-IT" i="1" dirty="0">
                <a:solidFill>
                  <a:srgbClr val="000000"/>
                </a:solidFill>
              </a:rPr>
              <a:t>O</a:t>
            </a:r>
            <a:r>
              <a:rPr lang="en-US" altLang="it-IT" dirty="0">
                <a:solidFill>
                  <a:srgbClr val="000000"/>
                </a:solidFill>
              </a:rPr>
              <a:t>(log(</a:t>
            </a:r>
            <a:r>
              <a:rPr lang="en-US" altLang="it-IT" i="1" dirty="0">
                <a:solidFill>
                  <a:srgbClr val="000000"/>
                </a:solidFill>
              </a:rPr>
              <a:t>n)</a:t>
            </a:r>
            <a:r>
              <a:rPr lang="en-US" altLang="it-IT" dirty="0">
                <a:solidFill>
                  <a:srgbClr val="000000"/>
                </a:solidFill>
              </a:rPr>
              <a:t>) and the storage complexity of </a:t>
            </a:r>
            <a:r>
              <a:rPr lang="en-US" altLang="it-IT" i="1" dirty="0">
                <a:solidFill>
                  <a:srgbClr val="000000"/>
                </a:solidFill>
              </a:rPr>
              <a:t>O</a:t>
            </a:r>
            <a:r>
              <a:rPr lang="en-US" altLang="it-IT" dirty="0">
                <a:solidFill>
                  <a:srgbClr val="000000"/>
                </a:solidFill>
              </a:rPr>
              <a:t>(</a:t>
            </a:r>
            <a:r>
              <a:rPr lang="en-US" altLang="it-IT" i="1" dirty="0" err="1">
                <a:solidFill>
                  <a:srgbClr val="000000"/>
                </a:solidFill>
              </a:rPr>
              <a:t>nb</a:t>
            </a:r>
            <a:r>
              <a:rPr lang="en-US" altLang="it-IT" dirty="0">
                <a:solidFill>
                  <a:srgbClr val="000000"/>
                </a:solidFill>
              </a:rPr>
              <a:t>), where </a:t>
            </a:r>
            <a:r>
              <a:rPr lang="en-US" altLang="it-IT" i="1" dirty="0">
                <a:solidFill>
                  <a:srgbClr val="000000"/>
                </a:solidFill>
              </a:rPr>
              <a:t>b</a:t>
            </a:r>
            <a:r>
              <a:rPr lang="en-US" altLang="it-IT" dirty="0">
                <a:solidFill>
                  <a:srgbClr val="000000"/>
                </a:solidFill>
              </a:rPr>
              <a:t> is the number of  hash bits. </a:t>
            </a:r>
          </a:p>
          <a:p>
            <a:pPr marL="355600" lvl="2" indent="0" algn="just">
              <a:buClr>
                <a:schemeClr val="tx2"/>
              </a:buClr>
              <a:defRPr/>
            </a:pPr>
            <a:endParaRPr lang="en-US" altLang="it-IT" dirty="0">
              <a:solidFill>
                <a:schemeClr val="tx2"/>
              </a:solidFill>
            </a:endParaRPr>
          </a:p>
          <a:p>
            <a:pPr marL="4762" lvl="1" indent="0" algn="just">
              <a:buClr>
                <a:schemeClr val="tx2"/>
              </a:buClr>
              <a:defRPr/>
            </a:pPr>
            <a:endParaRPr lang="en-US" altLang="it-IT" dirty="0">
              <a:solidFill>
                <a:schemeClr val="tx2"/>
              </a:solidFill>
            </a:endParaRPr>
          </a:p>
          <a:p>
            <a:pPr lvl="2" algn="just">
              <a:buClr>
                <a:schemeClr val="tx2"/>
              </a:buClr>
              <a:buFont typeface="Wingdings" pitchFamily="2" charset="2"/>
              <a:buChar char="§"/>
              <a:defRPr/>
            </a:pPr>
            <a:endParaRPr lang="en-US" altLang="it-IT" sz="1000" dirty="0">
              <a:solidFill>
                <a:schemeClr val="tx2"/>
              </a:solidFill>
            </a:endParaRPr>
          </a:p>
          <a:p>
            <a:pPr lvl="2" algn="just">
              <a:buClr>
                <a:schemeClr val="tx2"/>
              </a:buClr>
              <a:buFont typeface="Wingdings" pitchFamily="2" charset="2"/>
              <a:buNone/>
              <a:defRPr/>
            </a:pPr>
            <a:endParaRPr lang="en-US" altLang="it-IT" dirty="0">
              <a:solidFill>
                <a:schemeClr val="tx2"/>
              </a:solidFill>
            </a:endParaRPr>
          </a:p>
        </p:txBody>
      </p:sp>
      <p:sp>
        <p:nvSpPr>
          <p:cNvPr id="6"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Pros and Cons</a:t>
            </a:r>
          </a:p>
        </p:txBody>
      </p:sp>
      <p:sp>
        <p:nvSpPr>
          <p:cNvPr id="7"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36</a:t>
            </a:r>
            <a:endParaRPr lang="it-IT" altLang="de-DE" sz="900" kern="0" dirty="0">
              <a:solidFill>
                <a:srgbClr val="000000"/>
              </a:solidFill>
            </a:endParaRPr>
          </a:p>
        </p:txBody>
      </p:sp>
    </p:spTree>
    <p:extLst>
      <p:ext uri="{BB962C8B-B14F-4D97-AF65-F5344CB8AC3E}">
        <p14:creationId xmlns:p14="http://schemas.microsoft.com/office/powerpoint/2010/main" val="16662773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a:spLocks noChangeArrowheads="1"/>
          </p:cNvSpPr>
          <p:nvPr/>
        </p:nvSpPr>
        <p:spPr bwMode="auto">
          <a:xfrm>
            <a:off x="228600" y="4927600"/>
            <a:ext cx="8662193"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buClr>
                <a:schemeClr val="tx2"/>
              </a:buClr>
              <a:buFont typeface="Wingdings" panose="05000000000000000000" pitchFamily="2" charset="2"/>
              <a:buNone/>
            </a:pPr>
            <a:endParaRPr lang="en-US" altLang="it-IT" sz="1600" b="0" dirty="0">
              <a:solidFill>
                <a:srgbClr val="FFC000"/>
              </a:solidFill>
            </a:endParaRPr>
          </a:p>
          <a:p>
            <a:pPr algn="just" eaLnBrk="1" hangingPunct="1">
              <a:buClr>
                <a:schemeClr val="tx2"/>
              </a:buClr>
              <a:buFont typeface="Wingdings" panose="05000000000000000000" pitchFamily="2" charset="2"/>
              <a:buNone/>
            </a:pPr>
            <a:r>
              <a:rPr lang="en-US" altLang="it-IT" sz="1600" dirty="0">
                <a:solidFill>
                  <a:schemeClr val="accent2">
                    <a:lumMod val="50000"/>
                  </a:schemeClr>
                </a:solidFill>
              </a:rPr>
              <a:t>Problem</a:t>
            </a:r>
            <a:r>
              <a:rPr lang="en-US" altLang="it-IT" sz="1600" b="0" dirty="0">
                <a:solidFill>
                  <a:srgbClr val="000000"/>
                </a:solidFill>
              </a:rPr>
              <a:t>:</a:t>
            </a:r>
            <a:r>
              <a:rPr lang="en-US" altLang="it-IT" sz="1600" b="0" dirty="0">
                <a:solidFill>
                  <a:srgbClr val="FFC000"/>
                </a:solidFill>
              </a:rPr>
              <a:t> </a:t>
            </a:r>
            <a:r>
              <a:rPr lang="en-GB" altLang="it-IT" sz="1600" b="0" dirty="0">
                <a:solidFill>
                  <a:srgbClr val="000000"/>
                </a:solidFill>
              </a:rPr>
              <a:t>Representing a RS image with a single feature vector, thus with a </a:t>
            </a:r>
            <a:r>
              <a:rPr lang="en-GB" altLang="it-IT" sz="1600" b="0" dirty="0">
                <a:solidFill>
                  <a:schemeClr val="accent2"/>
                </a:solidFill>
              </a:rPr>
              <a:t>single hash code</a:t>
            </a:r>
            <a:r>
              <a:rPr lang="en-GB" altLang="it-IT" sz="1600" b="0" dirty="0">
                <a:solidFill>
                  <a:srgbClr val="000000"/>
                </a:solidFill>
              </a:rPr>
              <a:t>, may result in inaccurate retrieval results, particularly when </a:t>
            </a:r>
            <a:r>
              <a:rPr lang="en-GB" altLang="it-IT" sz="1600" b="0" dirty="0">
                <a:solidFill>
                  <a:schemeClr val="accent2"/>
                </a:solidFill>
              </a:rPr>
              <a:t>high-level semantic content</a:t>
            </a:r>
            <a:r>
              <a:rPr lang="en-GB" altLang="it-IT" sz="1600" b="0" dirty="0">
                <a:solidFill>
                  <a:schemeClr val="tx2"/>
                </a:solidFill>
              </a:rPr>
              <a:t> </a:t>
            </a:r>
            <a:r>
              <a:rPr lang="en-GB" altLang="it-IT" sz="1600" b="0" dirty="0">
                <a:solidFill>
                  <a:srgbClr val="000000"/>
                </a:solidFill>
              </a:rPr>
              <a:t>is</a:t>
            </a:r>
            <a:r>
              <a:rPr lang="en-GB" altLang="it-IT" sz="1600" b="0" dirty="0">
                <a:solidFill>
                  <a:schemeClr val="tx2"/>
                </a:solidFill>
              </a:rPr>
              <a:t> </a:t>
            </a:r>
            <a:r>
              <a:rPr lang="en-GB" altLang="it-IT" sz="1600" b="0" dirty="0">
                <a:solidFill>
                  <a:srgbClr val="000000"/>
                </a:solidFill>
              </a:rPr>
              <a:t>present in the query images.</a:t>
            </a:r>
            <a:endParaRPr lang="en-US" altLang="it-IT" sz="1600" b="0" dirty="0">
              <a:solidFill>
                <a:srgbClr val="000000"/>
              </a:solidFill>
            </a:endParaRPr>
          </a:p>
        </p:txBody>
      </p:sp>
      <p:sp>
        <p:nvSpPr>
          <p:cNvPr id="43" name="Rectangle 42"/>
          <p:cNvSpPr>
            <a:spLocks noChangeArrowheads="1"/>
          </p:cNvSpPr>
          <p:nvPr/>
        </p:nvSpPr>
        <p:spPr bwMode="auto">
          <a:xfrm>
            <a:off x="228600" y="6054725"/>
            <a:ext cx="869712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lr>
                <a:schemeClr val="hlink"/>
              </a:buClr>
              <a:buFont typeface="Wingdings" pitchFamily="2" charset="2"/>
              <a:buChar char="v"/>
              <a:defRPr sz="2800" b="1">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itchFamily="34" charset="0"/>
              </a:defRPr>
            </a:lvl2pPr>
            <a:lvl3pPr marL="1143000" indent="-228600" eaLnBrk="0" hangingPunct="0">
              <a:spcBef>
                <a:spcPct val="20000"/>
              </a:spcBef>
              <a:buClr>
                <a:schemeClr val="tx1"/>
              </a:buClr>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Clr>
                <a:schemeClr val="tx1"/>
              </a:buClr>
              <a:buFontTx/>
              <a:buNone/>
              <a:defRPr/>
            </a:pPr>
            <a:r>
              <a:rPr lang="en-US" sz="1000" b="0" dirty="0" smtClean="0">
                <a:solidFill>
                  <a:schemeClr val="accent2">
                    <a:lumMod val="50000"/>
                  </a:schemeClr>
                </a:solidFill>
              </a:rPr>
              <a:t>B</a:t>
            </a:r>
            <a:r>
              <a:rPr lang="en-US" sz="1000" b="0" dirty="0">
                <a:solidFill>
                  <a:schemeClr val="accent2">
                    <a:lumMod val="50000"/>
                  </a:schemeClr>
                </a:solidFill>
              </a:rPr>
              <a:t>. </a:t>
            </a:r>
            <a:r>
              <a:rPr lang="en-US" sz="1000" b="0" dirty="0" err="1">
                <a:solidFill>
                  <a:schemeClr val="accent2">
                    <a:lumMod val="50000"/>
                  </a:schemeClr>
                </a:solidFill>
              </a:rPr>
              <a:t>Demir</a:t>
            </a:r>
            <a:r>
              <a:rPr lang="en-US" sz="1000" b="0" dirty="0">
                <a:solidFill>
                  <a:schemeClr val="accent2">
                    <a:lumMod val="50000"/>
                  </a:schemeClr>
                </a:solidFill>
              </a:rPr>
              <a:t>, L. </a:t>
            </a:r>
            <a:r>
              <a:rPr lang="en-US" sz="1000" b="0" dirty="0" err="1">
                <a:solidFill>
                  <a:schemeClr val="accent2">
                    <a:lumMod val="50000"/>
                  </a:schemeClr>
                </a:solidFill>
              </a:rPr>
              <a:t>Bruzzone</a:t>
            </a:r>
            <a:r>
              <a:rPr lang="en-US" sz="1000" b="0" dirty="0">
                <a:solidFill>
                  <a:schemeClr val="accent2">
                    <a:lumMod val="50000"/>
                  </a:schemeClr>
                </a:solidFill>
              </a:rPr>
              <a:t> “Hashing based scalable remote sensing image search and retrieval in large archives</a:t>
            </a:r>
            <a:r>
              <a:rPr lang="en-US" sz="1000" b="0" i="1" dirty="0">
                <a:solidFill>
                  <a:schemeClr val="accent2">
                    <a:lumMod val="50000"/>
                  </a:schemeClr>
                </a:solidFill>
              </a:rPr>
              <a:t>”, IEEE Transactions on Geoscience and Remote Sensing</a:t>
            </a:r>
            <a:r>
              <a:rPr lang="en-US" sz="1000" b="0" dirty="0">
                <a:solidFill>
                  <a:schemeClr val="accent2">
                    <a:lumMod val="50000"/>
                  </a:schemeClr>
                </a:solidFill>
              </a:rPr>
              <a:t>, vol. 54, no.2, pp. 892-904, 2016. </a:t>
            </a:r>
            <a:endParaRPr lang="en-US" altLang="it-IT" sz="1000" b="0" dirty="0">
              <a:solidFill>
                <a:schemeClr val="accent2">
                  <a:lumMod val="50000"/>
                </a:schemeClr>
              </a:solidFill>
              <a:latin typeface="+mn-lt"/>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1794" y="1994376"/>
            <a:ext cx="756000" cy="756000"/>
          </a:xfrm>
          <a:prstGeom prst="rect">
            <a:avLst/>
          </a:prstGeom>
        </p:spPr>
      </p:pic>
      <p:sp>
        <p:nvSpPr>
          <p:cNvPr id="17" name="TextBox 16"/>
          <p:cNvSpPr txBox="1"/>
          <p:nvPr/>
        </p:nvSpPr>
        <p:spPr>
          <a:xfrm>
            <a:off x="63025" y="1056802"/>
            <a:ext cx="8815388" cy="338554"/>
          </a:xfrm>
          <a:prstGeom prst="rect">
            <a:avLst/>
          </a:prstGeom>
          <a:noFill/>
        </p:spPr>
        <p:txBody>
          <a:bodyPr wrap="square">
            <a:spAutoFit/>
          </a:bodyPr>
          <a:lstStyle/>
          <a:p>
            <a:pPr marL="406400" indent="-406400" algn="just" eaLnBrk="1" hangingPunct="1">
              <a:buClr>
                <a:srgbClr val="000000"/>
              </a:buClr>
              <a:buFont typeface="Wingdings" panose="05000000000000000000" pitchFamily="2" charset="2"/>
              <a:buChar char="ü"/>
              <a:defRPr/>
            </a:pPr>
            <a:r>
              <a:rPr lang="en-US" altLang="it-IT" sz="1600" b="1" dirty="0">
                <a:solidFill>
                  <a:schemeClr val="accent2">
                    <a:lumMod val="50000"/>
                  </a:schemeClr>
                </a:solidFill>
              </a:rPr>
              <a:t>Hashing:</a:t>
            </a:r>
            <a:r>
              <a:rPr lang="en-US" altLang="it-IT" sz="1600" dirty="0">
                <a:solidFill>
                  <a:schemeClr val="accent3"/>
                </a:solidFill>
              </a:rPr>
              <a:t> </a:t>
            </a:r>
            <a:r>
              <a:rPr lang="en-US" altLang="it-IT" sz="1600" dirty="0">
                <a:solidFill>
                  <a:srgbClr val="000000"/>
                </a:solidFill>
              </a:rPr>
              <a:t>Remote sensing images are represented by </a:t>
            </a:r>
            <a:r>
              <a:rPr lang="en-US" altLang="it-IT" sz="1600" dirty="0">
                <a:solidFill>
                  <a:schemeClr val="accent2"/>
                </a:solidFill>
              </a:rPr>
              <a:t>binary </a:t>
            </a:r>
            <a:r>
              <a:rPr lang="en-US" altLang="it-IT" sz="1600" dirty="0" smtClean="0">
                <a:solidFill>
                  <a:schemeClr val="accent2"/>
                </a:solidFill>
              </a:rPr>
              <a:t>codes</a:t>
            </a:r>
            <a:r>
              <a:rPr lang="en-US" altLang="it-IT" sz="1600" dirty="0" smtClean="0">
                <a:solidFill>
                  <a:srgbClr val="000000"/>
                </a:solidFill>
              </a:rPr>
              <a:t>:</a:t>
            </a:r>
            <a:endParaRPr lang="en-US" altLang="it-IT" sz="1600" dirty="0">
              <a:solidFill>
                <a:srgbClr val="000000"/>
              </a:solidFill>
            </a:endParaRPr>
          </a:p>
        </p:txBody>
      </p:sp>
      <p:sp>
        <p:nvSpPr>
          <p:cNvPr id="18" name="Rectangle 17"/>
          <p:cNvSpPr/>
          <p:nvPr/>
        </p:nvSpPr>
        <p:spPr>
          <a:xfrm>
            <a:off x="1304985" y="1665243"/>
            <a:ext cx="715260" cy="307777"/>
          </a:xfrm>
          <a:prstGeom prst="rect">
            <a:avLst/>
          </a:prstGeom>
        </p:spPr>
        <p:txBody>
          <a:bodyPr wrap="none">
            <a:spAutoFit/>
          </a:bodyPr>
          <a:lstStyle/>
          <a:p>
            <a:r>
              <a:rPr lang="it-IT" sz="1400" dirty="0">
                <a:solidFill>
                  <a:srgbClr val="000000"/>
                </a:solidFill>
                <a:latin typeface="Trebuchet MS" panose="020B0603020202020204" pitchFamily="34" charset="0"/>
              </a:rPr>
              <a:t>Query </a:t>
            </a:r>
            <a:endParaRPr lang="it-IT" sz="1400" dirty="0">
              <a:solidFill>
                <a:srgbClr val="000000"/>
              </a:solidFill>
            </a:endParaRPr>
          </a:p>
        </p:txBody>
      </p:sp>
      <p:cxnSp>
        <p:nvCxnSpPr>
          <p:cNvPr id="21" name="AutoShape 354"/>
          <p:cNvCxnSpPr>
            <a:cxnSpLocks noChangeShapeType="1"/>
          </p:cNvCxnSpPr>
          <p:nvPr/>
        </p:nvCxnSpPr>
        <p:spPr bwMode="auto">
          <a:xfrm>
            <a:off x="914400" y="3809976"/>
            <a:ext cx="1662112"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2" name="AutoShape 355"/>
          <p:cNvCxnSpPr>
            <a:cxnSpLocks noChangeShapeType="1"/>
          </p:cNvCxnSpPr>
          <p:nvPr/>
        </p:nvCxnSpPr>
        <p:spPr bwMode="auto">
          <a:xfrm flipV="1">
            <a:off x="914400" y="2838426"/>
            <a:ext cx="3175" cy="9715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3" name="Rectangle 356"/>
          <p:cNvSpPr>
            <a:spLocks noChangeArrowheads="1"/>
          </p:cNvSpPr>
          <p:nvPr/>
        </p:nvSpPr>
        <p:spPr bwMode="auto">
          <a:xfrm>
            <a:off x="917575" y="3305175"/>
            <a:ext cx="124619" cy="50482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24" name="Rectangle 357"/>
          <p:cNvSpPr>
            <a:spLocks noChangeArrowheads="1"/>
          </p:cNvSpPr>
          <p:nvPr/>
        </p:nvSpPr>
        <p:spPr bwMode="auto">
          <a:xfrm>
            <a:off x="1731249" y="3413125"/>
            <a:ext cx="122238" cy="39687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25" name="Rectangle 358"/>
          <p:cNvSpPr>
            <a:spLocks noChangeArrowheads="1"/>
          </p:cNvSpPr>
          <p:nvPr/>
        </p:nvSpPr>
        <p:spPr bwMode="auto">
          <a:xfrm>
            <a:off x="1934368" y="3378000"/>
            <a:ext cx="126207" cy="43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26" name="Rectangle 359"/>
          <p:cNvSpPr>
            <a:spLocks noChangeArrowheads="1"/>
          </p:cNvSpPr>
          <p:nvPr/>
        </p:nvSpPr>
        <p:spPr bwMode="auto">
          <a:xfrm>
            <a:off x="2109268" y="3535680"/>
            <a:ext cx="123032" cy="274320"/>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27" name="Rectangle 360"/>
          <p:cNvSpPr>
            <a:spLocks noChangeArrowheads="1"/>
          </p:cNvSpPr>
          <p:nvPr/>
        </p:nvSpPr>
        <p:spPr bwMode="auto">
          <a:xfrm>
            <a:off x="2295403" y="3573462"/>
            <a:ext cx="122238" cy="236538"/>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29" name="Rectangle 356"/>
          <p:cNvSpPr>
            <a:spLocks noChangeArrowheads="1"/>
          </p:cNvSpPr>
          <p:nvPr/>
        </p:nvSpPr>
        <p:spPr bwMode="auto">
          <a:xfrm>
            <a:off x="1089879" y="3414000"/>
            <a:ext cx="124619" cy="396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32" name="Rectangle 356"/>
          <p:cNvSpPr>
            <a:spLocks noChangeArrowheads="1"/>
          </p:cNvSpPr>
          <p:nvPr/>
        </p:nvSpPr>
        <p:spPr bwMode="auto">
          <a:xfrm>
            <a:off x="1304985" y="3558000"/>
            <a:ext cx="124619" cy="25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35" name="Rectangle 356"/>
          <p:cNvSpPr>
            <a:spLocks noChangeArrowheads="1"/>
          </p:cNvSpPr>
          <p:nvPr/>
        </p:nvSpPr>
        <p:spPr bwMode="auto">
          <a:xfrm>
            <a:off x="1527175" y="3234000"/>
            <a:ext cx="124619" cy="576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44" name="Rectangle 43"/>
          <p:cNvSpPr/>
          <p:nvPr/>
        </p:nvSpPr>
        <p:spPr>
          <a:xfrm>
            <a:off x="1214498" y="3849599"/>
            <a:ext cx="906017" cy="307777"/>
          </a:xfrm>
          <a:prstGeom prst="rect">
            <a:avLst/>
          </a:prstGeom>
        </p:spPr>
        <p:txBody>
          <a:bodyPr wrap="none">
            <a:spAutoFit/>
          </a:bodyPr>
          <a:lstStyle/>
          <a:p>
            <a:r>
              <a:rPr lang="it-IT" sz="1400" dirty="0">
                <a:solidFill>
                  <a:srgbClr val="000000"/>
                </a:solidFill>
                <a:latin typeface="Trebuchet MS" panose="020B0603020202020204" pitchFamily="34" charset="0"/>
              </a:rPr>
              <a:t>features </a:t>
            </a:r>
            <a:endParaRPr lang="it-IT" sz="1400" dirty="0">
              <a:solidFill>
                <a:srgbClr val="000000"/>
              </a:solidFill>
            </a:endParaRPr>
          </a:p>
        </p:txBody>
      </p:sp>
      <p:cxnSp>
        <p:nvCxnSpPr>
          <p:cNvPr id="46" name="Straight Arrow Connector 45"/>
          <p:cNvCxnSpPr/>
          <p:nvPr/>
        </p:nvCxnSpPr>
        <p:spPr bwMode="auto">
          <a:xfrm>
            <a:off x="1603375" y="2760000"/>
            <a:ext cx="0" cy="28800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49" name="Rectangle 48"/>
          <p:cNvSpPr/>
          <p:nvPr/>
        </p:nvSpPr>
        <p:spPr>
          <a:xfrm>
            <a:off x="4899157" y="1721104"/>
            <a:ext cx="1906035" cy="307777"/>
          </a:xfrm>
          <a:prstGeom prst="rect">
            <a:avLst/>
          </a:prstGeom>
        </p:spPr>
        <p:txBody>
          <a:bodyPr wrap="none">
            <a:spAutoFit/>
          </a:bodyPr>
          <a:lstStyle/>
          <a:p>
            <a:r>
              <a:rPr lang="it-IT" sz="1400" dirty="0">
                <a:solidFill>
                  <a:srgbClr val="000000"/>
                </a:solidFill>
                <a:latin typeface="Trebuchet MS" panose="020B0603020202020204" pitchFamily="34" charset="0"/>
              </a:rPr>
              <a:t>Images in the Archive</a:t>
            </a:r>
            <a:endParaRPr lang="it-IT" sz="1400" dirty="0">
              <a:solidFill>
                <a:srgbClr val="000000"/>
              </a:solidFill>
            </a:endParaRPr>
          </a:p>
        </p:txBody>
      </p:sp>
      <p:cxnSp>
        <p:nvCxnSpPr>
          <p:cNvPr id="50" name="AutoShape 354"/>
          <p:cNvCxnSpPr>
            <a:cxnSpLocks noChangeShapeType="1"/>
          </p:cNvCxnSpPr>
          <p:nvPr/>
        </p:nvCxnSpPr>
        <p:spPr bwMode="auto">
          <a:xfrm>
            <a:off x="3519678" y="3824376"/>
            <a:ext cx="1662112"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1" name="AutoShape 355"/>
          <p:cNvCxnSpPr>
            <a:cxnSpLocks noChangeShapeType="1"/>
          </p:cNvCxnSpPr>
          <p:nvPr/>
        </p:nvCxnSpPr>
        <p:spPr bwMode="auto">
          <a:xfrm flipV="1">
            <a:off x="3519678" y="2852826"/>
            <a:ext cx="3175" cy="9715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2" name="Rectangle 356"/>
          <p:cNvSpPr>
            <a:spLocks noChangeArrowheads="1"/>
          </p:cNvSpPr>
          <p:nvPr/>
        </p:nvSpPr>
        <p:spPr bwMode="auto">
          <a:xfrm>
            <a:off x="4089603" y="3319551"/>
            <a:ext cx="124619" cy="50482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53" name="Rectangle 357"/>
          <p:cNvSpPr>
            <a:spLocks noChangeArrowheads="1"/>
          </p:cNvSpPr>
          <p:nvPr/>
        </p:nvSpPr>
        <p:spPr bwMode="auto">
          <a:xfrm>
            <a:off x="4900681" y="3429000"/>
            <a:ext cx="122238" cy="39687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57" name="Rectangle 356"/>
          <p:cNvSpPr>
            <a:spLocks noChangeArrowheads="1"/>
          </p:cNvSpPr>
          <p:nvPr/>
        </p:nvSpPr>
        <p:spPr bwMode="auto">
          <a:xfrm>
            <a:off x="4280853" y="3276600"/>
            <a:ext cx="124619" cy="540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58" name="Rectangle 356"/>
          <p:cNvSpPr>
            <a:spLocks noChangeArrowheads="1"/>
          </p:cNvSpPr>
          <p:nvPr/>
        </p:nvSpPr>
        <p:spPr bwMode="auto">
          <a:xfrm>
            <a:off x="4474417" y="3581212"/>
            <a:ext cx="124619" cy="25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59" name="Rectangle 356"/>
          <p:cNvSpPr>
            <a:spLocks noChangeArrowheads="1"/>
          </p:cNvSpPr>
          <p:nvPr/>
        </p:nvSpPr>
        <p:spPr bwMode="auto">
          <a:xfrm>
            <a:off x="4682046" y="3500376"/>
            <a:ext cx="124619" cy="324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60" name="Rectangle 59"/>
          <p:cNvSpPr/>
          <p:nvPr/>
        </p:nvSpPr>
        <p:spPr>
          <a:xfrm>
            <a:off x="3819776" y="3863999"/>
            <a:ext cx="906017" cy="307777"/>
          </a:xfrm>
          <a:prstGeom prst="rect">
            <a:avLst/>
          </a:prstGeom>
        </p:spPr>
        <p:txBody>
          <a:bodyPr wrap="none">
            <a:spAutoFit/>
          </a:bodyPr>
          <a:lstStyle/>
          <a:p>
            <a:r>
              <a:rPr lang="it-IT" sz="1400" dirty="0">
                <a:solidFill>
                  <a:srgbClr val="000000"/>
                </a:solidFill>
                <a:latin typeface="Trebuchet MS" panose="020B0603020202020204" pitchFamily="34" charset="0"/>
              </a:rPr>
              <a:t>features </a:t>
            </a:r>
            <a:endParaRPr lang="it-IT" sz="1400" dirty="0">
              <a:solidFill>
                <a:srgbClr val="000000"/>
              </a:solidFill>
            </a:endParaRPr>
          </a:p>
        </p:txBody>
      </p:sp>
      <p:cxnSp>
        <p:nvCxnSpPr>
          <p:cNvPr id="62" name="Straight Arrow Connector 61"/>
          <p:cNvCxnSpPr/>
          <p:nvPr/>
        </p:nvCxnSpPr>
        <p:spPr bwMode="auto">
          <a:xfrm>
            <a:off x="4208653" y="2774400"/>
            <a:ext cx="0" cy="28800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66" name="AutoShape 354"/>
          <p:cNvCxnSpPr>
            <a:cxnSpLocks noChangeShapeType="1"/>
          </p:cNvCxnSpPr>
          <p:nvPr/>
        </p:nvCxnSpPr>
        <p:spPr bwMode="auto">
          <a:xfrm>
            <a:off x="6746453" y="3809976"/>
            <a:ext cx="1662112"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7" name="AutoShape 355"/>
          <p:cNvCxnSpPr>
            <a:cxnSpLocks noChangeShapeType="1"/>
          </p:cNvCxnSpPr>
          <p:nvPr/>
        </p:nvCxnSpPr>
        <p:spPr bwMode="auto">
          <a:xfrm flipV="1">
            <a:off x="6746453" y="2838426"/>
            <a:ext cx="3175" cy="9715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68" name="Rectangle 356"/>
          <p:cNvSpPr>
            <a:spLocks noChangeArrowheads="1"/>
          </p:cNvSpPr>
          <p:nvPr/>
        </p:nvSpPr>
        <p:spPr bwMode="auto">
          <a:xfrm>
            <a:off x="7326578" y="3305175"/>
            <a:ext cx="124619" cy="50482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71" name="Rectangle 359"/>
          <p:cNvSpPr>
            <a:spLocks noChangeArrowheads="1"/>
          </p:cNvSpPr>
          <p:nvPr/>
        </p:nvSpPr>
        <p:spPr bwMode="auto">
          <a:xfrm>
            <a:off x="7919021" y="3239990"/>
            <a:ext cx="123032" cy="576000"/>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72" name="Rectangle 360"/>
          <p:cNvSpPr>
            <a:spLocks noChangeArrowheads="1"/>
          </p:cNvSpPr>
          <p:nvPr/>
        </p:nvSpPr>
        <p:spPr bwMode="auto">
          <a:xfrm>
            <a:off x="8164190" y="3200795"/>
            <a:ext cx="122238" cy="61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73" name="Rectangle 356"/>
          <p:cNvSpPr>
            <a:spLocks noChangeArrowheads="1"/>
          </p:cNvSpPr>
          <p:nvPr/>
        </p:nvSpPr>
        <p:spPr bwMode="auto">
          <a:xfrm>
            <a:off x="7498882" y="3413930"/>
            <a:ext cx="124619" cy="396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74" name="Rectangle 356"/>
          <p:cNvSpPr>
            <a:spLocks noChangeArrowheads="1"/>
          </p:cNvSpPr>
          <p:nvPr/>
        </p:nvSpPr>
        <p:spPr bwMode="auto">
          <a:xfrm>
            <a:off x="7713988" y="3558000"/>
            <a:ext cx="124619" cy="25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76" name="Rectangle 75"/>
          <p:cNvSpPr/>
          <p:nvPr/>
        </p:nvSpPr>
        <p:spPr>
          <a:xfrm>
            <a:off x="7046551" y="3849599"/>
            <a:ext cx="906017" cy="307777"/>
          </a:xfrm>
          <a:prstGeom prst="rect">
            <a:avLst/>
          </a:prstGeom>
        </p:spPr>
        <p:txBody>
          <a:bodyPr wrap="none">
            <a:spAutoFit/>
          </a:bodyPr>
          <a:lstStyle/>
          <a:p>
            <a:r>
              <a:rPr lang="it-IT" sz="1400" dirty="0">
                <a:solidFill>
                  <a:srgbClr val="000000"/>
                </a:solidFill>
                <a:latin typeface="Trebuchet MS" panose="020B0603020202020204" pitchFamily="34" charset="0"/>
              </a:rPr>
              <a:t>features </a:t>
            </a:r>
            <a:endParaRPr lang="it-IT" sz="1400" dirty="0">
              <a:solidFill>
                <a:srgbClr val="000000"/>
              </a:solidFill>
            </a:endParaRPr>
          </a:p>
        </p:txBody>
      </p:sp>
      <p:grpSp>
        <p:nvGrpSpPr>
          <p:cNvPr id="5" name="Group 4"/>
          <p:cNvGrpSpPr/>
          <p:nvPr/>
        </p:nvGrpSpPr>
        <p:grpSpPr>
          <a:xfrm>
            <a:off x="1048147" y="4459680"/>
            <a:ext cx="7194373" cy="385038"/>
            <a:chOff x="663972" y="4459680"/>
            <a:chExt cx="7194373" cy="385038"/>
          </a:xfrm>
        </p:grpSpPr>
        <p:sp>
          <p:nvSpPr>
            <p:cNvPr id="45" name="Rectangle 44"/>
            <p:cNvSpPr/>
            <p:nvPr/>
          </p:nvSpPr>
          <p:spPr>
            <a:xfrm>
              <a:off x="663972" y="4475386"/>
              <a:ext cx="1308371" cy="369332"/>
            </a:xfrm>
            <a:prstGeom prst="rect">
              <a:avLst/>
            </a:prstGeom>
          </p:spPr>
          <p:txBody>
            <a:bodyPr wrap="none">
              <a:spAutoFit/>
            </a:bodyPr>
            <a:lstStyle/>
            <a:p>
              <a:r>
                <a:rPr lang="it-IT" dirty="0">
                  <a:solidFill>
                    <a:srgbClr val="000000"/>
                  </a:solidFill>
                  <a:latin typeface="Trebuchet MS" panose="020B0603020202020204" pitchFamily="34" charset="0"/>
                </a:rPr>
                <a:t>1 1 1 </a:t>
              </a:r>
              <a:r>
                <a:rPr lang="it-IT" dirty="0" smtClean="0">
                  <a:solidFill>
                    <a:srgbClr val="000000"/>
                  </a:solidFill>
                  <a:latin typeface="Trebuchet MS" panose="020B0603020202020204" pitchFamily="34" charset="0"/>
                </a:rPr>
                <a:t>-1 -1 </a:t>
              </a:r>
              <a:endParaRPr lang="it-IT" dirty="0">
                <a:solidFill>
                  <a:srgbClr val="000000"/>
                </a:solidFill>
              </a:endParaRPr>
            </a:p>
          </p:txBody>
        </p:sp>
        <p:sp>
          <p:nvSpPr>
            <p:cNvPr id="61" name="Rectangle 60"/>
            <p:cNvSpPr/>
            <p:nvPr/>
          </p:nvSpPr>
          <p:spPr>
            <a:xfrm>
              <a:off x="3298857" y="4459680"/>
              <a:ext cx="1308371" cy="369332"/>
            </a:xfrm>
            <a:prstGeom prst="rect">
              <a:avLst/>
            </a:prstGeom>
          </p:spPr>
          <p:txBody>
            <a:bodyPr wrap="none">
              <a:spAutoFit/>
            </a:bodyPr>
            <a:lstStyle/>
            <a:p>
              <a:r>
                <a:rPr lang="it-IT" dirty="0">
                  <a:solidFill>
                    <a:srgbClr val="000000"/>
                  </a:solidFill>
                  <a:latin typeface="Trebuchet MS" panose="020B0603020202020204" pitchFamily="34" charset="0"/>
                </a:rPr>
                <a:t>1 </a:t>
              </a:r>
              <a:r>
                <a:rPr lang="it-IT" dirty="0" smtClean="0">
                  <a:solidFill>
                    <a:srgbClr val="000000"/>
                  </a:solidFill>
                  <a:latin typeface="Trebuchet MS" panose="020B0603020202020204" pitchFamily="34" charset="0"/>
                </a:rPr>
                <a:t>-1 </a:t>
              </a:r>
              <a:r>
                <a:rPr lang="it-IT" dirty="0">
                  <a:solidFill>
                    <a:srgbClr val="000000"/>
                  </a:solidFill>
                  <a:latin typeface="Trebuchet MS" panose="020B0603020202020204" pitchFamily="34" charset="0"/>
                </a:rPr>
                <a:t>1 </a:t>
              </a:r>
              <a:r>
                <a:rPr lang="it-IT" dirty="0" smtClean="0">
                  <a:solidFill>
                    <a:srgbClr val="000000"/>
                  </a:solidFill>
                  <a:latin typeface="Trebuchet MS" panose="020B0603020202020204" pitchFamily="34" charset="0"/>
                </a:rPr>
                <a:t>-1 </a:t>
              </a:r>
              <a:r>
                <a:rPr lang="it-IT" dirty="0">
                  <a:solidFill>
                    <a:srgbClr val="000000"/>
                  </a:solidFill>
                  <a:latin typeface="Trebuchet MS" panose="020B0603020202020204" pitchFamily="34" charset="0"/>
                </a:rPr>
                <a:t>1 </a:t>
              </a:r>
              <a:endParaRPr lang="it-IT" dirty="0">
                <a:solidFill>
                  <a:srgbClr val="000000"/>
                </a:solidFill>
              </a:endParaRPr>
            </a:p>
          </p:txBody>
        </p:sp>
        <p:sp>
          <p:nvSpPr>
            <p:cNvPr id="77" name="Rectangle 76"/>
            <p:cNvSpPr/>
            <p:nvPr/>
          </p:nvSpPr>
          <p:spPr>
            <a:xfrm>
              <a:off x="6549974" y="4467037"/>
              <a:ext cx="1308371" cy="369332"/>
            </a:xfrm>
            <a:prstGeom prst="rect">
              <a:avLst/>
            </a:prstGeom>
          </p:spPr>
          <p:txBody>
            <a:bodyPr wrap="none">
              <a:spAutoFit/>
            </a:bodyPr>
            <a:lstStyle/>
            <a:p>
              <a:r>
                <a:rPr lang="it-IT" smtClean="0">
                  <a:solidFill>
                    <a:srgbClr val="000000"/>
                  </a:solidFill>
                  <a:latin typeface="Trebuchet MS" panose="020B0603020202020204" pitchFamily="34" charset="0"/>
                </a:rPr>
                <a:t>-1 </a:t>
              </a:r>
              <a:r>
                <a:rPr lang="it-IT">
                  <a:solidFill>
                    <a:srgbClr val="000000"/>
                  </a:solidFill>
                  <a:latin typeface="Trebuchet MS" panose="020B0603020202020204" pitchFamily="34" charset="0"/>
                </a:rPr>
                <a:t>1 </a:t>
              </a:r>
              <a:r>
                <a:rPr lang="it-IT" smtClean="0">
                  <a:solidFill>
                    <a:srgbClr val="000000"/>
                  </a:solidFill>
                  <a:latin typeface="Trebuchet MS" panose="020B0603020202020204" pitchFamily="34" charset="0"/>
                </a:rPr>
                <a:t>1- </a:t>
              </a:r>
              <a:r>
                <a:rPr lang="it-IT" dirty="0">
                  <a:solidFill>
                    <a:srgbClr val="000000"/>
                  </a:solidFill>
                  <a:latin typeface="Trebuchet MS" panose="020B0603020202020204" pitchFamily="34" charset="0"/>
                </a:rPr>
                <a:t>1</a:t>
              </a:r>
              <a:r>
                <a:rPr lang="it-IT" smtClean="0">
                  <a:solidFill>
                    <a:srgbClr val="000000"/>
                  </a:solidFill>
                  <a:latin typeface="Trebuchet MS" panose="020B0603020202020204" pitchFamily="34" charset="0"/>
                </a:rPr>
                <a:t> </a:t>
              </a:r>
              <a:r>
                <a:rPr lang="it-IT" dirty="0">
                  <a:solidFill>
                    <a:srgbClr val="000000"/>
                  </a:solidFill>
                  <a:latin typeface="Trebuchet MS" panose="020B0603020202020204" pitchFamily="34" charset="0"/>
                </a:rPr>
                <a:t>1 </a:t>
              </a:r>
              <a:endParaRPr lang="it-IT" dirty="0">
                <a:solidFill>
                  <a:srgbClr val="000000"/>
                </a:solidFill>
              </a:endParaRPr>
            </a:p>
          </p:txBody>
        </p:sp>
      </p:grpSp>
      <p:cxnSp>
        <p:nvCxnSpPr>
          <p:cNvPr id="78" name="Straight Arrow Connector 77"/>
          <p:cNvCxnSpPr/>
          <p:nvPr/>
        </p:nvCxnSpPr>
        <p:spPr bwMode="auto">
          <a:xfrm>
            <a:off x="7435428" y="2760000"/>
            <a:ext cx="0" cy="28800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grpSp>
        <p:nvGrpSpPr>
          <p:cNvPr id="6" name="Group 5"/>
          <p:cNvGrpSpPr/>
          <p:nvPr/>
        </p:nvGrpSpPr>
        <p:grpSpPr>
          <a:xfrm>
            <a:off x="1603375" y="4171776"/>
            <a:ext cx="5847822" cy="303610"/>
            <a:chOff x="1219200" y="4171776"/>
            <a:chExt cx="5847822" cy="303610"/>
          </a:xfrm>
        </p:grpSpPr>
        <p:cxnSp>
          <p:nvCxnSpPr>
            <p:cNvPr id="47" name="Straight Arrow Connector 46"/>
            <p:cNvCxnSpPr/>
            <p:nvPr/>
          </p:nvCxnSpPr>
          <p:spPr bwMode="auto">
            <a:xfrm>
              <a:off x="1219200" y="4187386"/>
              <a:ext cx="0" cy="28800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63" name="Straight Arrow Connector 62"/>
            <p:cNvCxnSpPr/>
            <p:nvPr/>
          </p:nvCxnSpPr>
          <p:spPr bwMode="auto">
            <a:xfrm>
              <a:off x="3824478" y="4171776"/>
              <a:ext cx="0" cy="28800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79" name="Straight Arrow Connector 78"/>
            <p:cNvCxnSpPr/>
            <p:nvPr/>
          </p:nvCxnSpPr>
          <p:spPr bwMode="auto">
            <a:xfrm>
              <a:off x="7067022" y="4171776"/>
              <a:ext cx="0" cy="28800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grpSp>
      <p:sp>
        <p:nvSpPr>
          <p:cNvPr id="83" name="Rectangle 358"/>
          <p:cNvSpPr>
            <a:spLocks noChangeArrowheads="1"/>
          </p:cNvSpPr>
          <p:nvPr/>
        </p:nvSpPr>
        <p:spPr bwMode="auto">
          <a:xfrm>
            <a:off x="3508375" y="3392377"/>
            <a:ext cx="126207" cy="43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84" name="Rectangle 359"/>
          <p:cNvSpPr>
            <a:spLocks noChangeArrowheads="1"/>
          </p:cNvSpPr>
          <p:nvPr/>
        </p:nvSpPr>
        <p:spPr bwMode="auto">
          <a:xfrm>
            <a:off x="3688611" y="3554209"/>
            <a:ext cx="123032" cy="274320"/>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85" name="Rectangle 360"/>
          <p:cNvSpPr>
            <a:spLocks noChangeArrowheads="1"/>
          </p:cNvSpPr>
          <p:nvPr/>
        </p:nvSpPr>
        <p:spPr bwMode="auto">
          <a:xfrm>
            <a:off x="3875167" y="3581400"/>
            <a:ext cx="122238" cy="236538"/>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cxnSp>
        <p:nvCxnSpPr>
          <p:cNvPr id="86" name="Straight Arrow Connector 85"/>
          <p:cNvCxnSpPr/>
          <p:nvPr/>
        </p:nvCxnSpPr>
        <p:spPr bwMode="auto">
          <a:xfrm flipV="1">
            <a:off x="5680365" y="2416380"/>
            <a:ext cx="285750" cy="7956"/>
          </a:xfrm>
          <a:prstGeom prst="straightConnector1">
            <a:avLst/>
          </a:prstGeom>
          <a:solidFill>
            <a:schemeClr val="accent1"/>
          </a:solidFill>
          <a:ln w="12700" cap="flat" cmpd="sng" algn="ctr">
            <a:solidFill>
              <a:srgbClr val="FF0000"/>
            </a:solidFill>
            <a:prstDash val="dash"/>
            <a:round/>
            <a:headEnd type="none" w="sm" len="sm"/>
            <a:tailEnd type="none"/>
          </a:ln>
          <a:effectLst/>
        </p:spPr>
      </p:cxnSp>
      <p:cxnSp>
        <p:nvCxnSpPr>
          <p:cNvPr id="7" name="Straight Connector 6"/>
          <p:cNvCxnSpPr/>
          <p:nvPr/>
        </p:nvCxnSpPr>
        <p:spPr bwMode="auto">
          <a:xfrm>
            <a:off x="3127375" y="1752600"/>
            <a:ext cx="7355" cy="3044963"/>
          </a:xfrm>
          <a:prstGeom prst="line">
            <a:avLst/>
          </a:prstGeom>
          <a:solidFill>
            <a:schemeClr val="accent1"/>
          </a:solidFill>
          <a:ln w="12700" cap="flat" cmpd="sng" algn="ctr">
            <a:solidFill>
              <a:srgbClr val="FF0000"/>
            </a:solidFill>
            <a:prstDash val="solid"/>
            <a:round/>
            <a:headEnd type="none" w="sm" len="sm"/>
            <a:tailEnd type="none" w="sm" len="sm"/>
          </a:ln>
          <a:effectLst/>
        </p:spPr>
      </p:cxnSp>
      <p:sp>
        <p:nvSpPr>
          <p:cNvPr id="87" name="Rectangle 357"/>
          <p:cNvSpPr>
            <a:spLocks noChangeArrowheads="1"/>
          </p:cNvSpPr>
          <p:nvPr/>
        </p:nvSpPr>
        <p:spPr bwMode="auto">
          <a:xfrm>
            <a:off x="6934149" y="3413125"/>
            <a:ext cx="122238" cy="39687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88" name="Rectangle 358"/>
          <p:cNvSpPr>
            <a:spLocks noChangeArrowheads="1"/>
          </p:cNvSpPr>
          <p:nvPr/>
        </p:nvSpPr>
        <p:spPr bwMode="auto">
          <a:xfrm>
            <a:off x="7127376" y="3559883"/>
            <a:ext cx="126207" cy="25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89" name="Rectangle 356"/>
          <p:cNvSpPr>
            <a:spLocks noChangeArrowheads="1"/>
          </p:cNvSpPr>
          <p:nvPr/>
        </p:nvSpPr>
        <p:spPr bwMode="auto">
          <a:xfrm>
            <a:off x="6744876" y="3558000"/>
            <a:ext cx="124619" cy="25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3679" y="2014078"/>
            <a:ext cx="756000" cy="756000"/>
          </a:xfrm>
          <a:prstGeom prst="rect">
            <a:avLst/>
          </a:prstGeom>
        </p:spPr>
      </p:pic>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5428" y="2027537"/>
            <a:ext cx="756000" cy="756000"/>
          </a:xfrm>
          <a:prstGeom prst="rect">
            <a:avLst/>
          </a:prstGeom>
        </p:spPr>
      </p:pic>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65"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70"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Pros and Cons</a:t>
            </a:r>
          </a:p>
        </p:txBody>
      </p:sp>
      <p:sp>
        <p:nvSpPr>
          <p:cNvPr id="69"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37</a:t>
            </a:r>
            <a:endParaRPr lang="it-IT" altLang="de-DE" sz="900" kern="0" dirty="0">
              <a:solidFill>
                <a:srgbClr val="000000"/>
              </a:solidFill>
            </a:endParaRPr>
          </a:p>
        </p:txBody>
      </p:sp>
    </p:spTree>
    <p:extLst>
      <p:ext uri="{BB962C8B-B14F-4D97-AF65-F5344CB8AC3E}">
        <p14:creationId xmlns:p14="http://schemas.microsoft.com/office/powerpoint/2010/main" val="297045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710" y="2688875"/>
            <a:ext cx="756000" cy="756000"/>
          </a:xfrm>
          <a:prstGeom prst="rect">
            <a:avLst/>
          </a:prstGeom>
        </p:spPr>
      </p:pic>
      <p:sp>
        <p:nvSpPr>
          <p:cNvPr id="5" name="Rectangle 4"/>
          <p:cNvSpPr/>
          <p:nvPr/>
        </p:nvSpPr>
        <p:spPr>
          <a:xfrm>
            <a:off x="1309901" y="2359742"/>
            <a:ext cx="715260" cy="307777"/>
          </a:xfrm>
          <a:prstGeom prst="rect">
            <a:avLst/>
          </a:prstGeom>
        </p:spPr>
        <p:txBody>
          <a:bodyPr wrap="none">
            <a:spAutoFit/>
          </a:bodyPr>
          <a:lstStyle/>
          <a:p>
            <a:r>
              <a:rPr lang="it-IT" sz="1400" dirty="0">
                <a:solidFill>
                  <a:srgbClr val="000000"/>
                </a:solidFill>
                <a:latin typeface="Trebuchet MS" panose="020B0603020202020204" pitchFamily="34" charset="0"/>
              </a:rPr>
              <a:t>Query </a:t>
            </a:r>
            <a:endParaRPr lang="it-IT" sz="1400" dirty="0">
              <a:solidFill>
                <a:srgbClr val="000000"/>
              </a:solidFill>
            </a:endParaRPr>
          </a:p>
        </p:txBody>
      </p:sp>
      <p:cxnSp>
        <p:nvCxnSpPr>
          <p:cNvPr id="6" name="AutoShape 354"/>
          <p:cNvCxnSpPr>
            <a:cxnSpLocks noChangeShapeType="1"/>
          </p:cNvCxnSpPr>
          <p:nvPr/>
        </p:nvCxnSpPr>
        <p:spPr bwMode="auto">
          <a:xfrm>
            <a:off x="919316" y="4504475"/>
            <a:ext cx="1662112"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AutoShape 355"/>
          <p:cNvCxnSpPr>
            <a:cxnSpLocks noChangeShapeType="1"/>
          </p:cNvCxnSpPr>
          <p:nvPr/>
        </p:nvCxnSpPr>
        <p:spPr bwMode="auto">
          <a:xfrm flipV="1">
            <a:off x="919316" y="3532925"/>
            <a:ext cx="3175" cy="9715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 name="Rectangle 356"/>
          <p:cNvSpPr>
            <a:spLocks noChangeArrowheads="1"/>
          </p:cNvSpPr>
          <p:nvPr/>
        </p:nvSpPr>
        <p:spPr bwMode="auto">
          <a:xfrm>
            <a:off x="922491" y="3999674"/>
            <a:ext cx="124619" cy="50482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9" name="Rectangle 357"/>
          <p:cNvSpPr>
            <a:spLocks noChangeArrowheads="1"/>
          </p:cNvSpPr>
          <p:nvPr/>
        </p:nvSpPr>
        <p:spPr bwMode="auto">
          <a:xfrm>
            <a:off x="1736165" y="4107624"/>
            <a:ext cx="122238" cy="39687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10" name="Rectangle 358"/>
          <p:cNvSpPr>
            <a:spLocks noChangeArrowheads="1"/>
          </p:cNvSpPr>
          <p:nvPr/>
        </p:nvSpPr>
        <p:spPr bwMode="auto">
          <a:xfrm>
            <a:off x="1939284" y="4072499"/>
            <a:ext cx="126207" cy="43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11" name="Rectangle 359"/>
          <p:cNvSpPr>
            <a:spLocks noChangeArrowheads="1"/>
          </p:cNvSpPr>
          <p:nvPr/>
        </p:nvSpPr>
        <p:spPr bwMode="auto">
          <a:xfrm>
            <a:off x="2114184" y="4230179"/>
            <a:ext cx="123032" cy="274320"/>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12" name="Rectangle 360"/>
          <p:cNvSpPr>
            <a:spLocks noChangeArrowheads="1"/>
          </p:cNvSpPr>
          <p:nvPr/>
        </p:nvSpPr>
        <p:spPr bwMode="auto">
          <a:xfrm>
            <a:off x="2300319" y="4267961"/>
            <a:ext cx="122238" cy="236538"/>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13" name="Rectangle 356"/>
          <p:cNvSpPr>
            <a:spLocks noChangeArrowheads="1"/>
          </p:cNvSpPr>
          <p:nvPr/>
        </p:nvSpPr>
        <p:spPr bwMode="auto">
          <a:xfrm>
            <a:off x="1094795" y="4108499"/>
            <a:ext cx="124619" cy="396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14" name="Rectangle 356"/>
          <p:cNvSpPr>
            <a:spLocks noChangeArrowheads="1"/>
          </p:cNvSpPr>
          <p:nvPr/>
        </p:nvSpPr>
        <p:spPr bwMode="auto">
          <a:xfrm>
            <a:off x="1309901" y="4252499"/>
            <a:ext cx="124619" cy="25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15" name="Rectangle 356"/>
          <p:cNvSpPr>
            <a:spLocks noChangeArrowheads="1"/>
          </p:cNvSpPr>
          <p:nvPr/>
        </p:nvSpPr>
        <p:spPr bwMode="auto">
          <a:xfrm>
            <a:off x="1532091" y="3928499"/>
            <a:ext cx="124619" cy="576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16" name="Rectangle 15"/>
          <p:cNvSpPr/>
          <p:nvPr/>
        </p:nvSpPr>
        <p:spPr>
          <a:xfrm>
            <a:off x="1219414" y="4544098"/>
            <a:ext cx="906017" cy="307777"/>
          </a:xfrm>
          <a:prstGeom prst="rect">
            <a:avLst/>
          </a:prstGeom>
        </p:spPr>
        <p:txBody>
          <a:bodyPr wrap="none">
            <a:spAutoFit/>
          </a:bodyPr>
          <a:lstStyle/>
          <a:p>
            <a:r>
              <a:rPr lang="it-IT" sz="1400" dirty="0">
                <a:solidFill>
                  <a:srgbClr val="000000"/>
                </a:solidFill>
                <a:latin typeface="Trebuchet MS" panose="020B0603020202020204" pitchFamily="34" charset="0"/>
              </a:rPr>
              <a:t>features </a:t>
            </a:r>
            <a:endParaRPr lang="it-IT" sz="1400" dirty="0">
              <a:solidFill>
                <a:srgbClr val="000000"/>
              </a:solidFill>
            </a:endParaRPr>
          </a:p>
        </p:txBody>
      </p:sp>
      <p:cxnSp>
        <p:nvCxnSpPr>
          <p:cNvPr id="17" name="Straight Arrow Connector 16"/>
          <p:cNvCxnSpPr/>
          <p:nvPr/>
        </p:nvCxnSpPr>
        <p:spPr bwMode="auto">
          <a:xfrm>
            <a:off x="1608291" y="3454499"/>
            <a:ext cx="0" cy="28800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18" name="Rectangle 17"/>
          <p:cNvSpPr/>
          <p:nvPr/>
        </p:nvSpPr>
        <p:spPr>
          <a:xfrm>
            <a:off x="4904073" y="2415603"/>
            <a:ext cx="1906035" cy="307777"/>
          </a:xfrm>
          <a:prstGeom prst="rect">
            <a:avLst/>
          </a:prstGeom>
        </p:spPr>
        <p:txBody>
          <a:bodyPr wrap="none">
            <a:spAutoFit/>
          </a:bodyPr>
          <a:lstStyle/>
          <a:p>
            <a:r>
              <a:rPr lang="it-IT" sz="1400" dirty="0">
                <a:solidFill>
                  <a:srgbClr val="000000"/>
                </a:solidFill>
                <a:latin typeface="Trebuchet MS" panose="020B0603020202020204" pitchFamily="34" charset="0"/>
              </a:rPr>
              <a:t>Images in the Archive</a:t>
            </a:r>
            <a:endParaRPr lang="it-IT" sz="1400" dirty="0">
              <a:solidFill>
                <a:srgbClr val="000000"/>
              </a:solidFill>
            </a:endParaRPr>
          </a:p>
        </p:txBody>
      </p:sp>
      <p:cxnSp>
        <p:nvCxnSpPr>
          <p:cNvPr id="19" name="AutoShape 354"/>
          <p:cNvCxnSpPr>
            <a:cxnSpLocks noChangeShapeType="1"/>
          </p:cNvCxnSpPr>
          <p:nvPr/>
        </p:nvCxnSpPr>
        <p:spPr bwMode="auto">
          <a:xfrm>
            <a:off x="3524594" y="4518875"/>
            <a:ext cx="1662112"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 name="AutoShape 355"/>
          <p:cNvCxnSpPr>
            <a:cxnSpLocks noChangeShapeType="1"/>
          </p:cNvCxnSpPr>
          <p:nvPr/>
        </p:nvCxnSpPr>
        <p:spPr bwMode="auto">
          <a:xfrm flipV="1">
            <a:off x="3524594" y="3547325"/>
            <a:ext cx="3175" cy="9715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1" name="Rectangle 356"/>
          <p:cNvSpPr>
            <a:spLocks noChangeArrowheads="1"/>
          </p:cNvSpPr>
          <p:nvPr/>
        </p:nvSpPr>
        <p:spPr bwMode="auto">
          <a:xfrm>
            <a:off x="4094519" y="4014050"/>
            <a:ext cx="124619" cy="50482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22" name="Rectangle 357"/>
          <p:cNvSpPr>
            <a:spLocks noChangeArrowheads="1"/>
          </p:cNvSpPr>
          <p:nvPr/>
        </p:nvSpPr>
        <p:spPr bwMode="auto">
          <a:xfrm>
            <a:off x="4905597" y="4123499"/>
            <a:ext cx="122238" cy="39687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23" name="Rectangle 356"/>
          <p:cNvSpPr>
            <a:spLocks noChangeArrowheads="1"/>
          </p:cNvSpPr>
          <p:nvPr/>
        </p:nvSpPr>
        <p:spPr bwMode="auto">
          <a:xfrm>
            <a:off x="4285769" y="3971099"/>
            <a:ext cx="124619" cy="540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24" name="Rectangle 356"/>
          <p:cNvSpPr>
            <a:spLocks noChangeArrowheads="1"/>
          </p:cNvSpPr>
          <p:nvPr/>
        </p:nvSpPr>
        <p:spPr bwMode="auto">
          <a:xfrm>
            <a:off x="4479333" y="4275711"/>
            <a:ext cx="124619" cy="25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25" name="Rectangle 356"/>
          <p:cNvSpPr>
            <a:spLocks noChangeArrowheads="1"/>
          </p:cNvSpPr>
          <p:nvPr/>
        </p:nvSpPr>
        <p:spPr bwMode="auto">
          <a:xfrm>
            <a:off x="4686962" y="4194875"/>
            <a:ext cx="124619" cy="324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26" name="Rectangle 25"/>
          <p:cNvSpPr/>
          <p:nvPr/>
        </p:nvSpPr>
        <p:spPr>
          <a:xfrm>
            <a:off x="3824692" y="4558498"/>
            <a:ext cx="906017" cy="307777"/>
          </a:xfrm>
          <a:prstGeom prst="rect">
            <a:avLst/>
          </a:prstGeom>
        </p:spPr>
        <p:txBody>
          <a:bodyPr wrap="none">
            <a:spAutoFit/>
          </a:bodyPr>
          <a:lstStyle/>
          <a:p>
            <a:r>
              <a:rPr lang="it-IT" sz="1400" dirty="0">
                <a:solidFill>
                  <a:srgbClr val="000000"/>
                </a:solidFill>
                <a:latin typeface="Trebuchet MS" panose="020B0603020202020204" pitchFamily="34" charset="0"/>
              </a:rPr>
              <a:t>features </a:t>
            </a:r>
            <a:endParaRPr lang="it-IT" sz="1400" dirty="0">
              <a:solidFill>
                <a:srgbClr val="000000"/>
              </a:solidFill>
            </a:endParaRPr>
          </a:p>
        </p:txBody>
      </p:sp>
      <p:cxnSp>
        <p:nvCxnSpPr>
          <p:cNvPr id="27" name="Straight Arrow Connector 26"/>
          <p:cNvCxnSpPr/>
          <p:nvPr/>
        </p:nvCxnSpPr>
        <p:spPr bwMode="auto">
          <a:xfrm>
            <a:off x="4213569" y="3468899"/>
            <a:ext cx="0" cy="28800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28" name="AutoShape 354"/>
          <p:cNvCxnSpPr>
            <a:cxnSpLocks noChangeShapeType="1"/>
          </p:cNvCxnSpPr>
          <p:nvPr/>
        </p:nvCxnSpPr>
        <p:spPr bwMode="auto">
          <a:xfrm>
            <a:off x="6751369" y="4504475"/>
            <a:ext cx="1662112"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9" name="AutoShape 355"/>
          <p:cNvCxnSpPr>
            <a:cxnSpLocks noChangeShapeType="1"/>
          </p:cNvCxnSpPr>
          <p:nvPr/>
        </p:nvCxnSpPr>
        <p:spPr bwMode="auto">
          <a:xfrm flipV="1">
            <a:off x="6751369" y="3532925"/>
            <a:ext cx="3175" cy="9715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0" name="Rectangle 356"/>
          <p:cNvSpPr>
            <a:spLocks noChangeArrowheads="1"/>
          </p:cNvSpPr>
          <p:nvPr/>
        </p:nvSpPr>
        <p:spPr bwMode="auto">
          <a:xfrm>
            <a:off x="7331494" y="3999674"/>
            <a:ext cx="124619" cy="50482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31" name="Rectangle 359"/>
          <p:cNvSpPr>
            <a:spLocks noChangeArrowheads="1"/>
          </p:cNvSpPr>
          <p:nvPr/>
        </p:nvSpPr>
        <p:spPr bwMode="auto">
          <a:xfrm>
            <a:off x="7923937" y="3934489"/>
            <a:ext cx="123032" cy="576000"/>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32" name="Rectangle 360"/>
          <p:cNvSpPr>
            <a:spLocks noChangeArrowheads="1"/>
          </p:cNvSpPr>
          <p:nvPr/>
        </p:nvSpPr>
        <p:spPr bwMode="auto">
          <a:xfrm>
            <a:off x="8169106" y="3895294"/>
            <a:ext cx="122238" cy="61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33" name="Rectangle 356"/>
          <p:cNvSpPr>
            <a:spLocks noChangeArrowheads="1"/>
          </p:cNvSpPr>
          <p:nvPr/>
        </p:nvSpPr>
        <p:spPr bwMode="auto">
          <a:xfrm>
            <a:off x="7503798" y="4108429"/>
            <a:ext cx="124619" cy="396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34" name="Rectangle 356"/>
          <p:cNvSpPr>
            <a:spLocks noChangeArrowheads="1"/>
          </p:cNvSpPr>
          <p:nvPr/>
        </p:nvSpPr>
        <p:spPr bwMode="auto">
          <a:xfrm>
            <a:off x="7718904" y="4252499"/>
            <a:ext cx="124619" cy="25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35" name="Rectangle 34"/>
          <p:cNvSpPr/>
          <p:nvPr/>
        </p:nvSpPr>
        <p:spPr>
          <a:xfrm>
            <a:off x="7051467" y="4544098"/>
            <a:ext cx="906017" cy="307777"/>
          </a:xfrm>
          <a:prstGeom prst="rect">
            <a:avLst/>
          </a:prstGeom>
        </p:spPr>
        <p:txBody>
          <a:bodyPr wrap="none">
            <a:spAutoFit/>
          </a:bodyPr>
          <a:lstStyle/>
          <a:p>
            <a:r>
              <a:rPr lang="it-IT" sz="1400" dirty="0">
                <a:solidFill>
                  <a:srgbClr val="000000"/>
                </a:solidFill>
                <a:latin typeface="Trebuchet MS" panose="020B0603020202020204" pitchFamily="34" charset="0"/>
              </a:rPr>
              <a:t>features </a:t>
            </a:r>
            <a:endParaRPr lang="it-IT" sz="1400" dirty="0">
              <a:solidFill>
                <a:srgbClr val="000000"/>
              </a:solidFill>
            </a:endParaRPr>
          </a:p>
        </p:txBody>
      </p:sp>
      <p:cxnSp>
        <p:nvCxnSpPr>
          <p:cNvPr id="36" name="Straight Arrow Connector 35"/>
          <p:cNvCxnSpPr/>
          <p:nvPr/>
        </p:nvCxnSpPr>
        <p:spPr bwMode="auto">
          <a:xfrm>
            <a:off x="7440344" y="3454499"/>
            <a:ext cx="0" cy="28800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37" name="Rectangle 358"/>
          <p:cNvSpPr>
            <a:spLocks noChangeArrowheads="1"/>
          </p:cNvSpPr>
          <p:nvPr/>
        </p:nvSpPr>
        <p:spPr bwMode="auto">
          <a:xfrm>
            <a:off x="3513291" y="4086876"/>
            <a:ext cx="126207" cy="43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38" name="Rectangle 359"/>
          <p:cNvSpPr>
            <a:spLocks noChangeArrowheads="1"/>
          </p:cNvSpPr>
          <p:nvPr/>
        </p:nvSpPr>
        <p:spPr bwMode="auto">
          <a:xfrm>
            <a:off x="3693527" y="4248708"/>
            <a:ext cx="123032" cy="274320"/>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39" name="Rectangle 360"/>
          <p:cNvSpPr>
            <a:spLocks noChangeArrowheads="1"/>
          </p:cNvSpPr>
          <p:nvPr/>
        </p:nvSpPr>
        <p:spPr bwMode="auto">
          <a:xfrm>
            <a:off x="3880083" y="4275899"/>
            <a:ext cx="122238" cy="236538"/>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cxnSp>
        <p:nvCxnSpPr>
          <p:cNvPr id="40" name="Straight Arrow Connector 39"/>
          <p:cNvCxnSpPr/>
          <p:nvPr/>
        </p:nvCxnSpPr>
        <p:spPr bwMode="auto">
          <a:xfrm flipV="1">
            <a:off x="5685281" y="3110879"/>
            <a:ext cx="285750" cy="7956"/>
          </a:xfrm>
          <a:prstGeom prst="straightConnector1">
            <a:avLst/>
          </a:prstGeom>
          <a:solidFill>
            <a:schemeClr val="accent1"/>
          </a:solidFill>
          <a:ln w="12700" cap="flat" cmpd="sng" algn="ctr">
            <a:solidFill>
              <a:srgbClr val="FF0000"/>
            </a:solidFill>
            <a:prstDash val="dash"/>
            <a:round/>
            <a:headEnd type="none" w="sm" len="sm"/>
            <a:tailEnd type="none"/>
          </a:ln>
          <a:effectLst/>
        </p:spPr>
      </p:cxnSp>
      <p:sp>
        <p:nvSpPr>
          <p:cNvPr id="41" name="Rectangle 357"/>
          <p:cNvSpPr>
            <a:spLocks noChangeArrowheads="1"/>
          </p:cNvSpPr>
          <p:nvPr/>
        </p:nvSpPr>
        <p:spPr bwMode="auto">
          <a:xfrm>
            <a:off x="6939065" y="4107624"/>
            <a:ext cx="122238" cy="396875"/>
          </a:xfrm>
          <a:prstGeom prst="rect">
            <a:avLst/>
          </a:prstGeom>
          <a:solidFill>
            <a:srgbClr val="92D050"/>
          </a:solidFill>
          <a:ln w="9525">
            <a:solidFill>
              <a:srgbClr val="000000"/>
            </a:solidFill>
            <a:miter lim="800000"/>
            <a:headEnd/>
            <a:tailEnd/>
          </a:ln>
        </p:spPr>
        <p:txBody>
          <a:bodyPr/>
          <a:lstStyle/>
          <a:p>
            <a:endParaRPr lang="it-IT">
              <a:solidFill>
                <a:srgbClr val="000000"/>
              </a:solidFill>
            </a:endParaRPr>
          </a:p>
        </p:txBody>
      </p:sp>
      <p:sp>
        <p:nvSpPr>
          <p:cNvPr id="42" name="Rectangle 358"/>
          <p:cNvSpPr>
            <a:spLocks noChangeArrowheads="1"/>
          </p:cNvSpPr>
          <p:nvPr/>
        </p:nvSpPr>
        <p:spPr bwMode="auto">
          <a:xfrm>
            <a:off x="7132292" y="4254382"/>
            <a:ext cx="126207" cy="25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sp>
        <p:nvSpPr>
          <p:cNvPr id="43" name="Rectangle 356"/>
          <p:cNvSpPr>
            <a:spLocks noChangeArrowheads="1"/>
          </p:cNvSpPr>
          <p:nvPr/>
        </p:nvSpPr>
        <p:spPr bwMode="auto">
          <a:xfrm>
            <a:off x="6749792" y="4252499"/>
            <a:ext cx="124619" cy="252000"/>
          </a:xfrm>
          <a:prstGeom prst="rect">
            <a:avLst/>
          </a:prstGeom>
          <a:solidFill>
            <a:srgbClr val="92D050"/>
          </a:solidFill>
          <a:ln w="9525">
            <a:solidFill>
              <a:srgbClr val="000000"/>
            </a:solidFill>
            <a:miter lim="800000"/>
            <a:headEnd/>
            <a:tailEnd/>
          </a:ln>
        </p:spPr>
        <p:txBody>
          <a:bodyPr/>
          <a:lstStyle/>
          <a:p>
            <a:endParaRPr lang="it-IT" dirty="0">
              <a:solidFill>
                <a:srgbClr val="000000"/>
              </a:solidFill>
            </a:endParaRP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8595" y="2708577"/>
            <a:ext cx="756000" cy="756000"/>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0344" y="2722036"/>
            <a:ext cx="756000" cy="756000"/>
          </a:xfrm>
          <a:prstGeom prst="rect">
            <a:avLst/>
          </a:prstGeom>
        </p:spPr>
      </p:pic>
      <p:sp>
        <p:nvSpPr>
          <p:cNvPr id="46"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47" name="Title 3"/>
          <p:cNvSpPr txBox="1">
            <a:spLocks/>
          </p:cNvSpPr>
          <p:nvPr/>
        </p:nvSpPr>
        <p:spPr bwMode="auto">
          <a:xfrm>
            <a:off x="212794" y="319074"/>
            <a:ext cx="83216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smtClean="0">
                <a:solidFill>
                  <a:schemeClr val="accent2">
                    <a:lumMod val="50000"/>
                  </a:schemeClr>
                </a:solidFill>
              </a:rPr>
              <a:t>RS Image Descriptors </a:t>
            </a:r>
            <a:endParaRPr lang="it-IT" b="1" kern="0" dirty="0">
              <a:solidFill>
                <a:schemeClr val="accent2">
                  <a:lumMod val="50000"/>
                </a:schemeClr>
              </a:solidFill>
            </a:endParaRPr>
          </a:p>
        </p:txBody>
      </p:sp>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5800" y="228600"/>
            <a:ext cx="623313" cy="457200"/>
          </a:xfrm>
          <a:prstGeom prst="rect">
            <a:avLst/>
          </a:prstGeom>
        </p:spPr>
      </p:pic>
    </p:spTree>
    <p:extLst>
      <p:ext uri="{BB962C8B-B14F-4D97-AF65-F5344CB8AC3E}">
        <p14:creationId xmlns:p14="http://schemas.microsoft.com/office/powerpoint/2010/main" val="11976309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28600" y="6054725"/>
            <a:ext cx="869712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lr>
                <a:schemeClr val="hlink"/>
              </a:buClr>
              <a:buFont typeface="Wingdings" pitchFamily="2" charset="2"/>
              <a:buChar char="v"/>
              <a:defRPr sz="2800" b="1">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itchFamily="34" charset="0"/>
              </a:defRPr>
            </a:lvl2pPr>
            <a:lvl3pPr marL="1143000" indent="-228600" eaLnBrk="0" hangingPunct="0">
              <a:spcBef>
                <a:spcPct val="20000"/>
              </a:spcBef>
              <a:buClr>
                <a:schemeClr val="tx1"/>
              </a:buClr>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Clr>
                <a:schemeClr val="tx1"/>
              </a:buClr>
              <a:buFontTx/>
              <a:buNone/>
              <a:defRPr/>
            </a:pPr>
            <a:r>
              <a:rPr lang="en-US" sz="1000" b="0" dirty="0" smtClean="0">
                <a:solidFill>
                  <a:schemeClr val="accent2">
                    <a:lumMod val="50000"/>
                  </a:schemeClr>
                </a:solidFill>
              </a:rPr>
              <a:t>T. </a:t>
            </a:r>
            <a:r>
              <a:rPr lang="en-US" sz="1000" b="0" dirty="0" err="1">
                <a:solidFill>
                  <a:schemeClr val="accent2">
                    <a:lumMod val="50000"/>
                  </a:schemeClr>
                </a:solidFill>
              </a:rPr>
              <a:t>R</a:t>
            </a:r>
            <a:r>
              <a:rPr lang="en-US" sz="1000" b="0" dirty="0" err="1" smtClean="0">
                <a:solidFill>
                  <a:schemeClr val="accent2">
                    <a:lumMod val="50000"/>
                  </a:schemeClr>
                </a:solidFill>
              </a:rPr>
              <a:t>eato</a:t>
            </a:r>
            <a:r>
              <a:rPr lang="en-US" sz="1000" b="0" dirty="0" smtClean="0">
                <a:solidFill>
                  <a:schemeClr val="accent2">
                    <a:lumMod val="50000"/>
                  </a:schemeClr>
                </a:solidFill>
              </a:rPr>
              <a:t>, B</a:t>
            </a:r>
            <a:r>
              <a:rPr lang="en-US" sz="1000" b="0" dirty="0">
                <a:solidFill>
                  <a:schemeClr val="accent2">
                    <a:lumMod val="50000"/>
                  </a:schemeClr>
                </a:solidFill>
              </a:rPr>
              <a:t>. </a:t>
            </a:r>
            <a:r>
              <a:rPr lang="en-US" sz="1000" b="0" dirty="0" err="1">
                <a:solidFill>
                  <a:schemeClr val="accent2">
                    <a:lumMod val="50000"/>
                  </a:schemeClr>
                </a:solidFill>
              </a:rPr>
              <a:t>Demir</a:t>
            </a:r>
            <a:r>
              <a:rPr lang="en-US" sz="1000" b="0" dirty="0">
                <a:solidFill>
                  <a:schemeClr val="accent2">
                    <a:lumMod val="50000"/>
                  </a:schemeClr>
                </a:solidFill>
              </a:rPr>
              <a:t>, L. </a:t>
            </a:r>
            <a:r>
              <a:rPr lang="en-US" sz="1000" b="0" dirty="0" err="1">
                <a:solidFill>
                  <a:schemeClr val="accent2">
                    <a:lumMod val="50000"/>
                  </a:schemeClr>
                </a:solidFill>
              </a:rPr>
              <a:t>Bruzzone</a:t>
            </a:r>
            <a:r>
              <a:rPr lang="en-US" sz="1000" b="0" dirty="0">
                <a:solidFill>
                  <a:schemeClr val="accent2">
                    <a:lumMod val="50000"/>
                  </a:schemeClr>
                </a:solidFill>
              </a:rPr>
              <a:t> "A Novel Class Sensitive Hashing Technique for Large-Scale Content-Based Remote Sensing Image Retrieval”, SPIE Image and Signal Processing for Remote Sensing, Poland, 2017</a:t>
            </a:r>
            <a:endParaRPr lang="en-US" altLang="it-IT" sz="1000" b="0" dirty="0">
              <a:solidFill>
                <a:schemeClr val="accent2">
                  <a:lumMod val="50000"/>
                </a:schemeClr>
              </a:solidFill>
              <a:latin typeface="+mn-lt"/>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9"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0"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smtClean="0">
                <a:solidFill>
                  <a:schemeClr val="accent2">
                    <a:lumMod val="50000"/>
                  </a:schemeClr>
                </a:solidFill>
              </a:rPr>
              <a:t>Supervised Multi-Code Hashing</a:t>
            </a:r>
            <a:endParaRPr lang="it-IT" b="1" kern="0" dirty="0">
              <a:solidFill>
                <a:schemeClr val="accent2">
                  <a:lumMod val="50000"/>
                </a:schemeClr>
              </a:solidFill>
            </a:endParaRPr>
          </a:p>
        </p:txBody>
      </p:sp>
      <p:sp>
        <p:nvSpPr>
          <p:cNvPr id="11" name="Rectangle 7"/>
          <p:cNvSpPr>
            <a:spLocks noChangeArrowheads="1"/>
          </p:cNvSpPr>
          <p:nvPr/>
        </p:nvSpPr>
        <p:spPr bwMode="auto">
          <a:xfrm>
            <a:off x="437862" y="1150203"/>
            <a:ext cx="8179594" cy="4038600"/>
          </a:xfrm>
          <a:prstGeom prst="rect">
            <a:avLst/>
          </a:prstGeom>
          <a:noFill/>
          <a:ln>
            <a:noFill/>
          </a:ln>
          <a:extLst/>
        </p:spPr>
        <p:txBody>
          <a:bodyPr lIns="92075" tIns="46038" rIns="92075" bIns="46038"/>
          <a:lstStyle>
            <a:lvl1pPr marL="342900" indent="-342900" eaLnBrk="0" hangingPunct="0">
              <a:defRPr>
                <a:solidFill>
                  <a:schemeClr val="tx1"/>
                </a:solidFill>
                <a:latin typeface="Arial" charset="0"/>
                <a:cs typeface="Arial" charset="0"/>
              </a:defRPr>
            </a:lvl1pPr>
            <a:lvl2pPr marL="742950" indent="-220663"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lgn="just" eaLnBrk="1" hangingPunct="1">
              <a:lnSpc>
                <a:spcPct val="150000"/>
              </a:lnSpc>
              <a:buClr>
                <a:schemeClr val="tx2"/>
              </a:buClr>
              <a:defRPr/>
            </a:pPr>
            <a:r>
              <a:rPr lang="it-IT" altLang="it-IT" b="1" dirty="0">
                <a:solidFill>
                  <a:schemeClr val="accent2">
                    <a:lumMod val="50000"/>
                  </a:schemeClr>
                </a:solidFill>
              </a:rPr>
              <a:t>Aim: </a:t>
            </a:r>
            <a:r>
              <a:rPr lang="it-IT" altLang="it-IT" dirty="0">
                <a:solidFill>
                  <a:srgbClr val="000000"/>
                </a:solidFill>
              </a:rPr>
              <a:t>Develop a hashing method that </a:t>
            </a:r>
            <a:r>
              <a:rPr lang="en-US" altLang="it-IT" dirty="0">
                <a:solidFill>
                  <a:srgbClr val="000000"/>
                </a:solidFill>
              </a:rPr>
              <a:t>accurately models the </a:t>
            </a:r>
            <a:r>
              <a:rPr lang="en-US" altLang="it-IT" dirty="0">
                <a:solidFill>
                  <a:schemeClr val="accent2"/>
                </a:solidFill>
              </a:rPr>
              <a:t>primitives</a:t>
            </a:r>
            <a:r>
              <a:rPr lang="en-US" altLang="it-IT" dirty="0">
                <a:solidFill>
                  <a:schemeClr val="tx2"/>
                </a:solidFill>
              </a:rPr>
              <a:t> </a:t>
            </a:r>
            <a:r>
              <a:rPr lang="en-US" altLang="it-IT" dirty="0">
                <a:solidFill>
                  <a:srgbClr val="000000"/>
                </a:solidFill>
              </a:rPr>
              <a:t>in the definition of hashing functions.</a:t>
            </a:r>
          </a:p>
          <a:p>
            <a:pPr marL="0" lvl="1" indent="0" algn="just" eaLnBrk="1" hangingPunct="1">
              <a:lnSpc>
                <a:spcPct val="150000"/>
              </a:lnSpc>
              <a:buClr>
                <a:schemeClr val="tx2"/>
              </a:buClr>
              <a:defRPr/>
            </a:pPr>
            <a:endParaRPr lang="it-IT" altLang="it-IT" dirty="0">
              <a:solidFill>
                <a:schemeClr val="accent3"/>
              </a:solidFill>
            </a:endParaRPr>
          </a:p>
          <a:p>
            <a:pPr marL="0" indent="0" algn="just" eaLnBrk="1" hangingPunct="1">
              <a:lnSpc>
                <a:spcPct val="150000"/>
              </a:lnSpc>
              <a:buClr>
                <a:schemeClr val="tx2"/>
              </a:buClr>
              <a:defRPr/>
            </a:pPr>
            <a:r>
              <a:rPr lang="it-IT" altLang="it-IT" b="1" dirty="0">
                <a:solidFill>
                  <a:schemeClr val="accent2">
                    <a:lumMod val="50000"/>
                  </a:schemeClr>
                </a:solidFill>
              </a:rPr>
              <a:t>Assumption: </a:t>
            </a:r>
            <a:r>
              <a:rPr lang="it-IT" altLang="it-IT" dirty="0">
                <a:solidFill>
                  <a:srgbClr val="000000"/>
                </a:solidFill>
              </a:rPr>
              <a:t>A small set of annotated images with </a:t>
            </a:r>
            <a:r>
              <a:rPr lang="it-IT" altLang="it-IT" dirty="0">
                <a:solidFill>
                  <a:schemeClr val="accent2"/>
                </a:solidFill>
              </a:rPr>
              <a:t>region labels </a:t>
            </a:r>
            <a:r>
              <a:rPr lang="it-IT" altLang="it-IT" dirty="0">
                <a:solidFill>
                  <a:srgbClr val="000000"/>
                </a:solidFill>
              </a:rPr>
              <a:t>is available</a:t>
            </a:r>
            <a:r>
              <a:rPr lang="it-IT" altLang="it-IT" dirty="0"/>
              <a:t>.</a:t>
            </a:r>
            <a:endParaRPr lang="it-IT" altLang="it-IT" dirty="0">
              <a:solidFill>
                <a:schemeClr val="tx2"/>
              </a:solidFill>
            </a:endParaRPr>
          </a:p>
          <a:p>
            <a:pPr marL="122237" indent="0" algn="just" eaLnBrk="1" hangingPunct="1">
              <a:buClr>
                <a:schemeClr val="tx2"/>
              </a:buClr>
              <a:defRPr/>
            </a:pPr>
            <a:endParaRPr lang="it-IT" altLang="it-IT" dirty="0">
              <a:solidFill>
                <a:schemeClr val="tx2"/>
              </a:solidFill>
            </a:endParaRPr>
          </a:p>
          <a:p>
            <a:pPr marL="122237" indent="0" algn="just" eaLnBrk="1" hangingPunct="1">
              <a:buClr>
                <a:schemeClr val="tx2"/>
              </a:buClr>
              <a:defRPr/>
            </a:pPr>
            <a:endParaRPr lang="it-IT" altLang="it-IT" dirty="0">
              <a:solidFill>
                <a:schemeClr val="accent2">
                  <a:lumMod val="50000"/>
                </a:schemeClr>
              </a:solidFill>
            </a:endParaRPr>
          </a:p>
          <a:p>
            <a:pPr marL="0" indent="0" algn="just" eaLnBrk="1" hangingPunct="1">
              <a:buClr>
                <a:schemeClr val="tx2"/>
              </a:buClr>
              <a:defRPr/>
            </a:pPr>
            <a:r>
              <a:rPr lang="it-IT" altLang="it-IT" b="1" dirty="0">
                <a:solidFill>
                  <a:schemeClr val="accent2">
                    <a:lumMod val="50000"/>
                  </a:schemeClr>
                </a:solidFill>
              </a:rPr>
              <a:t>Proposed solution: </a:t>
            </a:r>
            <a:r>
              <a:rPr lang="it-IT" altLang="it-IT" dirty="0">
                <a:solidFill>
                  <a:srgbClr val="000000"/>
                </a:solidFill>
              </a:rPr>
              <a:t>Define a </a:t>
            </a:r>
            <a:r>
              <a:rPr lang="en-US" altLang="it-IT" dirty="0">
                <a:solidFill>
                  <a:schemeClr val="accent2"/>
                </a:solidFill>
              </a:rPr>
              <a:t>class-sensitive hashing method</a:t>
            </a:r>
            <a:r>
              <a:rPr lang="en-US" altLang="it-IT" dirty="0">
                <a:solidFill>
                  <a:schemeClr val="tx2"/>
                </a:solidFill>
              </a:rPr>
              <a:t> </a:t>
            </a:r>
            <a:r>
              <a:rPr lang="en-US" altLang="it-IT" dirty="0">
                <a:solidFill>
                  <a:srgbClr val="000000"/>
                </a:solidFill>
              </a:rPr>
              <a:t>that:</a:t>
            </a:r>
          </a:p>
          <a:p>
            <a:pPr marL="522287" lvl="1" indent="0" algn="just" eaLnBrk="1" hangingPunct="1">
              <a:buClr>
                <a:schemeClr val="tx2"/>
              </a:buClr>
              <a:defRPr/>
            </a:pPr>
            <a:endParaRPr lang="it-IT" altLang="it-IT" dirty="0">
              <a:solidFill>
                <a:schemeClr val="tx2"/>
              </a:solidFill>
            </a:endParaRPr>
          </a:p>
          <a:p>
            <a:pPr marL="808037" lvl="1" indent="-285750" algn="just" eaLnBrk="1" hangingPunct="1">
              <a:buClr>
                <a:srgbClr val="000000"/>
              </a:buClr>
              <a:buFont typeface="Wingdings" panose="05000000000000000000" pitchFamily="2" charset="2"/>
              <a:buChar char="§"/>
              <a:defRPr/>
            </a:pPr>
            <a:r>
              <a:rPr lang="it-IT" altLang="it-IT" dirty="0">
                <a:solidFill>
                  <a:srgbClr val="000000"/>
                </a:solidFill>
              </a:rPr>
              <a:t>represents each image with distinctive class sensitive </a:t>
            </a:r>
            <a:r>
              <a:rPr lang="it-IT" altLang="it-IT" dirty="0">
                <a:solidFill>
                  <a:schemeClr val="accent2"/>
                </a:solidFill>
              </a:rPr>
              <a:t>multi-hash codes;</a:t>
            </a:r>
            <a:endParaRPr lang="it-IT" altLang="it-IT" dirty="0"/>
          </a:p>
          <a:p>
            <a:pPr marL="808037" lvl="1" indent="-285750" algn="just" eaLnBrk="1" hangingPunct="1">
              <a:buClr>
                <a:srgbClr val="000000"/>
              </a:buClr>
              <a:buFont typeface="Wingdings" panose="05000000000000000000" pitchFamily="2" charset="2"/>
              <a:buChar char="§"/>
              <a:defRPr/>
            </a:pPr>
            <a:endParaRPr lang="it-IT" altLang="it-IT" sz="1000" dirty="0">
              <a:solidFill>
                <a:schemeClr val="tx2"/>
              </a:solidFill>
            </a:endParaRPr>
          </a:p>
          <a:p>
            <a:pPr marL="808037" lvl="1" indent="-285750" algn="just" eaLnBrk="1" hangingPunct="1">
              <a:buClr>
                <a:srgbClr val="000000"/>
              </a:buClr>
              <a:buFont typeface="Wingdings" panose="05000000000000000000" pitchFamily="2" charset="2"/>
              <a:buChar char="§"/>
              <a:defRPr/>
            </a:pPr>
            <a:r>
              <a:rPr lang="it-IT" altLang="it-IT" dirty="0">
                <a:solidFill>
                  <a:srgbClr val="000000"/>
                </a:solidFill>
              </a:rPr>
              <a:t>accurately characterizes </a:t>
            </a:r>
            <a:r>
              <a:rPr lang="it-IT" altLang="it-IT" dirty="0">
                <a:solidFill>
                  <a:schemeClr val="accent2"/>
                </a:solidFill>
              </a:rPr>
              <a:t>primitives </a:t>
            </a:r>
            <a:r>
              <a:rPr lang="it-IT" altLang="it-IT" dirty="0">
                <a:solidFill>
                  <a:srgbClr val="000000"/>
                </a:solidFill>
              </a:rPr>
              <a:t>present within the RS images;</a:t>
            </a:r>
          </a:p>
          <a:p>
            <a:pPr marL="808037" lvl="1" indent="-285750" algn="just" eaLnBrk="1" hangingPunct="1">
              <a:buClr>
                <a:srgbClr val="000000"/>
              </a:buClr>
              <a:buFont typeface="Wingdings" panose="05000000000000000000" pitchFamily="2" charset="2"/>
              <a:buChar char="§"/>
              <a:defRPr/>
            </a:pPr>
            <a:endParaRPr lang="it-IT" altLang="it-IT" dirty="0">
              <a:solidFill>
                <a:schemeClr val="tx2"/>
              </a:solidFill>
            </a:endParaRPr>
          </a:p>
          <a:p>
            <a:pPr marL="808037" lvl="1" indent="-285750" algn="just" eaLnBrk="1" hangingPunct="1">
              <a:buClr>
                <a:srgbClr val="000000"/>
              </a:buClr>
              <a:buFont typeface="Wingdings" panose="05000000000000000000" pitchFamily="2" charset="2"/>
              <a:buChar char="§"/>
              <a:defRPr/>
            </a:pPr>
            <a:r>
              <a:rPr lang="en-US" altLang="it-IT" dirty="0">
                <a:solidFill>
                  <a:srgbClr val="000000"/>
                </a:solidFill>
              </a:rPr>
              <a:t>can be integrated with </a:t>
            </a:r>
            <a:r>
              <a:rPr lang="en-US" altLang="it-IT" dirty="0">
                <a:solidFill>
                  <a:schemeClr val="accent2"/>
                </a:solidFill>
              </a:rPr>
              <a:t>any kind </a:t>
            </a:r>
            <a:r>
              <a:rPr lang="en-US" altLang="it-IT" dirty="0">
                <a:solidFill>
                  <a:srgbClr val="000000"/>
                </a:solidFill>
              </a:rPr>
              <a:t>of</a:t>
            </a:r>
            <a:r>
              <a:rPr lang="en-US" altLang="it-IT" dirty="0">
                <a:solidFill>
                  <a:schemeClr val="tx2"/>
                </a:solidFill>
              </a:rPr>
              <a:t> </a:t>
            </a:r>
            <a:r>
              <a:rPr lang="en-US" altLang="it-IT" dirty="0">
                <a:solidFill>
                  <a:schemeClr val="accent2"/>
                </a:solidFill>
              </a:rPr>
              <a:t>hashing method </a:t>
            </a:r>
            <a:r>
              <a:rPr lang="en-US" altLang="it-IT" dirty="0">
                <a:solidFill>
                  <a:srgbClr val="000000"/>
                </a:solidFill>
              </a:rPr>
              <a:t>available in the literature.</a:t>
            </a:r>
          </a:p>
          <a:p>
            <a:pPr marL="808037" lvl="1" indent="-285750" algn="just" eaLnBrk="1" hangingPunct="1">
              <a:buClr>
                <a:schemeClr val="tx2"/>
              </a:buClr>
              <a:buFont typeface="Wingdings" panose="05000000000000000000" pitchFamily="2" charset="2"/>
              <a:buChar char="§"/>
              <a:defRPr/>
            </a:pPr>
            <a:endParaRPr lang="en-US" altLang="it-IT" dirty="0">
              <a:solidFill>
                <a:schemeClr val="tx2"/>
              </a:solidFill>
            </a:endParaRPr>
          </a:p>
          <a:p>
            <a:pPr marL="808037" lvl="1" indent="-285750" algn="just" eaLnBrk="1" hangingPunct="1">
              <a:buClr>
                <a:schemeClr val="tx2"/>
              </a:buClr>
              <a:buFont typeface="Wingdings" panose="05000000000000000000" pitchFamily="2" charset="2"/>
              <a:buChar char="§"/>
              <a:defRPr/>
            </a:pPr>
            <a:endParaRPr lang="en-US" altLang="it-IT" dirty="0">
              <a:solidFill>
                <a:schemeClr val="tx2"/>
              </a:solidFill>
            </a:endParaRPr>
          </a:p>
          <a:p>
            <a:pPr marL="522287" lvl="1" indent="0" algn="just" eaLnBrk="1" hangingPunct="1">
              <a:buClr>
                <a:schemeClr val="tx2"/>
              </a:buClr>
              <a:defRPr/>
            </a:pPr>
            <a:endParaRPr lang="it-IT" altLang="it-IT" dirty="0">
              <a:solidFill>
                <a:schemeClr val="tx2"/>
              </a:solidFill>
            </a:endParaRPr>
          </a:p>
          <a:p>
            <a:pPr marL="122237" indent="0" algn="just" eaLnBrk="1" hangingPunct="1">
              <a:buClr>
                <a:schemeClr val="tx2"/>
              </a:buClr>
              <a:defRPr/>
            </a:pPr>
            <a:endParaRPr lang="en-US" altLang="it-IT" dirty="0">
              <a:solidFill>
                <a:schemeClr val="tx2"/>
              </a:solidFill>
            </a:endParaRPr>
          </a:p>
          <a:p>
            <a:pPr marL="122237" indent="0" algn="just" eaLnBrk="1" hangingPunct="1">
              <a:buClr>
                <a:schemeClr val="tx2"/>
              </a:buClr>
              <a:defRPr/>
            </a:pPr>
            <a:endParaRPr lang="it-IT" altLang="it-IT" dirty="0">
              <a:solidFill>
                <a:schemeClr val="tx2"/>
              </a:solidFill>
            </a:endParaRPr>
          </a:p>
          <a:p>
            <a:pPr marL="0" indent="0" algn="just" eaLnBrk="1" hangingPunct="1">
              <a:buClr>
                <a:schemeClr val="tx2"/>
              </a:buClr>
              <a:defRPr/>
            </a:pPr>
            <a:endParaRPr lang="it-IT" altLang="it-IT" dirty="0">
              <a:solidFill>
                <a:schemeClr val="tx2"/>
              </a:solidFill>
            </a:endParaRPr>
          </a:p>
          <a:p>
            <a:pPr marL="0" indent="0" algn="just" eaLnBrk="1" hangingPunct="1">
              <a:buClr>
                <a:schemeClr val="tx2"/>
              </a:buClr>
              <a:defRPr/>
            </a:pPr>
            <a:endParaRPr lang="en-US" altLang="it-IT" sz="500" dirty="0">
              <a:solidFill>
                <a:schemeClr val="tx2"/>
              </a:solidFill>
            </a:endParaRPr>
          </a:p>
        </p:txBody>
      </p:sp>
      <p:sp>
        <p:nvSpPr>
          <p:cNvPr id="12"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38</a:t>
            </a:r>
            <a:endParaRPr lang="it-IT" altLang="de-DE" sz="900" kern="0" dirty="0">
              <a:solidFill>
                <a:srgbClr val="000000"/>
              </a:solidFill>
            </a:endParaRPr>
          </a:p>
        </p:txBody>
      </p:sp>
    </p:spTree>
    <p:extLst>
      <p:ext uri="{BB962C8B-B14F-4D97-AF65-F5344CB8AC3E}">
        <p14:creationId xmlns:p14="http://schemas.microsoft.com/office/powerpoint/2010/main" val="18587931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a:spLocks noChangeArrowheads="1"/>
          </p:cNvSpPr>
          <p:nvPr/>
        </p:nvSpPr>
        <p:spPr bwMode="auto">
          <a:xfrm>
            <a:off x="354012" y="1525588"/>
            <a:ext cx="2819399" cy="3848100"/>
          </a:xfrm>
          <a:prstGeom prst="rect">
            <a:avLst/>
          </a:prstGeom>
          <a:noFill/>
          <a:ln w="28575" algn="ctr">
            <a:solidFill>
              <a:srgbClr val="FFC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p>
        </p:txBody>
      </p:sp>
      <p:sp>
        <p:nvSpPr>
          <p:cNvPr id="7" name="Rounded Rectangle 6"/>
          <p:cNvSpPr/>
          <p:nvPr/>
        </p:nvSpPr>
        <p:spPr bwMode="auto">
          <a:xfrm>
            <a:off x="609599" y="1858963"/>
            <a:ext cx="2314575" cy="1155700"/>
          </a:xfrm>
          <a:prstGeom prst="roundRect">
            <a:avLst/>
          </a:prstGeom>
          <a:solidFill>
            <a:srgbClr val="C8F6FC"/>
          </a:soli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Characterize images by descriptors of primitive classes</a:t>
            </a:r>
            <a:endParaRPr lang="en-US" sz="1600" dirty="0">
              <a:solidFill>
                <a:srgbClr val="000000"/>
              </a:solidFill>
              <a:effectLst>
                <a:outerShdw blurRad="38100" dist="38100" dir="2700000" algn="tl">
                  <a:srgbClr val="000000">
                    <a:alpha val="43137"/>
                  </a:srgbClr>
                </a:outerShdw>
              </a:effectLst>
              <a:latin typeface="Arial" charset="0"/>
            </a:endParaRPr>
          </a:p>
        </p:txBody>
      </p:sp>
      <p:sp>
        <p:nvSpPr>
          <p:cNvPr id="8" name="Rounded Rectangle 7"/>
          <p:cNvSpPr/>
          <p:nvPr/>
        </p:nvSpPr>
        <p:spPr bwMode="auto">
          <a:xfrm>
            <a:off x="3857118" y="1868488"/>
            <a:ext cx="2041525" cy="1157287"/>
          </a:xfrm>
          <a:prstGeom prst="roundRect">
            <a:avLst/>
          </a:prstGeom>
          <a:solidFill>
            <a:srgbClr val="C8F6FC"/>
          </a:soli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Transform the descriptors to multi-hash codes</a:t>
            </a:r>
            <a:endParaRPr lang="en-US" sz="1600" dirty="0">
              <a:solidFill>
                <a:srgbClr val="000000"/>
              </a:solidFill>
              <a:effectLst>
                <a:outerShdw blurRad="38100" dist="38100" dir="2700000" algn="tl">
                  <a:srgbClr val="000000">
                    <a:alpha val="43137"/>
                  </a:srgbClr>
                </a:outerShdw>
              </a:effectLst>
              <a:latin typeface="Arial" charset="0"/>
            </a:endParaRPr>
          </a:p>
        </p:txBody>
      </p:sp>
      <p:cxnSp>
        <p:nvCxnSpPr>
          <p:cNvPr id="9" name="Straight Arrow Connector 25"/>
          <p:cNvCxnSpPr>
            <a:cxnSpLocks noChangeShapeType="1"/>
            <a:endCxn id="7" idx="1"/>
          </p:cNvCxnSpPr>
          <p:nvPr/>
        </p:nvCxnSpPr>
        <p:spPr bwMode="auto">
          <a:xfrm>
            <a:off x="192086" y="2436813"/>
            <a:ext cx="417513" cy="0"/>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cxnSp>
        <p:nvCxnSpPr>
          <p:cNvPr id="10" name="Straight Arrow Connector 25"/>
          <p:cNvCxnSpPr>
            <a:cxnSpLocks noChangeShapeType="1"/>
            <a:stCxn id="7" idx="3"/>
            <a:endCxn id="8" idx="1"/>
          </p:cNvCxnSpPr>
          <p:nvPr/>
        </p:nvCxnSpPr>
        <p:spPr bwMode="auto">
          <a:xfrm>
            <a:off x="2924174" y="2436813"/>
            <a:ext cx="932944" cy="10319"/>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 name="TextBox 19472"/>
          <p:cNvSpPr txBox="1">
            <a:spLocks noChangeArrowheads="1"/>
          </p:cNvSpPr>
          <p:nvPr/>
        </p:nvSpPr>
        <p:spPr bwMode="auto">
          <a:xfrm>
            <a:off x="1454149" y="1122363"/>
            <a:ext cx="885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600" b="0" dirty="0">
                <a:solidFill>
                  <a:srgbClr val="FFC000"/>
                </a:solidFill>
              </a:rPr>
              <a:t>STEP 1</a:t>
            </a:r>
            <a:endParaRPr lang="en-US" altLang="it-IT" sz="1600" b="0" dirty="0">
              <a:solidFill>
                <a:srgbClr val="FFC000"/>
              </a:solidFill>
            </a:endParaRPr>
          </a:p>
        </p:txBody>
      </p:sp>
      <p:sp>
        <p:nvSpPr>
          <p:cNvPr id="12" name="Rounded Rectangle 6"/>
          <p:cNvSpPr/>
          <p:nvPr/>
        </p:nvSpPr>
        <p:spPr bwMode="auto">
          <a:xfrm>
            <a:off x="631912" y="3819525"/>
            <a:ext cx="2292262" cy="1155700"/>
          </a:xfrm>
          <a:prstGeom prst="roundRect">
            <a:avLst/>
          </a:prstGeom>
          <a:solidFill>
            <a:srgbClr val="C8F6FC"/>
          </a:soli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Characterize query image by descriptors of primitive classes</a:t>
            </a:r>
            <a:endParaRPr lang="en-US" sz="1600" dirty="0">
              <a:solidFill>
                <a:srgbClr val="000000"/>
              </a:solidFill>
              <a:effectLst>
                <a:outerShdw blurRad="38100" dist="38100" dir="2700000" algn="tl">
                  <a:srgbClr val="000000">
                    <a:alpha val="43137"/>
                  </a:srgbClr>
                </a:outerShdw>
              </a:effectLst>
              <a:latin typeface="Arial" charset="0"/>
            </a:endParaRPr>
          </a:p>
        </p:txBody>
      </p:sp>
      <p:sp>
        <p:nvSpPr>
          <p:cNvPr id="13" name="Rounded Rectangle 7"/>
          <p:cNvSpPr/>
          <p:nvPr/>
        </p:nvSpPr>
        <p:spPr bwMode="auto">
          <a:xfrm>
            <a:off x="3857118" y="3829050"/>
            <a:ext cx="2041525" cy="1157288"/>
          </a:xfrm>
          <a:prstGeom prst="roundRect">
            <a:avLst/>
          </a:prstGeom>
          <a:solidFill>
            <a:srgbClr val="C8F6FC"/>
          </a:soli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Transform the descriptors to multi-hash codes</a:t>
            </a:r>
            <a:endParaRPr lang="en-US" sz="1600" dirty="0">
              <a:solidFill>
                <a:srgbClr val="000000"/>
              </a:solidFill>
              <a:effectLst>
                <a:outerShdw blurRad="38100" dist="38100" dir="2700000" algn="tl">
                  <a:srgbClr val="000000">
                    <a:alpha val="43137"/>
                  </a:srgbClr>
                </a:outerShdw>
              </a:effectLst>
              <a:latin typeface="Arial" charset="0"/>
            </a:endParaRPr>
          </a:p>
        </p:txBody>
      </p:sp>
      <p:cxnSp>
        <p:nvCxnSpPr>
          <p:cNvPr id="14" name="Straight Arrow Connector 25"/>
          <p:cNvCxnSpPr>
            <a:cxnSpLocks noChangeShapeType="1"/>
            <a:endCxn id="12" idx="1"/>
          </p:cNvCxnSpPr>
          <p:nvPr/>
        </p:nvCxnSpPr>
        <p:spPr bwMode="auto">
          <a:xfrm>
            <a:off x="192086" y="4397375"/>
            <a:ext cx="439826" cy="0"/>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Straight Arrow Connector 25"/>
          <p:cNvCxnSpPr>
            <a:cxnSpLocks noChangeShapeType="1"/>
            <a:stCxn id="12" idx="3"/>
            <a:endCxn id="13" idx="1"/>
          </p:cNvCxnSpPr>
          <p:nvPr/>
        </p:nvCxnSpPr>
        <p:spPr bwMode="auto">
          <a:xfrm>
            <a:off x="2924174" y="4397375"/>
            <a:ext cx="932944" cy="10319"/>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Rounded Rectangle 7"/>
          <p:cNvSpPr/>
          <p:nvPr/>
        </p:nvSpPr>
        <p:spPr bwMode="auto">
          <a:xfrm>
            <a:off x="6629399" y="2820988"/>
            <a:ext cx="2041525" cy="1157287"/>
          </a:xfrm>
          <a:prstGeom prst="roundRect">
            <a:avLst/>
          </a:prstGeom>
          <a:solidFill>
            <a:srgbClr val="C8F6FC"/>
          </a:soli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it-IT" altLang="it-IT" sz="1600" dirty="0">
                <a:solidFill>
                  <a:srgbClr val="000000"/>
                </a:solidFill>
              </a:rPr>
              <a:t>Retrieve Images based on multi-hash codes </a:t>
            </a:r>
            <a:endParaRPr lang="en-US" sz="1600" dirty="0">
              <a:solidFill>
                <a:srgbClr val="000000"/>
              </a:solidFill>
              <a:effectLst>
                <a:outerShdw blurRad="38100" dist="38100" dir="2700000" algn="tl">
                  <a:srgbClr val="000000">
                    <a:alpha val="43137"/>
                  </a:srgbClr>
                </a:outerShdw>
              </a:effectLst>
              <a:latin typeface="Arial" charset="0"/>
            </a:endParaRPr>
          </a:p>
        </p:txBody>
      </p:sp>
      <p:cxnSp>
        <p:nvCxnSpPr>
          <p:cNvPr id="17" name="Connector: Elbow 2"/>
          <p:cNvCxnSpPr>
            <a:cxnSpLocks noChangeShapeType="1"/>
            <a:stCxn id="8" idx="3"/>
            <a:endCxn id="16" idx="0"/>
          </p:cNvCxnSpPr>
          <p:nvPr/>
        </p:nvCxnSpPr>
        <p:spPr bwMode="auto">
          <a:xfrm>
            <a:off x="5898643" y="2447132"/>
            <a:ext cx="1751519" cy="373856"/>
          </a:xfrm>
          <a:prstGeom prst="bentConnector2">
            <a:avLst/>
          </a:prstGeom>
          <a:noFill/>
          <a:ln w="12700" algn="ctr">
            <a:solidFill>
              <a:schemeClr val="accent2">
                <a:lumMod val="50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8" name="Connector: Elbow 4"/>
          <p:cNvCxnSpPr>
            <a:cxnSpLocks noChangeShapeType="1"/>
            <a:stCxn id="13" idx="3"/>
            <a:endCxn id="16" idx="2"/>
          </p:cNvCxnSpPr>
          <p:nvPr/>
        </p:nvCxnSpPr>
        <p:spPr bwMode="auto">
          <a:xfrm flipV="1">
            <a:off x="5898643" y="3978275"/>
            <a:ext cx="1751519" cy="429419"/>
          </a:xfrm>
          <a:prstGeom prst="bentConnector2">
            <a:avLst/>
          </a:prstGeom>
          <a:noFill/>
          <a:ln w="12700" algn="ctr">
            <a:solidFill>
              <a:srgbClr val="000000"/>
            </a:solidFill>
            <a:round/>
            <a:headEnd type="none" w="sm" len="sm"/>
            <a:tailEnd type="triangle" w="med" len="med"/>
          </a:ln>
          <a:extLst>
            <a:ext uri="{909E8E84-426E-40DD-AFC4-6F175D3DCCD1}">
              <a14:hiddenFill xmlns:a14="http://schemas.microsoft.com/office/drawing/2010/main">
                <a:noFill/>
              </a14:hiddenFill>
            </a:ext>
          </a:extLst>
        </p:spPr>
      </p:cxnSp>
      <p:sp>
        <p:nvSpPr>
          <p:cNvPr id="19" name="Rectangle 49"/>
          <p:cNvSpPr>
            <a:spLocks noChangeArrowheads="1"/>
          </p:cNvSpPr>
          <p:nvPr/>
        </p:nvSpPr>
        <p:spPr bwMode="auto">
          <a:xfrm>
            <a:off x="3592511" y="1525588"/>
            <a:ext cx="2579181" cy="3848100"/>
          </a:xfrm>
          <a:prstGeom prst="rect">
            <a:avLst/>
          </a:prstGeom>
          <a:noFill/>
          <a:ln w="28575" algn="ctr">
            <a:solidFill>
              <a:srgbClr val="FFC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p>
        </p:txBody>
      </p:sp>
      <p:sp>
        <p:nvSpPr>
          <p:cNvPr id="20" name="TextBox 50"/>
          <p:cNvSpPr txBox="1">
            <a:spLocks noChangeArrowheads="1"/>
          </p:cNvSpPr>
          <p:nvPr/>
        </p:nvSpPr>
        <p:spPr bwMode="auto">
          <a:xfrm>
            <a:off x="4303205" y="1158875"/>
            <a:ext cx="8874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600" b="0" dirty="0">
                <a:solidFill>
                  <a:srgbClr val="FFC000"/>
                </a:solidFill>
              </a:rPr>
              <a:t>STEP 2</a:t>
            </a:r>
            <a:endParaRPr lang="en-US" altLang="it-IT" sz="1600" b="0" dirty="0">
              <a:solidFill>
                <a:srgbClr val="FFC000"/>
              </a:solidFill>
            </a:endParaRPr>
          </a:p>
        </p:txBody>
      </p:sp>
      <p:sp>
        <p:nvSpPr>
          <p:cNvPr id="21" name="Rectangle 51"/>
          <p:cNvSpPr>
            <a:spLocks noChangeArrowheads="1"/>
          </p:cNvSpPr>
          <p:nvPr/>
        </p:nvSpPr>
        <p:spPr bwMode="auto">
          <a:xfrm>
            <a:off x="6507161" y="2274887"/>
            <a:ext cx="2235200" cy="2373313"/>
          </a:xfrm>
          <a:prstGeom prst="rect">
            <a:avLst/>
          </a:prstGeom>
          <a:noFill/>
          <a:ln w="28575" algn="ctr">
            <a:solidFill>
              <a:srgbClr val="FFC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p>
        </p:txBody>
      </p:sp>
      <p:sp>
        <p:nvSpPr>
          <p:cNvPr id="22" name="TextBox 52"/>
          <p:cNvSpPr txBox="1">
            <a:spLocks noChangeArrowheads="1"/>
          </p:cNvSpPr>
          <p:nvPr/>
        </p:nvSpPr>
        <p:spPr bwMode="auto">
          <a:xfrm>
            <a:off x="7181849" y="1963738"/>
            <a:ext cx="885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600" b="0" dirty="0">
                <a:solidFill>
                  <a:srgbClr val="FFC000"/>
                </a:solidFill>
              </a:rPr>
              <a:t>STEP 3</a:t>
            </a:r>
            <a:endParaRPr lang="en-US" altLang="it-IT" sz="1600" b="0" dirty="0">
              <a:solidFill>
                <a:srgbClr val="FFC000"/>
              </a:solidFill>
            </a:endParaRPr>
          </a:p>
        </p:txBody>
      </p:sp>
      <p:cxnSp>
        <p:nvCxnSpPr>
          <p:cNvPr id="29" name="Straight Arrow Connector 25"/>
          <p:cNvCxnSpPr>
            <a:cxnSpLocks noChangeShapeType="1"/>
          </p:cNvCxnSpPr>
          <p:nvPr/>
        </p:nvCxnSpPr>
        <p:spPr bwMode="auto">
          <a:xfrm>
            <a:off x="8666161" y="3438299"/>
            <a:ext cx="336550" cy="10295"/>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graphicFrame>
        <p:nvGraphicFramePr>
          <p:cNvPr id="31" name="Object 1"/>
          <p:cNvGraphicFramePr>
            <a:graphicFrameLocks noChangeAspect="1"/>
          </p:cNvGraphicFramePr>
          <p:nvPr>
            <p:extLst>
              <p:ext uri="{D42A27DB-BD31-4B8C-83A1-F6EECF244321}">
                <p14:modId xmlns:p14="http://schemas.microsoft.com/office/powerpoint/2010/main" val="2984533724"/>
              </p:ext>
            </p:extLst>
          </p:nvPr>
        </p:nvGraphicFramePr>
        <p:xfrm>
          <a:off x="176212" y="2199481"/>
          <a:ext cx="177800" cy="165100"/>
        </p:xfrm>
        <a:graphic>
          <a:graphicData uri="http://schemas.openxmlformats.org/presentationml/2006/ole">
            <mc:AlternateContent xmlns:mc="http://schemas.openxmlformats.org/markup-compatibility/2006">
              <mc:Choice xmlns:v="urn:schemas-microsoft-com:vml" Requires="v">
                <p:oleObj spid="_x0000_s6881" name="Equation" r:id="rId3" imgW="177480" imgH="164880" progId="Equation.DSMT4">
                  <p:embed/>
                </p:oleObj>
              </mc:Choice>
              <mc:Fallback>
                <p:oleObj name="Equation" r:id="rId3" imgW="177480" imgH="164880" progId="Equation.DSMT4">
                  <p:embed/>
                  <p:pic>
                    <p:nvPicPr>
                      <p:cNvPr id="31" name="Object 1"/>
                      <p:cNvPicPr>
                        <a:picLocks noChangeAspect="1" noChangeArrowheads="1"/>
                      </p:cNvPicPr>
                      <p:nvPr/>
                    </p:nvPicPr>
                    <p:blipFill>
                      <a:blip r:embed="rId4"/>
                      <a:srcRect/>
                      <a:stretch>
                        <a:fillRect/>
                      </a:stretch>
                    </p:blipFill>
                    <p:spPr bwMode="auto">
                      <a:xfrm>
                        <a:off x="176212" y="2199481"/>
                        <a:ext cx="1778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1"/>
          <p:cNvGraphicFramePr>
            <a:graphicFrameLocks noChangeAspect="1"/>
          </p:cNvGraphicFramePr>
          <p:nvPr>
            <p:extLst>
              <p:ext uri="{D42A27DB-BD31-4B8C-83A1-F6EECF244321}">
                <p14:modId xmlns:p14="http://schemas.microsoft.com/office/powerpoint/2010/main" val="176753807"/>
              </p:ext>
            </p:extLst>
          </p:nvPr>
        </p:nvGraphicFramePr>
        <p:xfrm>
          <a:off x="152400" y="4138101"/>
          <a:ext cx="215900" cy="241300"/>
        </p:xfrm>
        <a:graphic>
          <a:graphicData uri="http://schemas.openxmlformats.org/presentationml/2006/ole">
            <mc:AlternateContent xmlns:mc="http://schemas.openxmlformats.org/markup-compatibility/2006">
              <mc:Choice xmlns:v="urn:schemas-microsoft-com:vml" Requires="v">
                <p:oleObj spid="_x0000_s6882" name="Equation" r:id="rId5" imgW="215640" imgH="241200" progId="Equation.DSMT4">
                  <p:embed/>
                </p:oleObj>
              </mc:Choice>
              <mc:Fallback>
                <p:oleObj name="Equation" r:id="rId5" imgW="215640" imgH="241200" progId="Equation.DSMT4">
                  <p:embed/>
                  <p:pic>
                    <p:nvPicPr>
                      <p:cNvPr id="32" name="Object 1"/>
                      <p:cNvPicPr>
                        <a:picLocks noChangeAspect="1" noChangeArrowheads="1"/>
                      </p:cNvPicPr>
                      <p:nvPr/>
                    </p:nvPicPr>
                    <p:blipFill>
                      <a:blip r:embed="rId6"/>
                      <a:srcRect/>
                      <a:stretch>
                        <a:fillRect/>
                      </a:stretch>
                    </p:blipFill>
                    <p:spPr bwMode="auto">
                      <a:xfrm>
                        <a:off x="152400" y="4138101"/>
                        <a:ext cx="2159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1"/>
          <p:cNvGraphicFramePr>
            <a:graphicFrameLocks noChangeAspect="1"/>
          </p:cNvGraphicFramePr>
          <p:nvPr>
            <p:extLst>
              <p:ext uri="{D42A27DB-BD31-4B8C-83A1-F6EECF244321}">
                <p14:modId xmlns:p14="http://schemas.microsoft.com/office/powerpoint/2010/main" val="1743865953"/>
              </p:ext>
            </p:extLst>
          </p:nvPr>
        </p:nvGraphicFramePr>
        <p:xfrm>
          <a:off x="6629399" y="2441575"/>
          <a:ext cx="558800" cy="330200"/>
        </p:xfrm>
        <a:graphic>
          <a:graphicData uri="http://schemas.openxmlformats.org/presentationml/2006/ole">
            <mc:AlternateContent xmlns:mc="http://schemas.openxmlformats.org/markup-compatibility/2006">
              <mc:Choice xmlns:v="urn:schemas-microsoft-com:vml" Requires="v">
                <p:oleObj spid="_x0000_s6883" name="Equation" r:id="rId7" imgW="558720" imgH="330120" progId="Equation.DSMT4">
                  <p:embed/>
                </p:oleObj>
              </mc:Choice>
              <mc:Fallback>
                <p:oleObj name="Equation" r:id="rId7" imgW="558720" imgH="330120" progId="Equation.DSMT4">
                  <p:embed/>
                  <p:pic>
                    <p:nvPicPr>
                      <p:cNvPr id="42" name="Object 1"/>
                      <p:cNvPicPr>
                        <a:picLocks noChangeAspect="1" noChangeArrowheads="1"/>
                      </p:cNvPicPr>
                      <p:nvPr/>
                    </p:nvPicPr>
                    <p:blipFill>
                      <a:blip r:embed="rId8"/>
                      <a:srcRect/>
                      <a:stretch>
                        <a:fillRect/>
                      </a:stretch>
                    </p:blipFill>
                    <p:spPr bwMode="auto">
                      <a:xfrm>
                        <a:off x="6629399" y="2441575"/>
                        <a:ext cx="558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1"/>
          <p:cNvGraphicFramePr>
            <a:graphicFrameLocks noChangeAspect="1"/>
          </p:cNvGraphicFramePr>
          <p:nvPr>
            <p:extLst>
              <p:ext uri="{D42A27DB-BD31-4B8C-83A1-F6EECF244321}">
                <p14:modId xmlns:p14="http://schemas.microsoft.com/office/powerpoint/2010/main" val="433181342"/>
              </p:ext>
            </p:extLst>
          </p:nvPr>
        </p:nvGraphicFramePr>
        <p:xfrm>
          <a:off x="6610349" y="4027488"/>
          <a:ext cx="571500" cy="355600"/>
        </p:xfrm>
        <a:graphic>
          <a:graphicData uri="http://schemas.openxmlformats.org/presentationml/2006/ole">
            <mc:AlternateContent xmlns:mc="http://schemas.openxmlformats.org/markup-compatibility/2006">
              <mc:Choice xmlns:v="urn:schemas-microsoft-com:vml" Requires="v">
                <p:oleObj spid="_x0000_s6884" name="Equation" r:id="rId9" imgW="571320" imgH="355320" progId="Equation.DSMT4">
                  <p:embed/>
                </p:oleObj>
              </mc:Choice>
              <mc:Fallback>
                <p:oleObj name="Equation" r:id="rId9" imgW="571320" imgH="355320" progId="Equation.DSMT4">
                  <p:embed/>
                  <p:pic>
                    <p:nvPicPr>
                      <p:cNvPr id="43" name="Object 1"/>
                      <p:cNvPicPr>
                        <a:picLocks noChangeAspect="1" noChangeArrowheads="1"/>
                      </p:cNvPicPr>
                      <p:nvPr/>
                    </p:nvPicPr>
                    <p:blipFill>
                      <a:blip r:embed="rId10"/>
                      <a:srcRect/>
                      <a:stretch>
                        <a:fillRect/>
                      </a:stretch>
                    </p:blipFill>
                    <p:spPr bwMode="auto">
                      <a:xfrm>
                        <a:off x="6610349" y="4027488"/>
                        <a:ext cx="5715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Object 1"/>
          <p:cNvGraphicFramePr>
            <a:graphicFrameLocks noChangeAspect="1"/>
          </p:cNvGraphicFramePr>
          <p:nvPr>
            <p:extLst>
              <p:ext uri="{D42A27DB-BD31-4B8C-83A1-F6EECF244321}">
                <p14:modId xmlns:p14="http://schemas.microsoft.com/office/powerpoint/2010/main" val="735676105"/>
              </p:ext>
            </p:extLst>
          </p:nvPr>
        </p:nvGraphicFramePr>
        <p:xfrm>
          <a:off x="8767761" y="3195638"/>
          <a:ext cx="228600" cy="190500"/>
        </p:xfrm>
        <a:graphic>
          <a:graphicData uri="http://schemas.openxmlformats.org/presentationml/2006/ole">
            <mc:AlternateContent xmlns:mc="http://schemas.openxmlformats.org/markup-compatibility/2006">
              <mc:Choice xmlns:v="urn:schemas-microsoft-com:vml" Requires="v">
                <p:oleObj spid="_x0000_s6885" name="Equation" r:id="rId11" imgW="228600" imgH="190440" progId="Equation.DSMT4">
                  <p:embed/>
                </p:oleObj>
              </mc:Choice>
              <mc:Fallback>
                <p:oleObj name="Equation" r:id="rId11" imgW="228600" imgH="190440" progId="Equation.DSMT4">
                  <p:embed/>
                  <p:pic>
                    <p:nvPicPr>
                      <p:cNvPr id="44" name="Object 1"/>
                      <p:cNvPicPr>
                        <a:picLocks noChangeAspect="1" noChangeArrowheads="1"/>
                      </p:cNvPicPr>
                      <p:nvPr/>
                    </p:nvPicPr>
                    <p:blipFill>
                      <a:blip r:embed="rId12"/>
                      <a:srcRect/>
                      <a:stretch>
                        <a:fillRect/>
                      </a:stretch>
                    </p:blipFill>
                    <p:spPr bwMode="auto">
                      <a:xfrm>
                        <a:off x="8767761" y="3195638"/>
                        <a:ext cx="228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1"/>
          <p:cNvGraphicFramePr>
            <a:graphicFrameLocks noChangeAspect="1"/>
          </p:cNvGraphicFramePr>
          <p:nvPr>
            <p:extLst>
              <p:ext uri="{D42A27DB-BD31-4B8C-83A1-F6EECF244321}">
                <p14:modId xmlns:p14="http://schemas.microsoft.com/office/powerpoint/2010/main" val="3268832396"/>
              </p:ext>
            </p:extLst>
          </p:nvPr>
        </p:nvGraphicFramePr>
        <p:xfrm>
          <a:off x="3006724" y="2141307"/>
          <a:ext cx="927100" cy="330200"/>
        </p:xfrm>
        <a:graphic>
          <a:graphicData uri="http://schemas.openxmlformats.org/presentationml/2006/ole">
            <mc:AlternateContent xmlns:mc="http://schemas.openxmlformats.org/markup-compatibility/2006">
              <mc:Choice xmlns:v="urn:schemas-microsoft-com:vml" Requires="v">
                <p:oleObj spid="_x0000_s6886" name="Equation" r:id="rId13" imgW="927000" imgH="330120" progId="Equation.DSMT4">
                  <p:embed/>
                </p:oleObj>
              </mc:Choice>
              <mc:Fallback>
                <p:oleObj name="Equation" r:id="rId13" imgW="927000" imgH="330120" progId="Equation.DSMT4">
                  <p:embed/>
                  <p:pic>
                    <p:nvPicPr>
                      <p:cNvPr id="33" name="Object 1"/>
                      <p:cNvPicPr>
                        <a:picLocks noChangeAspect="1" noChangeArrowheads="1"/>
                      </p:cNvPicPr>
                      <p:nvPr/>
                    </p:nvPicPr>
                    <p:blipFill>
                      <a:blip r:embed="rId14"/>
                      <a:srcRect/>
                      <a:stretch>
                        <a:fillRect/>
                      </a:stretch>
                    </p:blipFill>
                    <p:spPr bwMode="auto">
                      <a:xfrm>
                        <a:off x="3006724" y="2141307"/>
                        <a:ext cx="9271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1"/>
          <p:cNvGraphicFramePr>
            <a:graphicFrameLocks noChangeAspect="1"/>
          </p:cNvGraphicFramePr>
          <p:nvPr>
            <p:extLst>
              <p:ext uri="{D42A27DB-BD31-4B8C-83A1-F6EECF244321}">
                <p14:modId xmlns:p14="http://schemas.microsoft.com/office/powerpoint/2010/main" val="2034602160"/>
              </p:ext>
            </p:extLst>
          </p:nvPr>
        </p:nvGraphicFramePr>
        <p:xfrm>
          <a:off x="3011573" y="4104865"/>
          <a:ext cx="850900" cy="304800"/>
        </p:xfrm>
        <a:graphic>
          <a:graphicData uri="http://schemas.openxmlformats.org/presentationml/2006/ole">
            <mc:AlternateContent xmlns:mc="http://schemas.openxmlformats.org/markup-compatibility/2006">
              <mc:Choice xmlns:v="urn:schemas-microsoft-com:vml" Requires="v">
                <p:oleObj spid="_x0000_s6887" name="Equation" r:id="rId15" imgW="850680" imgH="304560" progId="Equation.DSMT4">
                  <p:embed/>
                </p:oleObj>
              </mc:Choice>
              <mc:Fallback>
                <p:oleObj name="Equation" r:id="rId15" imgW="850680" imgH="304560" progId="Equation.DSMT4">
                  <p:embed/>
                  <p:pic>
                    <p:nvPicPr>
                      <p:cNvPr id="34" name="Object 1"/>
                      <p:cNvPicPr>
                        <a:picLocks noChangeAspect="1" noChangeArrowheads="1"/>
                      </p:cNvPicPr>
                      <p:nvPr/>
                    </p:nvPicPr>
                    <p:blipFill>
                      <a:blip r:embed="rId16"/>
                      <a:srcRect/>
                      <a:stretch>
                        <a:fillRect/>
                      </a:stretch>
                    </p:blipFill>
                    <p:spPr bwMode="auto">
                      <a:xfrm>
                        <a:off x="3011573" y="4104865"/>
                        <a:ext cx="850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5" name="Picture 3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36"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30"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smtClean="0">
                <a:solidFill>
                  <a:schemeClr val="accent2">
                    <a:lumMod val="50000"/>
                  </a:schemeClr>
                </a:solidFill>
              </a:rPr>
              <a:t>Supervised Multi-Code Hashing</a:t>
            </a:r>
            <a:endParaRPr lang="it-IT" b="1" kern="0" dirty="0">
              <a:solidFill>
                <a:schemeClr val="accent2">
                  <a:lumMod val="50000"/>
                </a:schemeClr>
              </a:solidFill>
            </a:endParaRPr>
          </a:p>
        </p:txBody>
      </p:sp>
      <p:sp>
        <p:nvSpPr>
          <p:cNvPr id="37"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39</a:t>
            </a:r>
            <a:endParaRPr lang="it-IT" altLang="de-DE" sz="900" kern="0" dirty="0">
              <a:solidFill>
                <a:srgbClr val="000000"/>
              </a:solidFill>
            </a:endParaRPr>
          </a:p>
        </p:txBody>
      </p:sp>
    </p:spTree>
    <p:extLst>
      <p:ext uri="{BB962C8B-B14F-4D97-AF65-F5344CB8AC3E}">
        <p14:creationId xmlns:p14="http://schemas.microsoft.com/office/powerpoint/2010/main" val="19254240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0774" y="4006987"/>
            <a:ext cx="1078991"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22460" y="4004773"/>
            <a:ext cx="1079999"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7"/>
          <p:cNvSpPr>
            <a:spLocks noChangeArrowheads="1"/>
          </p:cNvSpPr>
          <p:nvPr/>
        </p:nvSpPr>
        <p:spPr bwMode="auto">
          <a:xfrm>
            <a:off x="404018" y="5978017"/>
            <a:ext cx="8259763"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lr>
                <a:schemeClr val="hlink"/>
              </a:buClr>
              <a:buFont typeface="Wingdings" pitchFamily="2" charset="2"/>
              <a:buChar char="v"/>
              <a:defRPr sz="2800" b="1">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itchFamily="34" charset="0"/>
              </a:defRPr>
            </a:lvl2pPr>
            <a:lvl3pPr marL="1143000" indent="-228600" eaLnBrk="0" hangingPunct="0">
              <a:spcBef>
                <a:spcPct val="20000"/>
              </a:spcBef>
              <a:buClr>
                <a:schemeClr val="tx1"/>
              </a:buClr>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Clr>
                <a:schemeClr val="tx1"/>
              </a:buClr>
              <a:buFontTx/>
              <a:buNone/>
              <a:defRPr/>
            </a:pPr>
            <a:r>
              <a:rPr lang="en-US" altLang="it-IT" sz="1000" b="0" dirty="0" smtClean="0">
                <a:solidFill>
                  <a:schemeClr val="accent2">
                    <a:lumMod val="50000"/>
                  </a:schemeClr>
                </a:solidFill>
                <a:latin typeface="+mn-lt"/>
              </a:rPr>
              <a:t>M</a:t>
            </a:r>
            <a:r>
              <a:rPr lang="en-US" altLang="it-IT" sz="1000" b="0" dirty="0">
                <a:solidFill>
                  <a:schemeClr val="accent2">
                    <a:lumMod val="50000"/>
                  </a:schemeClr>
                </a:solidFill>
                <a:latin typeface="+mn-lt"/>
              </a:rPr>
              <a:t>. Ben Salah, A. </a:t>
            </a:r>
            <a:r>
              <a:rPr lang="en-US" altLang="it-IT" sz="1000" b="0" dirty="0" err="1">
                <a:solidFill>
                  <a:schemeClr val="accent2">
                    <a:lumMod val="50000"/>
                  </a:schemeClr>
                </a:solidFill>
                <a:latin typeface="+mn-lt"/>
              </a:rPr>
              <a:t>Mitiche</a:t>
            </a:r>
            <a:r>
              <a:rPr lang="en-US" altLang="it-IT" sz="1000" b="0" dirty="0">
                <a:solidFill>
                  <a:schemeClr val="accent2">
                    <a:lumMod val="50000"/>
                  </a:schemeClr>
                </a:solidFill>
                <a:latin typeface="+mn-lt"/>
              </a:rPr>
              <a:t>, and I. B. </a:t>
            </a:r>
            <a:r>
              <a:rPr lang="en-US" altLang="it-IT" sz="1000" b="0" dirty="0" err="1">
                <a:solidFill>
                  <a:schemeClr val="accent2">
                    <a:lumMod val="50000"/>
                  </a:schemeClr>
                </a:solidFill>
                <a:latin typeface="+mn-lt"/>
              </a:rPr>
              <a:t>Ayed</a:t>
            </a:r>
            <a:r>
              <a:rPr lang="en-US" altLang="it-IT" sz="1000" b="0" dirty="0">
                <a:solidFill>
                  <a:schemeClr val="accent2">
                    <a:lumMod val="50000"/>
                  </a:schemeClr>
                </a:solidFill>
                <a:latin typeface="+mn-lt"/>
              </a:rPr>
              <a:t>, “</a:t>
            </a:r>
            <a:r>
              <a:rPr lang="en-US" altLang="it-IT" sz="1000" b="0" dirty="0" err="1">
                <a:solidFill>
                  <a:schemeClr val="accent2">
                    <a:lumMod val="50000"/>
                  </a:schemeClr>
                </a:solidFill>
                <a:latin typeface="+mn-lt"/>
              </a:rPr>
              <a:t>Multiregion</a:t>
            </a:r>
            <a:r>
              <a:rPr lang="en-US" altLang="it-IT" sz="1000" b="0" dirty="0">
                <a:solidFill>
                  <a:schemeClr val="accent2">
                    <a:lumMod val="50000"/>
                  </a:schemeClr>
                </a:solidFill>
                <a:latin typeface="+mn-lt"/>
              </a:rPr>
              <a:t> image segmentation by parametric kernel graph cuts,” IEEE Transactions on Image Processing, vol. 20, no. 2, pp. 545–557, 2011.</a:t>
            </a:r>
          </a:p>
          <a:p>
            <a:pPr algn="just" eaLnBrk="1" hangingPunct="1">
              <a:spcBef>
                <a:spcPct val="0"/>
              </a:spcBef>
              <a:buClr>
                <a:schemeClr val="tx1"/>
              </a:buClr>
              <a:buFont typeface="Wingdings" pitchFamily="2" charset="2"/>
              <a:buNone/>
              <a:defRPr/>
            </a:pPr>
            <a:endParaRPr lang="en-US" altLang="it-IT" sz="1000" b="0" dirty="0">
              <a:solidFill>
                <a:srgbClr val="FFCC00"/>
              </a:solidFill>
              <a:latin typeface="+mn-lt"/>
            </a:endParaRPr>
          </a:p>
        </p:txBody>
      </p:sp>
      <p:cxnSp>
        <p:nvCxnSpPr>
          <p:cNvPr id="32" name="Straight Arrow Connector 31"/>
          <p:cNvCxnSpPr/>
          <p:nvPr/>
        </p:nvCxnSpPr>
        <p:spPr bwMode="auto">
          <a:xfrm flipV="1">
            <a:off x="3633299" y="4516790"/>
            <a:ext cx="432000" cy="5567"/>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33" name="Rounded Rectangle 37"/>
          <p:cNvSpPr/>
          <p:nvPr/>
        </p:nvSpPr>
        <p:spPr bwMode="auto">
          <a:xfrm>
            <a:off x="1277921" y="1286609"/>
            <a:ext cx="1779587" cy="898525"/>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Extract image regions through segmentation</a:t>
            </a:r>
            <a:endParaRPr lang="en-US" sz="1600" dirty="0">
              <a:solidFill>
                <a:srgbClr val="000000"/>
              </a:solidFill>
              <a:effectLst>
                <a:outerShdw blurRad="38100" dist="38100" dir="2700000" algn="tl">
                  <a:srgbClr val="000000">
                    <a:alpha val="43137"/>
                  </a:srgbClr>
                </a:outerShdw>
              </a:effectLst>
              <a:latin typeface="Arial" charset="0"/>
            </a:endParaRPr>
          </a:p>
        </p:txBody>
      </p:sp>
      <p:graphicFrame>
        <p:nvGraphicFramePr>
          <p:cNvPr id="42" name="Object 1"/>
          <p:cNvGraphicFramePr>
            <a:graphicFrameLocks noChangeAspect="1"/>
          </p:cNvGraphicFramePr>
          <p:nvPr>
            <p:extLst>
              <p:ext uri="{D42A27DB-BD31-4B8C-83A1-F6EECF244321}">
                <p14:modId xmlns:p14="http://schemas.microsoft.com/office/powerpoint/2010/main" val="3231097928"/>
              </p:ext>
            </p:extLst>
          </p:nvPr>
        </p:nvGraphicFramePr>
        <p:xfrm>
          <a:off x="381302" y="1243072"/>
          <a:ext cx="914400" cy="482600"/>
        </p:xfrm>
        <a:graphic>
          <a:graphicData uri="http://schemas.openxmlformats.org/presentationml/2006/ole">
            <mc:AlternateContent xmlns:mc="http://schemas.openxmlformats.org/markup-compatibility/2006">
              <mc:Choice xmlns:v="urn:schemas-microsoft-com:vml" Requires="v">
                <p:oleObj spid="_x0000_s7590" name="Equation" r:id="rId5" imgW="914400" imgH="482400" progId="Equation.DSMT4">
                  <p:embed/>
                </p:oleObj>
              </mc:Choice>
              <mc:Fallback>
                <p:oleObj name="Equation" r:id="rId5" imgW="914400" imgH="482400" progId="Equation.DSMT4">
                  <p:embed/>
                  <p:pic>
                    <p:nvPicPr>
                      <p:cNvPr id="42" name="Object 1"/>
                      <p:cNvPicPr>
                        <a:picLocks noChangeAspect="1" noChangeArrowheads="1"/>
                      </p:cNvPicPr>
                      <p:nvPr/>
                    </p:nvPicPr>
                    <p:blipFill>
                      <a:blip r:embed="rId6"/>
                      <a:srcRect/>
                      <a:stretch>
                        <a:fillRect/>
                      </a:stretch>
                    </p:blipFill>
                    <p:spPr bwMode="auto">
                      <a:xfrm>
                        <a:off x="381302" y="1243072"/>
                        <a:ext cx="914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 name="TextBox 42"/>
          <p:cNvSpPr txBox="1">
            <a:spLocks noChangeArrowheads="1"/>
          </p:cNvSpPr>
          <p:nvPr/>
        </p:nvSpPr>
        <p:spPr bwMode="auto">
          <a:xfrm>
            <a:off x="5496133" y="4145582"/>
            <a:ext cx="27981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just">
              <a:spcBef>
                <a:spcPct val="0"/>
              </a:spcBef>
              <a:buClrTx/>
              <a:buNone/>
            </a:pPr>
            <a:r>
              <a:rPr lang="en-US" altLang="en-US" sz="1400" b="0" dirty="0">
                <a:solidFill>
                  <a:srgbClr val="000000"/>
                </a:solidFill>
              </a:rPr>
              <a:t>Each region is described by:</a:t>
            </a:r>
          </a:p>
          <a:p>
            <a:pPr algn="just">
              <a:spcBef>
                <a:spcPct val="0"/>
              </a:spcBef>
              <a:buClrTx/>
              <a:buFont typeface="Wingdings" panose="05000000000000000000" pitchFamily="2" charset="2"/>
              <a:buChar char="§"/>
            </a:pPr>
            <a:r>
              <a:rPr lang="en-US" altLang="en-US" sz="1400" b="0" dirty="0">
                <a:solidFill>
                  <a:srgbClr val="000000"/>
                </a:solidFill>
              </a:rPr>
              <a:t>shape features; </a:t>
            </a:r>
          </a:p>
          <a:p>
            <a:pPr algn="just">
              <a:spcBef>
                <a:spcPct val="0"/>
              </a:spcBef>
              <a:buClrTx/>
              <a:buFont typeface="Wingdings" panose="05000000000000000000" pitchFamily="2" charset="2"/>
              <a:buChar char="§"/>
            </a:pPr>
            <a:r>
              <a:rPr lang="en-US" altLang="en-US" sz="1400" b="0" dirty="0">
                <a:solidFill>
                  <a:srgbClr val="000000"/>
                </a:solidFill>
              </a:rPr>
              <a:t>texture features; </a:t>
            </a:r>
          </a:p>
          <a:p>
            <a:pPr algn="just">
              <a:spcBef>
                <a:spcPct val="0"/>
              </a:spcBef>
              <a:buClrTx/>
              <a:buFont typeface="Wingdings" panose="05000000000000000000" pitchFamily="2" charset="2"/>
              <a:buChar char="§"/>
            </a:pPr>
            <a:r>
              <a:rPr lang="en-US" altLang="en-US" sz="1400" b="0" dirty="0">
                <a:solidFill>
                  <a:srgbClr val="000000"/>
                </a:solidFill>
              </a:rPr>
              <a:t>intensity features. </a:t>
            </a:r>
          </a:p>
        </p:txBody>
      </p:sp>
      <p:sp>
        <p:nvSpPr>
          <p:cNvPr id="44" name="TextBox 43"/>
          <p:cNvSpPr txBox="1">
            <a:spLocks noChangeArrowheads="1"/>
          </p:cNvSpPr>
          <p:nvPr/>
        </p:nvSpPr>
        <p:spPr bwMode="auto">
          <a:xfrm>
            <a:off x="533399" y="5346201"/>
            <a:ext cx="81303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 typeface="Wingdings" panose="05000000000000000000" pitchFamily="2" charset="2"/>
              <a:buChar char="ü"/>
            </a:pPr>
            <a:r>
              <a:rPr lang="en-US" altLang="en-US" sz="1400" b="0" dirty="0">
                <a:solidFill>
                  <a:srgbClr val="000000"/>
                </a:solidFill>
              </a:rPr>
              <a:t>Any segmentation algorithm can be used, whereas in this work we have considered the parametric kernel graphs  cuts </a:t>
            </a:r>
            <a:r>
              <a:rPr lang="en-US" altLang="en-US" sz="1400" b="0" dirty="0" smtClean="0">
                <a:solidFill>
                  <a:srgbClr val="000000"/>
                </a:solidFill>
              </a:rPr>
              <a:t>algorithm. </a:t>
            </a:r>
            <a:endParaRPr lang="en-US" altLang="en-US" sz="1400" b="0" dirty="0">
              <a:solidFill>
                <a:srgbClr val="000000"/>
              </a:solidFill>
            </a:endParaRPr>
          </a:p>
        </p:txBody>
      </p:sp>
      <p:sp>
        <p:nvSpPr>
          <p:cNvPr id="48" name="Rounded Rectangle 38"/>
          <p:cNvSpPr/>
          <p:nvPr/>
        </p:nvSpPr>
        <p:spPr bwMode="auto">
          <a:xfrm>
            <a:off x="4085338" y="1226645"/>
            <a:ext cx="1884362" cy="900113"/>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Compute regions’ descriptors for each image</a:t>
            </a:r>
            <a:endParaRPr lang="en-US" sz="1600" dirty="0">
              <a:solidFill>
                <a:srgbClr val="000000"/>
              </a:solidFill>
              <a:effectLst>
                <a:outerShdw blurRad="38100" dist="38100" dir="2700000" algn="tl">
                  <a:srgbClr val="000000">
                    <a:alpha val="43137"/>
                  </a:srgbClr>
                </a:outerShdw>
              </a:effectLst>
              <a:latin typeface="Arial" charset="0"/>
            </a:endParaRPr>
          </a:p>
        </p:txBody>
      </p:sp>
      <p:cxnSp>
        <p:nvCxnSpPr>
          <p:cNvPr id="49" name="Straight Arrow Connector 25"/>
          <p:cNvCxnSpPr>
            <a:cxnSpLocks noChangeShapeType="1"/>
          </p:cNvCxnSpPr>
          <p:nvPr/>
        </p:nvCxnSpPr>
        <p:spPr bwMode="auto">
          <a:xfrm>
            <a:off x="3035847" y="1690268"/>
            <a:ext cx="1058863" cy="9525"/>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cxnSp>
        <p:nvCxnSpPr>
          <p:cNvPr id="31" name="Straight Arrow Connector 30"/>
          <p:cNvCxnSpPr>
            <a:cxnSpLocks noChangeShapeType="1"/>
          </p:cNvCxnSpPr>
          <p:nvPr/>
        </p:nvCxnSpPr>
        <p:spPr bwMode="auto">
          <a:xfrm>
            <a:off x="465312" y="1735871"/>
            <a:ext cx="828000" cy="0"/>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graphicFrame>
        <p:nvGraphicFramePr>
          <p:cNvPr id="34" name="Object 1"/>
          <p:cNvGraphicFramePr>
            <a:graphicFrameLocks noChangeAspect="1"/>
          </p:cNvGraphicFramePr>
          <p:nvPr>
            <p:extLst>
              <p:ext uri="{D42A27DB-BD31-4B8C-83A1-F6EECF244321}">
                <p14:modId xmlns:p14="http://schemas.microsoft.com/office/powerpoint/2010/main" val="1705733242"/>
              </p:ext>
            </p:extLst>
          </p:nvPr>
        </p:nvGraphicFramePr>
        <p:xfrm>
          <a:off x="3031238" y="1323149"/>
          <a:ext cx="1054100" cy="330200"/>
        </p:xfrm>
        <a:graphic>
          <a:graphicData uri="http://schemas.openxmlformats.org/presentationml/2006/ole">
            <mc:AlternateContent xmlns:mc="http://schemas.openxmlformats.org/markup-compatibility/2006">
              <mc:Choice xmlns:v="urn:schemas-microsoft-com:vml" Requires="v">
                <p:oleObj spid="_x0000_s7591" name="Equation" r:id="rId7" imgW="1054080" imgH="330120" progId="Equation.DSMT4">
                  <p:embed/>
                </p:oleObj>
              </mc:Choice>
              <mc:Fallback>
                <p:oleObj name="Equation" r:id="rId7" imgW="1054080" imgH="330120" progId="Equation.DSMT4">
                  <p:embed/>
                  <p:pic>
                    <p:nvPicPr>
                      <p:cNvPr id="34" name="Object 1"/>
                      <p:cNvPicPr>
                        <a:picLocks noChangeAspect="1" noChangeArrowheads="1"/>
                      </p:cNvPicPr>
                      <p:nvPr/>
                    </p:nvPicPr>
                    <p:blipFill>
                      <a:blip r:embed="rId8"/>
                      <a:srcRect/>
                      <a:stretch>
                        <a:fillRect/>
                      </a:stretch>
                    </p:blipFill>
                    <p:spPr bwMode="auto">
                      <a:xfrm>
                        <a:off x="3031238" y="1323149"/>
                        <a:ext cx="10541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ounded Rectangle 37"/>
          <p:cNvSpPr/>
          <p:nvPr/>
        </p:nvSpPr>
        <p:spPr bwMode="auto">
          <a:xfrm>
            <a:off x="1293312" y="2770614"/>
            <a:ext cx="1779587" cy="898525"/>
          </a:xfrm>
          <a:prstGeom prst="roundRect">
            <a:avLst/>
          </a:prstGeom>
          <a:solidFill>
            <a:srgbClr val="C8F6FC"/>
          </a:soli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Extract image regions through segmentation</a:t>
            </a:r>
            <a:endParaRPr lang="en-US" sz="1600" dirty="0">
              <a:solidFill>
                <a:srgbClr val="000000"/>
              </a:solidFill>
              <a:effectLst>
                <a:outerShdw blurRad="38100" dist="38100" dir="2700000" algn="tl">
                  <a:srgbClr val="000000">
                    <a:alpha val="43137"/>
                  </a:srgbClr>
                </a:outerShdw>
              </a:effectLst>
              <a:latin typeface="Arial" charset="0"/>
            </a:endParaRPr>
          </a:p>
        </p:txBody>
      </p:sp>
      <p:cxnSp>
        <p:nvCxnSpPr>
          <p:cNvPr id="26" name="Straight Arrow Connector 25"/>
          <p:cNvCxnSpPr>
            <a:cxnSpLocks noChangeShapeType="1"/>
          </p:cNvCxnSpPr>
          <p:nvPr/>
        </p:nvCxnSpPr>
        <p:spPr bwMode="auto">
          <a:xfrm>
            <a:off x="417850" y="3219876"/>
            <a:ext cx="828000" cy="0"/>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sp>
        <p:nvSpPr>
          <p:cNvPr id="28" name="TextBox 27"/>
          <p:cNvSpPr txBox="1">
            <a:spLocks noChangeArrowheads="1"/>
          </p:cNvSpPr>
          <p:nvPr/>
        </p:nvSpPr>
        <p:spPr bwMode="auto">
          <a:xfrm>
            <a:off x="4286922" y="2732705"/>
            <a:ext cx="437685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 typeface="Wingdings" panose="05000000000000000000" pitchFamily="2" charset="2"/>
              <a:buChar char="ü"/>
            </a:pPr>
            <a:r>
              <a:rPr lang="en-US" altLang="en-US" sz="1400" b="0" dirty="0">
                <a:solidFill>
                  <a:srgbClr val="000000"/>
                </a:solidFill>
              </a:rPr>
              <a:t>Each primitive class representative is defined as the average of training region descriptors that belong to the related class. </a:t>
            </a:r>
          </a:p>
        </p:txBody>
      </p:sp>
      <p:sp>
        <p:nvSpPr>
          <p:cNvPr id="29" name="Rounded Rectangle 37"/>
          <p:cNvSpPr/>
          <p:nvPr/>
        </p:nvSpPr>
        <p:spPr bwMode="auto">
          <a:xfrm>
            <a:off x="1277920" y="2752924"/>
            <a:ext cx="1779588" cy="898525"/>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Construct primitive class representative</a:t>
            </a:r>
            <a:endParaRPr lang="en-US" sz="1600" dirty="0">
              <a:solidFill>
                <a:srgbClr val="000000"/>
              </a:solidFill>
              <a:effectLst>
                <a:outerShdw blurRad="38100" dist="38100" dir="2700000" algn="tl">
                  <a:srgbClr val="000000">
                    <a:alpha val="43137"/>
                  </a:srgbClr>
                </a:outerShdw>
              </a:effectLst>
              <a:latin typeface="Arial" charset="0"/>
            </a:endParaRPr>
          </a:p>
        </p:txBody>
      </p:sp>
      <p:graphicFrame>
        <p:nvGraphicFramePr>
          <p:cNvPr id="30" name="Object 1"/>
          <p:cNvGraphicFramePr>
            <a:graphicFrameLocks noChangeAspect="1"/>
          </p:cNvGraphicFramePr>
          <p:nvPr>
            <p:extLst>
              <p:ext uri="{D42A27DB-BD31-4B8C-83A1-F6EECF244321}">
                <p14:modId xmlns:p14="http://schemas.microsoft.com/office/powerpoint/2010/main" val="1514526674"/>
              </p:ext>
            </p:extLst>
          </p:nvPr>
        </p:nvGraphicFramePr>
        <p:xfrm>
          <a:off x="381000" y="2848410"/>
          <a:ext cx="901700" cy="330200"/>
        </p:xfrm>
        <a:graphic>
          <a:graphicData uri="http://schemas.openxmlformats.org/presentationml/2006/ole">
            <mc:AlternateContent xmlns:mc="http://schemas.openxmlformats.org/markup-compatibility/2006">
              <mc:Choice xmlns:v="urn:schemas-microsoft-com:vml" Requires="v">
                <p:oleObj spid="_x0000_s7592" name="Equation" r:id="rId9" imgW="901440" imgH="330120" progId="Equation.DSMT4">
                  <p:embed/>
                </p:oleObj>
              </mc:Choice>
              <mc:Fallback>
                <p:oleObj name="Equation" r:id="rId9" imgW="901440" imgH="330120" progId="Equation.DSMT4">
                  <p:embed/>
                  <p:pic>
                    <p:nvPicPr>
                      <p:cNvPr id="30" name="Object 1"/>
                      <p:cNvPicPr>
                        <a:picLocks noChangeAspect="1" noChangeArrowheads="1"/>
                      </p:cNvPicPr>
                      <p:nvPr/>
                    </p:nvPicPr>
                    <p:blipFill>
                      <a:blip r:embed="rId10"/>
                      <a:srcRect/>
                      <a:stretch>
                        <a:fillRect/>
                      </a:stretch>
                    </p:blipFill>
                    <p:spPr bwMode="auto">
                      <a:xfrm>
                        <a:off x="381000" y="2848410"/>
                        <a:ext cx="9017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6" name="Straight Arrow Connector 25"/>
          <p:cNvCxnSpPr>
            <a:cxnSpLocks noChangeShapeType="1"/>
          </p:cNvCxnSpPr>
          <p:nvPr/>
        </p:nvCxnSpPr>
        <p:spPr bwMode="auto">
          <a:xfrm>
            <a:off x="3057508" y="3222148"/>
            <a:ext cx="1058863" cy="9525"/>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graphicFrame>
        <p:nvGraphicFramePr>
          <p:cNvPr id="37" name="Object 1"/>
          <p:cNvGraphicFramePr>
            <a:graphicFrameLocks noChangeAspect="1"/>
          </p:cNvGraphicFramePr>
          <p:nvPr>
            <p:extLst>
              <p:ext uri="{D42A27DB-BD31-4B8C-83A1-F6EECF244321}">
                <p14:modId xmlns:p14="http://schemas.microsoft.com/office/powerpoint/2010/main" val="3727881182"/>
              </p:ext>
            </p:extLst>
          </p:nvPr>
        </p:nvGraphicFramePr>
        <p:xfrm>
          <a:off x="3111842" y="2870904"/>
          <a:ext cx="901700" cy="304800"/>
        </p:xfrm>
        <a:graphic>
          <a:graphicData uri="http://schemas.openxmlformats.org/presentationml/2006/ole">
            <mc:AlternateContent xmlns:mc="http://schemas.openxmlformats.org/markup-compatibility/2006">
              <mc:Choice xmlns:v="urn:schemas-microsoft-com:vml" Requires="v">
                <p:oleObj spid="_x0000_s7593" name="Equation" r:id="rId11" imgW="901440" imgH="304560" progId="Equation.DSMT4">
                  <p:embed/>
                </p:oleObj>
              </mc:Choice>
              <mc:Fallback>
                <p:oleObj name="Equation" r:id="rId11" imgW="901440" imgH="304560" progId="Equation.DSMT4">
                  <p:embed/>
                  <p:pic>
                    <p:nvPicPr>
                      <p:cNvPr id="37" name="Object 1"/>
                      <p:cNvPicPr>
                        <a:picLocks noChangeAspect="1" noChangeArrowheads="1"/>
                      </p:cNvPicPr>
                      <p:nvPr/>
                    </p:nvPicPr>
                    <p:blipFill>
                      <a:blip r:embed="rId12"/>
                      <a:srcRect/>
                      <a:stretch>
                        <a:fillRect/>
                      </a:stretch>
                    </p:blipFill>
                    <p:spPr bwMode="auto">
                      <a:xfrm>
                        <a:off x="3111842" y="2870904"/>
                        <a:ext cx="901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38"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39" name="Title 3"/>
          <p:cNvSpPr txBox="1">
            <a:spLocks/>
          </p:cNvSpPr>
          <p:nvPr/>
        </p:nvSpPr>
        <p:spPr bwMode="auto">
          <a:xfrm>
            <a:off x="212794" y="328223"/>
            <a:ext cx="77120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Multi-Code Hashing: </a:t>
            </a:r>
            <a:r>
              <a:rPr lang="en-US" b="1" kern="0" dirty="0">
                <a:solidFill>
                  <a:schemeClr val="accent2">
                    <a:lumMod val="50000"/>
                  </a:schemeClr>
                </a:solidFill>
              </a:rPr>
              <a:t>Step 1</a:t>
            </a:r>
            <a:r>
              <a:rPr lang="it-IT" b="1" kern="0" dirty="0" smtClean="0">
                <a:solidFill>
                  <a:schemeClr val="accent2">
                    <a:lumMod val="50000"/>
                  </a:schemeClr>
                </a:solidFill>
              </a:rPr>
              <a:t> </a:t>
            </a:r>
            <a:endParaRPr lang="it-IT" b="1" kern="0" dirty="0">
              <a:solidFill>
                <a:schemeClr val="accent2">
                  <a:lumMod val="50000"/>
                </a:schemeClr>
              </a:solidFill>
            </a:endParaRPr>
          </a:p>
        </p:txBody>
      </p:sp>
      <p:sp>
        <p:nvSpPr>
          <p:cNvPr id="24"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40</a:t>
            </a:r>
            <a:endParaRPr lang="it-IT" altLang="de-DE" sz="900" kern="0" dirty="0">
              <a:solidFill>
                <a:srgbClr val="000000"/>
              </a:solidFill>
            </a:endParaRPr>
          </a:p>
        </p:txBody>
      </p:sp>
    </p:spTree>
    <p:extLst>
      <p:ext uri="{BB962C8B-B14F-4D97-AF65-F5344CB8AC3E}">
        <p14:creationId xmlns:p14="http://schemas.microsoft.com/office/powerpoint/2010/main" val="34434382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7"/>
          <p:cNvSpPr/>
          <p:nvPr/>
        </p:nvSpPr>
        <p:spPr bwMode="auto">
          <a:xfrm>
            <a:off x="1277921" y="1286609"/>
            <a:ext cx="1779587" cy="898525"/>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Extract image regions through segmentation</a:t>
            </a:r>
            <a:endParaRPr lang="en-US" sz="1600" dirty="0">
              <a:solidFill>
                <a:srgbClr val="000000"/>
              </a:solidFill>
              <a:effectLst>
                <a:outerShdw blurRad="38100" dist="38100" dir="2700000" algn="tl">
                  <a:srgbClr val="000000">
                    <a:alpha val="43137"/>
                  </a:srgbClr>
                </a:outerShdw>
              </a:effectLst>
              <a:latin typeface="Arial" charset="0"/>
            </a:endParaRPr>
          </a:p>
        </p:txBody>
      </p:sp>
      <p:graphicFrame>
        <p:nvGraphicFramePr>
          <p:cNvPr id="42" name="Object 1"/>
          <p:cNvGraphicFramePr>
            <a:graphicFrameLocks noChangeAspect="1"/>
          </p:cNvGraphicFramePr>
          <p:nvPr>
            <p:extLst>
              <p:ext uri="{D42A27DB-BD31-4B8C-83A1-F6EECF244321}">
                <p14:modId xmlns:p14="http://schemas.microsoft.com/office/powerpoint/2010/main" val="1836341457"/>
              </p:ext>
            </p:extLst>
          </p:nvPr>
        </p:nvGraphicFramePr>
        <p:xfrm>
          <a:off x="381302" y="1243072"/>
          <a:ext cx="914400" cy="482600"/>
        </p:xfrm>
        <a:graphic>
          <a:graphicData uri="http://schemas.openxmlformats.org/presentationml/2006/ole">
            <mc:AlternateContent xmlns:mc="http://schemas.openxmlformats.org/markup-compatibility/2006">
              <mc:Choice xmlns:v="urn:schemas-microsoft-com:vml" Requires="v">
                <p:oleObj spid="_x0000_s9034" name="Equation" r:id="rId3" imgW="914400" imgH="482400" progId="Equation.DSMT4">
                  <p:embed/>
                </p:oleObj>
              </mc:Choice>
              <mc:Fallback>
                <p:oleObj name="Equation" r:id="rId3" imgW="914400" imgH="482400" progId="Equation.DSMT4">
                  <p:embed/>
                  <p:pic>
                    <p:nvPicPr>
                      <p:cNvPr id="42" name="Object 1"/>
                      <p:cNvPicPr>
                        <a:picLocks noChangeAspect="1" noChangeArrowheads="1"/>
                      </p:cNvPicPr>
                      <p:nvPr/>
                    </p:nvPicPr>
                    <p:blipFill>
                      <a:blip r:embed="rId4"/>
                      <a:srcRect/>
                      <a:stretch>
                        <a:fillRect/>
                      </a:stretch>
                    </p:blipFill>
                    <p:spPr bwMode="auto">
                      <a:xfrm>
                        <a:off x="381302" y="1243072"/>
                        <a:ext cx="914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Rounded Rectangle 38"/>
          <p:cNvSpPr/>
          <p:nvPr/>
        </p:nvSpPr>
        <p:spPr bwMode="auto">
          <a:xfrm>
            <a:off x="4085338" y="1226645"/>
            <a:ext cx="1884362" cy="900113"/>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Compute regions’ descriptors for each image</a:t>
            </a:r>
            <a:endParaRPr lang="en-US" sz="1600" dirty="0">
              <a:solidFill>
                <a:srgbClr val="000000"/>
              </a:solidFill>
              <a:effectLst>
                <a:outerShdw blurRad="38100" dist="38100" dir="2700000" algn="tl">
                  <a:srgbClr val="000000">
                    <a:alpha val="43137"/>
                  </a:srgbClr>
                </a:outerShdw>
              </a:effectLst>
              <a:latin typeface="Arial" charset="0"/>
            </a:endParaRPr>
          </a:p>
        </p:txBody>
      </p:sp>
      <p:cxnSp>
        <p:nvCxnSpPr>
          <p:cNvPr id="49" name="Straight Arrow Connector 25"/>
          <p:cNvCxnSpPr>
            <a:cxnSpLocks noChangeShapeType="1"/>
          </p:cNvCxnSpPr>
          <p:nvPr/>
        </p:nvCxnSpPr>
        <p:spPr bwMode="auto">
          <a:xfrm>
            <a:off x="3035847" y="1690268"/>
            <a:ext cx="1058863" cy="9525"/>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cxnSp>
        <p:nvCxnSpPr>
          <p:cNvPr id="31" name="Straight Arrow Connector 30"/>
          <p:cNvCxnSpPr>
            <a:cxnSpLocks noChangeShapeType="1"/>
          </p:cNvCxnSpPr>
          <p:nvPr/>
        </p:nvCxnSpPr>
        <p:spPr bwMode="auto">
          <a:xfrm>
            <a:off x="465312" y="1735871"/>
            <a:ext cx="828000" cy="0"/>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graphicFrame>
        <p:nvGraphicFramePr>
          <p:cNvPr id="34" name="Object 1"/>
          <p:cNvGraphicFramePr>
            <a:graphicFrameLocks noChangeAspect="1"/>
          </p:cNvGraphicFramePr>
          <p:nvPr>
            <p:extLst>
              <p:ext uri="{D42A27DB-BD31-4B8C-83A1-F6EECF244321}">
                <p14:modId xmlns:p14="http://schemas.microsoft.com/office/powerpoint/2010/main" val="1425295890"/>
              </p:ext>
            </p:extLst>
          </p:nvPr>
        </p:nvGraphicFramePr>
        <p:xfrm>
          <a:off x="3071509" y="1330193"/>
          <a:ext cx="1054100" cy="330200"/>
        </p:xfrm>
        <a:graphic>
          <a:graphicData uri="http://schemas.openxmlformats.org/presentationml/2006/ole">
            <mc:AlternateContent xmlns:mc="http://schemas.openxmlformats.org/markup-compatibility/2006">
              <mc:Choice xmlns:v="urn:schemas-microsoft-com:vml" Requires="v">
                <p:oleObj spid="_x0000_s9035" name="Equation" r:id="rId5" imgW="1054080" imgH="330120" progId="Equation.DSMT4">
                  <p:embed/>
                </p:oleObj>
              </mc:Choice>
              <mc:Fallback>
                <p:oleObj name="Equation" r:id="rId5" imgW="1054080" imgH="330120" progId="Equation.DSMT4">
                  <p:embed/>
                  <p:pic>
                    <p:nvPicPr>
                      <p:cNvPr id="34" name="Object 1"/>
                      <p:cNvPicPr>
                        <a:picLocks noChangeAspect="1" noChangeArrowheads="1"/>
                      </p:cNvPicPr>
                      <p:nvPr/>
                    </p:nvPicPr>
                    <p:blipFill>
                      <a:blip r:embed="rId6"/>
                      <a:srcRect/>
                      <a:stretch>
                        <a:fillRect/>
                      </a:stretch>
                    </p:blipFill>
                    <p:spPr bwMode="auto">
                      <a:xfrm>
                        <a:off x="3071509" y="1330193"/>
                        <a:ext cx="10541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ounded Rectangle 37"/>
          <p:cNvSpPr/>
          <p:nvPr/>
        </p:nvSpPr>
        <p:spPr bwMode="auto">
          <a:xfrm>
            <a:off x="1293312" y="2770614"/>
            <a:ext cx="1779587" cy="898525"/>
          </a:xfrm>
          <a:prstGeom prst="roundRect">
            <a:avLst/>
          </a:prstGeom>
          <a:solidFill>
            <a:srgbClr val="C8F6FC"/>
          </a:soli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Extract image regions through segmentation</a:t>
            </a:r>
            <a:endParaRPr lang="en-US" sz="1600" dirty="0">
              <a:solidFill>
                <a:srgbClr val="000000"/>
              </a:solidFill>
              <a:effectLst>
                <a:outerShdw blurRad="38100" dist="38100" dir="2700000" algn="tl">
                  <a:srgbClr val="000000">
                    <a:alpha val="43137"/>
                  </a:srgbClr>
                </a:outerShdw>
              </a:effectLst>
              <a:latin typeface="Arial" charset="0"/>
            </a:endParaRPr>
          </a:p>
        </p:txBody>
      </p:sp>
      <p:cxnSp>
        <p:nvCxnSpPr>
          <p:cNvPr id="26" name="Straight Arrow Connector 25"/>
          <p:cNvCxnSpPr>
            <a:cxnSpLocks noChangeShapeType="1"/>
          </p:cNvCxnSpPr>
          <p:nvPr/>
        </p:nvCxnSpPr>
        <p:spPr bwMode="auto">
          <a:xfrm>
            <a:off x="417850" y="3219876"/>
            <a:ext cx="828000" cy="0"/>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sp>
        <p:nvSpPr>
          <p:cNvPr id="29" name="Rounded Rectangle 37"/>
          <p:cNvSpPr/>
          <p:nvPr/>
        </p:nvSpPr>
        <p:spPr bwMode="auto">
          <a:xfrm>
            <a:off x="1277920" y="2752924"/>
            <a:ext cx="1779588" cy="898525"/>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Construct each primitive class representative</a:t>
            </a:r>
            <a:endParaRPr lang="en-US" sz="1600" dirty="0">
              <a:solidFill>
                <a:srgbClr val="000000"/>
              </a:solidFill>
              <a:effectLst>
                <a:outerShdw blurRad="38100" dist="38100" dir="2700000" algn="tl">
                  <a:srgbClr val="000000">
                    <a:alpha val="43137"/>
                  </a:srgbClr>
                </a:outerShdw>
              </a:effectLst>
              <a:latin typeface="Arial" charset="0"/>
            </a:endParaRPr>
          </a:p>
        </p:txBody>
      </p:sp>
      <p:graphicFrame>
        <p:nvGraphicFramePr>
          <p:cNvPr id="30" name="Object 1"/>
          <p:cNvGraphicFramePr>
            <a:graphicFrameLocks noChangeAspect="1"/>
          </p:cNvGraphicFramePr>
          <p:nvPr>
            <p:extLst>
              <p:ext uri="{D42A27DB-BD31-4B8C-83A1-F6EECF244321}">
                <p14:modId xmlns:p14="http://schemas.microsoft.com/office/powerpoint/2010/main" val="1233044208"/>
              </p:ext>
            </p:extLst>
          </p:nvPr>
        </p:nvGraphicFramePr>
        <p:xfrm>
          <a:off x="381000" y="2848410"/>
          <a:ext cx="901700" cy="330200"/>
        </p:xfrm>
        <a:graphic>
          <a:graphicData uri="http://schemas.openxmlformats.org/presentationml/2006/ole">
            <mc:AlternateContent xmlns:mc="http://schemas.openxmlformats.org/markup-compatibility/2006">
              <mc:Choice xmlns:v="urn:schemas-microsoft-com:vml" Requires="v">
                <p:oleObj spid="_x0000_s9036" name="Equation" r:id="rId7" imgW="901440" imgH="330120" progId="Equation.DSMT4">
                  <p:embed/>
                </p:oleObj>
              </mc:Choice>
              <mc:Fallback>
                <p:oleObj name="Equation" r:id="rId7" imgW="901440" imgH="330120" progId="Equation.DSMT4">
                  <p:embed/>
                  <p:pic>
                    <p:nvPicPr>
                      <p:cNvPr id="30" name="Object 1"/>
                      <p:cNvPicPr>
                        <a:picLocks noChangeAspect="1" noChangeArrowheads="1"/>
                      </p:cNvPicPr>
                      <p:nvPr/>
                    </p:nvPicPr>
                    <p:blipFill>
                      <a:blip r:embed="rId8"/>
                      <a:srcRect/>
                      <a:stretch>
                        <a:fillRect/>
                      </a:stretch>
                    </p:blipFill>
                    <p:spPr bwMode="auto">
                      <a:xfrm>
                        <a:off x="381000" y="2848410"/>
                        <a:ext cx="9017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6" name="Straight Arrow Connector 25"/>
          <p:cNvCxnSpPr>
            <a:cxnSpLocks noChangeShapeType="1"/>
          </p:cNvCxnSpPr>
          <p:nvPr/>
        </p:nvCxnSpPr>
        <p:spPr bwMode="auto">
          <a:xfrm>
            <a:off x="3057508" y="3222148"/>
            <a:ext cx="1058863" cy="9525"/>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graphicFrame>
        <p:nvGraphicFramePr>
          <p:cNvPr id="37" name="Object 1"/>
          <p:cNvGraphicFramePr>
            <a:graphicFrameLocks noChangeAspect="1"/>
          </p:cNvGraphicFramePr>
          <p:nvPr>
            <p:extLst>
              <p:ext uri="{D42A27DB-BD31-4B8C-83A1-F6EECF244321}">
                <p14:modId xmlns:p14="http://schemas.microsoft.com/office/powerpoint/2010/main" val="771036818"/>
              </p:ext>
            </p:extLst>
          </p:nvPr>
        </p:nvGraphicFramePr>
        <p:xfrm>
          <a:off x="3111842" y="2870904"/>
          <a:ext cx="901700" cy="304800"/>
        </p:xfrm>
        <a:graphic>
          <a:graphicData uri="http://schemas.openxmlformats.org/presentationml/2006/ole">
            <mc:AlternateContent xmlns:mc="http://schemas.openxmlformats.org/markup-compatibility/2006">
              <mc:Choice xmlns:v="urn:schemas-microsoft-com:vml" Requires="v">
                <p:oleObj spid="_x0000_s9037" name="Equation" r:id="rId9" imgW="901440" imgH="304560" progId="Equation.DSMT4">
                  <p:embed/>
                </p:oleObj>
              </mc:Choice>
              <mc:Fallback>
                <p:oleObj name="Equation" r:id="rId9" imgW="901440" imgH="304560" progId="Equation.DSMT4">
                  <p:embed/>
                  <p:pic>
                    <p:nvPicPr>
                      <p:cNvPr id="37" name="Object 1"/>
                      <p:cNvPicPr>
                        <a:picLocks noChangeAspect="1" noChangeArrowheads="1"/>
                      </p:cNvPicPr>
                      <p:nvPr/>
                    </p:nvPicPr>
                    <p:blipFill>
                      <a:blip r:embed="rId10"/>
                      <a:srcRect/>
                      <a:stretch>
                        <a:fillRect/>
                      </a:stretch>
                    </p:blipFill>
                    <p:spPr bwMode="auto">
                      <a:xfrm>
                        <a:off x="3111842" y="2870904"/>
                        <a:ext cx="901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ounded Rectangle 38"/>
          <p:cNvSpPr/>
          <p:nvPr/>
        </p:nvSpPr>
        <p:spPr bwMode="auto">
          <a:xfrm>
            <a:off x="4125609" y="2820904"/>
            <a:ext cx="1884362" cy="898525"/>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Estimate region posterior probabilities</a:t>
            </a:r>
            <a:endParaRPr lang="en-US" sz="1600" dirty="0">
              <a:solidFill>
                <a:srgbClr val="000000"/>
              </a:solidFill>
              <a:effectLst>
                <a:outerShdw blurRad="38100" dist="38100" dir="2700000" algn="tl">
                  <a:srgbClr val="000000">
                    <a:alpha val="43137"/>
                  </a:srgbClr>
                </a:outerShdw>
              </a:effectLst>
              <a:latin typeface="Arial" charset="0"/>
            </a:endParaRPr>
          </a:p>
        </p:txBody>
      </p:sp>
      <p:cxnSp>
        <p:nvCxnSpPr>
          <p:cNvPr id="35" name="Straight Arrow Connector 25"/>
          <p:cNvCxnSpPr>
            <a:cxnSpLocks noChangeShapeType="1"/>
          </p:cNvCxnSpPr>
          <p:nvPr/>
        </p:nvCxnSpPr>
        <p:spPr bwMode="auto">
          <a:xfrm flipV="1">
            <a:off x="5029200" y="2126758"/>
            <a:ext cx="0" cy="684000"/>
          </a:xfrm>
          <a:prstGeom prst="straightConnector1">
            <a:avLst/>
          </a:prstGeom>
          <a:noFill/>
          <a:ln w="9525" algn="ctr">
            <a:solidFill>
              <a:schemeClr val="accent2">
                <a:lumMod val="50000"/>
              </a:schemeClr>
            </a:solidFill>
            <a:round/>
            <a:headEnd type="triangle"/>
            <a:tailEnd type="none" w="med" len="med"/>
          </a:ln>
          <a:extLst>
            <a:ext uri="{909E8E84-426E-40DD-AFC4-6F175D3DCCD1}">
              <a14:hiddenFill xmlns:a14="http://schemas.microsoft.com/office/drawing/2010/main">
                <a:noFill/>
              </a14:hiddenFill>
            </a:ext>
          </a:extLst>
        </p:spPr>
      </p:cxnSp>
      <p:graphicFrame>
        <p:nvGraphicFramePr>
          <p:cNvPr id="38" name="Object 1"/>
          <p:cNvGraphicFramePr>
            <a:graphicFrameLocks noChangeAspect="1"/>
          </p:cNvGraphicFramePr>
          <p:nvPr>
            <p:extLst>
              <p:ext uri="{D42A27DB-BD31-4B8C-83A1-F6EECF244321}">
                <p14:modId xmlns:p14="http://schemas.microsoft.com/office/powerpoint/2010/main" val="4248867327"/>
              </p:ext>
            </p:extLst>
          </p:nvPr>
        </p:nvGraphicFramePr>
        <p:xfrm>
          <a:off x="5027519" y="2293729"/>
          <a:ext cx="1193800" cy="330200"/>
        </p:xfrm>
        <a:graphic>
          <a:graphicData uri="http://schemas.openxmlformats.org/presentationml/2006/ole">
            <mc:AlternateContent xmlns:mc="http://schemas.openxmlformats.org/markup-compatibility/2006">
              <mc:Choice xmlns:v="urn:schemas-microsoft-com:vml" Requires="v">
                <p:oleObj spid="_x0000_s9038" name="Equation" r:id="rId11" imgW="1193760" imgH="330120" progId="Equation.DSMT4">
                  <p:embed/>
                </p:oleObj>
              </mc:Choice>
              <mc:Fallback>
                <p:oleObj name="Equation" r:id="rId11" imgW="1193760" imgH="330120" progId="Equation.DSMT4">
                  <p:embed/>
                  <p:pic>
                    <p:nvPicPr>
                      <p:cNvPr id="38" name="Object 1"/>
                      <p:cNvPicPr>
                        <a:picLocks noChangeAspect="1" noChangeArrowheads="1"/>
                      </p:cNvPicPr>
                      <p:nvPr/>
                    </p:nvPicPr>
                    <p:blipFill>
                      <a:blip r:embed="rId12"/>
                      <a:srcRect/>
                      <a:stretch>
                        <a:fillRect/>
                      </a:stretch>
                    </p:blipFill>
                    <p:spPr bwMode="auto">
                      <a:xfrm>
                        <a:off x="5027519" y="2293729"/>
                        <a:ext cx="1193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9" name="Straight Arrow Connector 25"/>
          <p:cNvCxnSpPr>
            <a:cxnSpLocks noChangeShapeType="1"/>
          </p:cNvCxnSpPr>
          <p:nvPr/>
        </p:nvCxnSpPr>
        <p:spPr bwMode="auto">
          <a:xfrm>
            <a:off x="6022239" y="3280192"/>
            <a:ext cx="1058863" cy="9525"/>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graphicFrame>
        <p:nvGraphicFramePr>
          <p:cNvPr id="40" name="Object 1"/>
          <p:cNvGraphicFramePr>
            <a:graphicFrameLocks noChangeAspect="1"/>
          </p:cNvGraphicFramePr>
          <p:nvPr>
            <p:extLst>
              <p:ext uri="{D42A27DB-BD31-4B8C-83A1-F6EECF244321}">
                <p14:modId xmlns:p14="http://schemas.microsoft.com/office/powerpoint/2010/main" val="451028689"/>
              </p:ext>
            </p:extLst>
          </p:nvPr>
        </p:nvGraphicFramePr>
        <p:xfrm>
          <a:off x="6043818" y="2932170"/>
          <a:ext cx="921406" cy="340920"/>
        </p:xfrm>
        <a:graphic>
          <a:graphicData uri="http://schemas.openxmlformats.org/presentationml/2006/ole">
            <mc:AlternateContent xmlns:mc="http://schemas.openxmlformats.org/markup-compatibility/2006">
              <mc:Choice xmlns:v="urn:schemas-microsoft-com:vml" Requires="v">
                <p:oleObj spid="_x0000_s9039" name="Equation" r:id="rId13" imgW="1269720" imgH="469800" progId="Equation.DSMT4">
                  <p:embed/>
                </p:oleObj>
              </mc:Choice>
              <mc:Fallback>
                <p:oleObj name="Equation" r:id="rId13" imgW="1269720" imgH="469800" progId="Equation.DSMT4">
                  <p:embed/>
                  <p:pic>
                    <p:nvPicPr>
                      <p:cNvPr id="40" name="Object 1"/>
                      <p:cNvPicPr>
                        <a:picLocks noChangeAspect="1" noChangeArrowheads="1"/>
                      </p:cNvPicPr>
                      <p:nvPr/>
                    </p:nvPicPr>
                    <p:blipFill>
                      <a:blip r:embed="rId14"/>
                      <a:srcRect/>
                      <a:stretch>
                        <a:fillRect/>
                      </a:stretch>
                    </p:blipFill>
                    <p:spPr bwMode="auto">
                      <a:xfrm>
                        <a:off x="6043818" y="2932170"/>
                        <a:ext cx="921406" cy="340920"/>
                      </a:xfrm>
                      <a:prstGeom prst="rect">
                        <a:avLst/>
                      </a:prstGeom>
                      <a:noFill/>
                      <a:ln>
                        <a:noFill/>
                      </a:ln>
                      <a:extLst/>
                    </p:spPr>
                  </p:pic>
                </p:oleObj>
              </mc:Fallback>
            </mc:AlternateContent>
          </a:graphicData>
        </a:graphic>
      </p:graphicFrame>
      <p:sp>
        <p:nvSpPr>
          <p:cNvPr id="41" name="Rectangle 40"/>
          <p:cNvSpPr/>
          <p:nvPr/>
        </p:nvSpPr>
        <p:spPr>
          <a:xfrm>
            <a:off x="471772" y="3916600"/>
            <a:ext cx="8215028" cy="646331"/>
          </a:xfrm>
          <a:prstGeom prst="rect">
            <a:avLst/>
          </a:prstGeom>
        </p:spPr>
        <p:txBody>
          <a:bodyPr wrap="square">
            <a:spAutoFit/>
          </a:bodyPr>
          <a:lstStyle/>
          <a:p>
            <a:pPr marL="285750" indent="-285750" algn="just">
              <a:buFont typeface="Wingdings" panose="05000000000000000000" pitchFamily="2" charset="2"/>
              <a:buChar char="ü"/>
            </a:pPr>
            <a:r>
              <a:rPr lang="it-IT" dirty="0">
                <a:solidFill>
                  <a:srgbClr val="000000"/>
                </a:solidFill>
              </a:rPr>
              <a:t>To build an </a:t>
            </a:r>
            <a:r>
              <a:rPr lang="it-IT" dirty="0">
                <a:solidFill>
                  <a:schemeClr val="accent2"/>
                </a:solidFill>
              </a:rPr>
              <a:t>accurate correspondence </a:t>
            </a:r>
            <a:r>
              <a:rPr lang="it-IT" dirty="0">
                <a:solidFill>
                  <a:srgbClr val="000000"/>
                </a:solidFill>
              </a:rPr>
              <a:t>between the regions and the primitive classes,                      are estimated as:</a:t>
            </a:r>
            <a:endParaRPr lang="en-US" dirty="0">
              <a:solidFill>
                <a:srgbClr val="000000"/>
              </a:solidFill>
            </a:endParaRPr>
          </a:p>
        </p:txBody>
      </p:sp>
      <p:graphicFrame>
        <p:nvGraphicFramePr>
          <p:cNvPr id="45" name="Object 1"/>
          <p:cNvGraphicFramePr>
            <a:graphicFrameLocks noChangeAspect="1"/>
          </p:cNvGraphicFramePr>
          <p:nvPr>
            <p:extLst/>
          </p:nvPr>
        </p:nvGraphicFramePr>
        <p:xfrm>
          <a:off x="1782100" y="4120199"/>
          <a:ext cx="1270000" cy="457200"/>
        </p:xfrm>
        <a:graphic>
          <a:graphicData uri="http://schemas.openxmlformats.org/presentationml/2006/ole">
            <mc:AlternateContent xmlns:mc="http://schemas.openxmlformats.org/markup-compatibility/2006">
              <mc:Choice xmlns:v="urn:schemas-microsoft-com:vml" Requires="v">
                <p:oleObj spid="_x0000_s9040" name="Equation" r:id="rId15" imgW="1269720" imgH="457200" progId="Equation.DSMT4">
                  <p:embed/>
                </p:oleObj>
              </mc:Choice>
              <mc:Fallback>
                <p:oleObj name="Equation" r:id="rId15" imgW="1269720" imgH="457200" progId="Equation.DSMT4">
                  <p:embed/>
                  <p:pic>
                    <p:nvPicPr>
                      <p:cNvPr id="45" name="Object 1"/>
                      <p:cNvPicPr>
                        <a:picLocks noChangeAspect="1" noChangeArrowheads="1"/>
                      </p:cNvPicPr>
                      <p:nvPr/>
                    </p:nvPicPr>
                    <p:blipFill>
                      <a:blip r:embed="rId16"/>
                      <a:srcRect/>
                      <a:stretch>
                        <a:fillRect/>
                      </a:stretch>
                    </p:blipFill>
                    <p:spPr bwMode="auto">
                      <a:xfrm>
                        <a:off x="1782100" y="4120199"/>
                        <a:ext cx="127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Object 1"/>
          <p:cNvGraphicFramePr>
            <a:graphicFrameLocks noChangeAspect="1"/>
          </p:cNvGraphicFramePr>
          <p:nvPr>
            <p:extLst>
              <p:ext uri="{D42A27DB-BD31-4B8C-83A1-F6EECF244321}">
                <p14:modId xmlns:p14="http://schemas.microsoft.com/office/powerpoint/2010/main" val="2290098550"/>
              </p:ext>
            </p:extLst>
          </p:nvPr>
        </p:nvGraphicFramePr>
        <p:xfrm>
          <a:off x="3105716" y="4865307"/>
          <a:ext cx="3009900" cy="990600"/>
        </p:xfrm>
        <a:graphic>
          <a:graphicData uri="http://schemas.openxmlformats.org/presentationml/2006/ole">
            <mc:AlternateContent xmlns:mc="http://schemas.openxmlformats.org/markup-compatibility/2006">
              <mc:Choice xmlns:v="urn:schemas-microsoft-com:vml" Requires="v">
                <p:oleObj spid="_x0000_s9041" name="Equation" r:id="rId17" imgW="3009600" imgH="990360" progId="Equation.DSMT4">
                  <p:embed/>
                </p:oleObj>
              </mc:Choice>
              <mc:Fallback>
                <p:oleObj name="Equation" r:id="rId17" imgW="3009600" imgH="990360" progId="Equation.DSMT4">
                  <p:embed/>
                  <p:pic>
                    <p:nvPicPr>
                      <p:cNvPr id="46" name="Object 1"/>
                      <p:cNvPicPr>
                        <a:picLocks noChangeAspect="1" noChangeArrowheads="1"/>
                      </p:cNvPicPr>
                      <p:nvPr/>
                    </p:nvPicPr>
                    <p:blipFill>
                      <a:blip r:embed="rId18"/>
                      <a:srcRect/>
                      <a:stretch>
                        <a:fillRect/>
                      </a:stretch>
                    </p:blipFill>
                    <p:spPr bwMode="auto">
                      <a:xfrm>
                        <a:off x="3105716" y="4865307"/>
                        <a:ext cx="3009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Rectangle 7"/>
          <p:cNvSpPr>
            <a:spLocks noChangeArrowheads="1"/>
          </p:cNvSpPr>
          <p:nvPr/>
        </p:nvSpPr>
        <p:spPr bwMode="auto">
          <a:xfrm>
            <a:off x="3073301" y="5542725"/>
            <a:ext cx="8338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200" b="0" i="1" dirty="0">
                <a:solidFill>
                  <a:schemeClr val="accent2"/>
                </a:solidFill>
              </a:rPr>
              <a:t>k</a:t>
            </a:r>
            <a:r>
              <a:rPr lang="it-IT" altLang="it-IT" sz="1200" b="0" dirty="0">
                <a:solidFill>
                  <a:schemeClr val="accent2"/>
                </a:solidFill>
              </a:rPr>
              <a:t>-th class</a:t>
            </a:r>
          </a:p>
        </p:txBody>
      </p:sp>
      <p:sp>
        <p:nvSpPr>
          <p:cNvPr id="50" name="Oval 8"/>
          <p:cNvSpPr/>
          <p:nvPr/>
        </p:nvSpPr>
        <p:spPr bwMode="auto">
          <a:xfrm>
            <a:off x="3352800" y="5122281"/>
            <a:ext cx="251320" cy="304557"/>
          </a:xfrm>
          <a:prstGeom prst="ellipse">
            <a:avLst/>
          </a:prstGeom>
          <a:noFill/>
          <a:ln w="3175" cap="flat" cmpd="sng" algn="ctr">
            <a:solidFill>
              <a:schemeClr val="accent2"/>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a:solidFill>
                <a:schemeClr val="accent2"/>
              </a:solidFill>
            </a:endParaRPr>
          </a:p>
        </p:txBody>
      </p:sp>
      <p:cxnSp>
        <p:nvCxnSpPr>
          <p:cNvPr id="51" name="Straight Arrow Connector 12"/>
          <p:cNvCxnSpPr/>
          <p:nvPr/>
        </p:nvCxnSpPr>
        <p:spPr bwMode="auto">
          <a:xfrm>
            <a:off x="3490242" y="5432307"/>
            <a:ext cx="0" cy="144000"/>
          </a:xfrm>
          <a:prstGeom prst="straightConnector1">
            <a:avLst/>
          </a:prstGeom>
          <a:noFill/>
          <a:ln w="3175" cap="flat" cmpd="sng" algn="ctr">
            <a:solidFill>
              <a:schemeClr val="accent2"/>
            </a:solidFill>
            <a:prstDash val="dash"/>
            <a:round/>
            <a:headEnd type="none" w="sm" len="sm"/>
            <a:tailEnd type="triangle" w="sm" len="sm"/>
          </a:ln>
          <a:effectLst/>
        </p:spPr>
      </p:cxnSp>
      <p:pic>
        <p:nvPicPr>
          <p:cNvPr id="32" name="Picture 3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43"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8" name="Title 3"/>
          <p:cNvSpPr txBox="1">
            <a:spLocks/>
          </p:cNvSpPr>
          <p:nvPr/>
        </p:nvSpPr>
        <p:spPr bwMode="auto">
          <a:xfrm>
            <a:off x="212794" y="328223"/>
            <a:ext cx="77120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Multi-Code Hashing: </a:t>
            </a:r>
            <a:r>
              <a:rPr lang="en-US" b="1" kern="0" dirty="0">
                <a:solidFill>
                  <a:schemeClr val="accent2">
                    <a:lumMod val="50000"/>
                  </a:schemeClr>
                </a:solidFill>
              </a:rPr>
              <a:t>Step 1</a:t>
            </a:r>
            <a:r>
              <a:rPr lang="it-IT" b="1" kern="0" dirty="0" smtClean="0">
                <a:solidFill>
                  <a:schemeClr val="accent2">
                    <a:lumMod val="50000"/>
                  </a:schemeClr>
                </a:solidFill>
              </a:rPr>
              <a:t> </a:t>
            </a:r>
            <a:endParaRPr lang="it-IT" b="1" kern="0" dirty="0">
              <a:solidFill>
                <a:schemeClr val="accent2">
                  <a:lumMod val="50000"/>
                </a:schemeClr>
              </a:solidFill>
            </a:endParaRPr>
          </a:p>
        </p:txBody>
      </p:sp>
      <p:sp>
        <p:nvSpPr>
          <p:cNvPr id="44"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41</a:t>
            </a:r>
            <a:endParaRPr lang="it-IT" altLang="de-DE" sz="900" kern="0" dirty="0">
              <a:solidFill>
                <a:srgbClr val="000000"/>
              </a:solidFill>
            </a:endParaRPr>
          </a:p>
        </p:txBody>
      </p:sp>
    </p:spTree>
    <p:extLst>
      <p:ext uri="{BB962C8B-B14F-4D97-AF65-F5344CB8AC3E}">
        <p14:creationId xmlns:p14="http://schemas.microsoft.com/office/powerpoint/2010/main" val="32768539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7"/>
          <p:cNvSpPr/>
          <p:nvPr/>
        </p:nvSpPr>
        <p:spPr bwMode="auto">
          <a:xfrm>
            <a:off x="1277921" y="1286609"/>
            <a:ext cx="1779587" cy="898525"/>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Extract image regions through segmentation</a:t>
            </a:r>
            <a:endParaRPr lang="en-US" sz="1600" dirty="0">
              <a:solidFill>
                <a:srgbClr val="000000"/>
              </a:solidFill>
              <a:effectLst>
                <a:outerShdw blurRad="38100" dist="38100" dir="2700000" algn="tl">
                  <a:srgbClr val="000000">
                    <a:alpha val="43137"/>
                  </a:srgbClr>
                </a:outerShdw>
              </a:effectLst>
              <a:latin typeface="Arial" charset="0"/>
            </a:endParaRPr>
          </a:p>
        </p:txBody>
      </p:sp>
      <p:graphicFrame>
        <p:nvGraphicFramePr>
          <p:cNvPr id="42" name="Object 1"/>
          <p:cNvGraphicFramePr>
            <a:graphicFrameLocks noChangeAspect="1"/>
          </p:cNvGraphicFramePr>
          <p:nvPr>
            <p:extLst>
              <p:ext uri="{D42A27DB-BD31-4B8C-83A1-F6EECF244321}">
                <p14:modId xmlns:p14="http://schemas.microsoft.com/office/powerpoint/2010/main" val="4234336469"/>
              </p:ext>
            </p:extLst>
          </p:nvPr>
        </p:nvGraphicFramePr>
        <p:xfrm>
          <a:off x="381302" y="1243072"/>
          <a:ext cx="914400" cy="482600"/>
        </p:xfrm>
        <a:graphic>
          <a:graphicData uri="http://schemas.openxmlformats.org/presentationml/2006/ole">
            <mc:AlternateContent xmlns:mc="http://schemas.openxmlformats.org/markup-compatibility/2006">
              <mc:Choice xmlns:v="urn:schemas-microsoft-com:vml" Requires="v">
                <p:oleObj spid="_x0000_s10058" name="Equation" r:id="rId3" imgW="914400" imgH="482400" progId="Equation.DSMT4">
                  <p:embed/>
                </p:oleObj>
              </mc:Choice>
              <mc:Fallback>
                <p:oleObj name="Equation" r:id="rId3" imgW="914400" imgH="482400" progId="Equation.DSMT4">
                  <p:embed/>
                  <p:pic>
                    <p:nvPicPr>
                      <p:cNvPr id="42" name="Object 1"/>
                      <p:cNvPicPr>
                        <a:picLocks noChangeAspect="1" noChangeArrowheads="1"/>
                      </p:cNvPicPr>
                      <p:nvPr/>
                    </p:nvPicPr>
                    <p:blipFill>
                      <a:blip r:embed="rId4"/>
                      <a:srcRect/>
                      <a:stretch>
                        <a:fillRect/>
                      </a:stretch>
                    </p:blipFill>
                    <p:spPr bwMode="auto">
                      <a:xfrm>
                        <a:off x="381302" y="1243072"/>
                        <a:ext cx="914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Rounded Rectangle 38"/>
          <p:cNvSpPr/>
          <p:nvPr/>
        </p:nvSpPr>
        <p:spPr bwMode="auto">
          <a:xfrm>
            <a:off x="4085338" y="1226645"/>
            <a:ext cx="1884362" cy="900113"/>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Compute regions’ descriptors for each image</a:t>
            </a:r>
            <a:endParaRPr lang="en-US" sz="1600" dirty="0">
              <a:solidFill>
                <a:srgbClr val="000000"/>
              </a:solidFill>
              <a:effectLst>
                <a:outerShdw blurRad="38100" dist="38100" dir="2700000" algn="tl">
                  <a:srgbClr val="000000">
                    <a:alpha val="43137"/>
                  </a:srgbClr>
                </a:outerShdw>
              </a:effectLst>
              <a:latin typeface="Arial" charset="0"/>
            </a:endParaRPr>
          </a:p>
        </p:txBody>
      </p:sp>
      <p:cxnSp>
        <p:nvCxnSpPr>
          <p:cNvPr id="49" name="Straight Arrow Connector 25"/>
          <p:cNvCxnSpPr>
            <a:cxnSpLocks noChangeShapeType="1"/>
          </p:cNvCxnSpPr>
          <p:nvPr/>
        </p:nvCxnSpPr>
        <p:spPr bwMode="auto">
          <a:xfrm>
            <a:off x="3035847" y="1690268"/>
            <a:ext cx="1058863" cy="9525"/>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cxnSp>
        <p:nvCxnSpPr>
          <p:cNvPr id="31" name="Straight Arrow Connector 30"/>
          <p:cNvCxnSpPr>
            <a:cxnSpLocks noChangeShapeType="1"/>
          </p:cNvCxnSpPr>
          <p:nvPr/>
        </p:nvCxnSpPr>
        <p:spPr bwMode="auto">
          <a:xfrm>
            <a:off x="465312" y="1735871"/>
            <a:ext cx="828000" cy="0"/>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graphicFrame>
        <p:nvGraphicFramePr>
          <p:cNvPr id="34" name="Object 1"/>
          <p:cNvGraphicFramePr>
            <a:graphicFrameLocks noChangeAspect="1"/>
          </p:cNvGraphicFramePr>
          <p:nvPr>
            <p:extLst>
              <p:ext uri="{D42A27DB-BD31-4B8C-83A1-F6EECF244321}">
                <p14:modId xmlns:p14="http://schemas.microsoft.com/office/powerpoint/2010/main" val="1372586469"/>
              </p:ext>
            </p:extLst>
          </p:nvPr>
        </p:nvGraphicFramePr>
        <p:xfrm>
          <a:off x="3071509" y="1330193"/>
          <a:ext cx="1054100" cy="330200"/>
        </p:xfrm>
        <a:graphic>
          <a:graphicData uri="http://schemas.openxmlformats.org/presentationml/2006/ole">
            <mc:AlternateContent xmlns:mc="http://schemas.openxmlformats.org/markup-compatibility/2006">
              <mc:Choice xmlns:v="urn:schemas-microsoft-com:vml" Requires="v">
                <p:oleObj spid="_x0000_s10059" name="Equation" r:id="rId5" imgW="1054080" imgH="330120" progId="Equation.DSMT4">
                  <p:embed/>
                </p:oleObj>
              </mc:Choice>
              <mc:Fallback>
                <p:oleObj name="Equation" r:id="rId5" imgW="1054080" imgH="330120" progId="Equation.DSMT4">
                  <p:embed/>
                  <p:pic>
                    <p:nvPicPr>
                      <p:cNvPr id="34" name="Object 1"/>
                      <p:cNvPicPr>
                        <a:picLocks noChangeAspect="1" noChangeArrowheads="1"/>
                      </p:cNvPicPr>
                      <p:nvPr/>
                    </p:nvPicPr>
                    <p:blipFill>
                      <a:blip r:embed="rId6"/>
                      <a:srcRect/>
                      <a:stretch>
                        <a:fillRect/>
                      </a:stretch>
                    </p:blipFill>
                    <p:spPr bwMode="auto">
                      <a:xfrm>
                        <a:off x="3071509" y="1330193"/>
                        <a:ext cx="10541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ounded Rectangle 37"/>
          <p:cNvSpPr/>
          <p:nvPr/>
        </p:nvSpPr>
        <p:spPr bwMode="auto">
          <a:xfrm>
            <a:off x="1293312" y="2770614"/>
            <a:ext cx="1779587" cy="898525"/>
          </a:xfrm>
          <a:prstGeom prst="roundRect">
            <a:avLst/>
          </a:prstGeom>
          <a:solidFill>
            <a:srgbClr val="C8F6FC"/>
          </a:soli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Extract image regions through segmentation</a:t>
            </a:r>
            <a:endParaRPr lang="en-US" sz="1600" dirty="0">
              <a:solidFill>
                <a:srgbClr val="000000"/>
              </a:solidFill>
              <a:effectLst>
                <a:outerShdw blurRad="38100" dist="38100" dir="2700000" algn="tl">
                  <a:srgbClr val="000000">
                    <a:alpha val="43137"/>
                  </a:srgbClr>
                </a:outerShdw>
              </a:effectLst>
              <a:latin typeface="Arial" charset="0"/>
            </a:endParaRPr>
          </a:p>
        </p:txBody>
      </p:sp>
      <p:cxnSp>
        <p:nvCxnSpPr>
          <p:cNvPr id="26" name="Straight Arrow Connector 25"/>
          <p:cNvCxnSpPr>
            <a:cxnSpLocks noChangeShapeType="1"/>
          </p:cNvCxnSpPr>
          <p:nvPr/>
        </p:nvCxnSpPr>
        <p:spPr bwMode="auto">
          <a:xfrm>
            <a:off x="417850" y="3219876"/>
            <a:ext cx="828000" cy="0"/>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sp>
        <p:nvSpPr>
          <p:cNvPr id="29" name="Rounded Rectangle 37"/>
          <p:cNvSpPr/>
          <p:nvPr/>
        </p:nvSpPr>
        <p:spPr bwMode="auto">
          <a:xfrm>
            <a:off x="1277920" y="2752924"/>
            <a:ext cx="1779588" cy="898525"/>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Construct each primitive class representative</a:t>
            </a:r>
            <a:endParaRPr lang="en-US" sz="1600" dirty="0">
              <a:solidFill>
                <a:srgbClr val="000000"/>
              </a:solidFill>
              <a:effectLst>
                <a:outerShdw blurRad="38100" dist="38100" dir="2700000" algn="tl">
                  <a:srgbClr val="000000">
                    <a:alpha val="43137"/>
                  </a:srgbClr>
                </a:outerShdw>
              </a:effectLst>
              <a:latin typeface="Arial" charset="0"/>
            </a:endParaRPr>
          </a:p>
        </p:txBody>
      </p:sp>
      <p:graphicFrame>
        <p:nvGraphicFramePr>
          <p:cNvPr id="30" name="Object 1"/>
          <p:cNvGraphicFramePr>
            <a:graphicFrameLocks noChangeAspect="1"/>
          </p:cNvGraphicFramePr>
          <p:nvPr>
            <p:extLst>
              <p:ext uri="{D42A27DB-BD31-4B8C-83A1-F6EECF244321}">
                <p14:modId xmlns:p14="http://schemas.microsoft.com/office/powerpoint/2010/main" val="944172922"/>
              </p:ext>
            </p:extLst>
          </p:nvPr>
        </p:nvGraphicFramePr>
        <p:xfrm>
          <a:off x="381000" y="2848410"/>
          <a:ext cx="901700" cy="330200"/>
        </p:xfrm>
        <a:graphic>
          <a:graphicData uri="http://schemas.openxmlformats.org/presentationml/2006/ole">
            <mc:AlternateContent xmlns:mc="http://schemas.openxmlformats.org/markup-compatibility/2006">
              <mc:Choice xmlns:v="urn:schemas-microsoft-com:vml" Requires="v">
                <p:oleObj spid="_x0000_s10060" name="Equation" r:id="rId7" imgW="901440" imgH="330120" progId="Equation.DSMT4">
                  <p:embed/>
                </p:oleObj>
              </mc:Choice>
              <mc:Fallback>
                <p:oleObj name="Equation" r:id="rId7" imgW="901440" imgH="330120" progId="Equation.DSMT4">
                  <p:embed/>
                  <p:pic>
                    <p:nvPicPr>
                      <p:cNvPr id="30" name="Object 1"/>
                      <p:cNvPicPr>
                        <a:picLocks noChangeAspect="1" noChangeArrowheads="1"/>
                      </p:cNvPicPr>
                      <p:nvPr/>
                    </p:nvPicPr>
                    <p:blipFill>
                      <a:blip r:embed="rId8"/>
                      <a:srcRect/>
                      <a:stretch>
                        <a:fillRect/>
                      </a:stretch>
                    </p:blipFill>
                    <p:spPr bwMode="auto">
                      <a:xfrm>
                        <a:off x="381000" y="2848410"/>
                        <a:ext cx="9017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6" name="Straight Arrow Connector 25"/>
          <p:cNvCxnSpPr>
            <a:cxnSpLocks noChangeShapeType="1"/>
          </p:cNvCxnSpPr>
          <p:nvPr/>
        </p:nvCxnSpPr>
        <p:spPr bwMode="auto">
          <a:xfrm>
            <a:off x="3057508" y="3222148"/>
            <a:ext cx="1058863" cy="9525"/>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graphicFrame>
        <p:nvGraphicFramePr>
          <p:cNvPr id="37" name="Object 1"/>
          <p:cNvGraphicFramePr>
            <a:graphicFrameLocks noChangeAspect="1"/>
          </p:cNvGraphicFramePr>
          <p:nvPr>
            <p:extLst>
              <p:ext uri="{D42A27DB-BD31-4B8C-83A1-F6EECF244321}">
                <p14:modId xmlns:p14="http://schemas.microsoft.com/office/powerpoint/2010/main" val="614316894"/>
              </p:ext>
            </p:extLst>
          </p:nvPr>
        </p:nvGraphicFramePr>
        <p:xfrm>
          <a:off x="3111842" y="2870904"/>
          <a:ext cx="901700" cy="304800"/>
        </p:xfrm>
        <a:graphic>
          <a:graphicData uri="http://schemas.openxmlformats.org/presentationml/2006/ole">
            <mc:AlternateContent xmlns:mc="http://schemas.openxmlformats.org/markup-compatibility/2006">
              <mc:Choice xmlns:v="urn:schemas-microsoft-com:vml" Requires="v">
                <p:oleObj spid="_x0000_s10061" name="Equation" r:id="rId9" imgW="901440" imgH="304560" progId="Equation.DSMT4">
                  <p:embed/>
                </p:oleObj>
              </mc:Choice>
              <mc:Fallback>
                <p:oleObj name="Equation" r:id="rId9" imgW="901440" imgH="304560" progId="Equation.DSMT4">
                  <p:embed/>
                  <p:pic>
                    <p:nvPicPr>
                      <p:cNvPr id="37" name="Object 1"/>
                      <p:cNvPicPr>
                        <a:picLocks noChangeAspect="1" noChangeArrowheads="1"/>
                      </p:cNvPicPr>
                      <p:nvPr/>
                    </p:nvPicPr>
                    <p:blipFill>
                      <a:blip r:embed="rId10"/>
                      <a:srcRect/>
                      <a:stretch>
                        <a:fillRect/>
                      </a:stretch>
                    </p:blipFill>
                    <p:spPr bwMode="auto">
                      <a:xfrm>
                        <a:off x="3111842" y="2870904"/>
                        <a:ext cx="901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ounded Rectangle 38"/>
          <p:cNvSpPr/>
          <p:nvPr/>
        </p:nvSpPr>
        <p:spPr bwMode="auto">
          <a:xfrm>
            <a:off x="4125609" y="2820904"/>
            <a:ext cx="1884362" cy="898525"/>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Estimate region posterior probabilities</a:t>
            </a:r>
            <a:endParaRPr lang="en-US" sz="1600" dirty="0">
              <a:solidFill>
                <a:srgbClr val="000000"/>
              </a:solidFill>
              <a:effectLst>
                <a:outerShdw blurRad="38100" dist="38100" dir="2700000" algn="tl">
                  <a:srgbClr val="000000">
                    <a:alpha val="43137"/>
                  </a:srgbClr>
                </a:outerShdw>
              </a:effectLst>
              <a:latin typeface="Arial" charset="0"/>
            </a:endParaRPr>
          </a:p>
        </p:txBody>
      </p:sp>
      <p:cxnSp>
        <p:nvCxnSpPr>
          <p:cNvPr id="35" name="Straight Arrow Connector 25"/>
          <p:cNvCxnSpPr>
            <a:cxnSpLocks noChangeShapeType="1"/>
          </p:cNvCxnSpPr>
          <p:nvPr/>
        </p:nvCxnSpPr>
        <p:spPr bwMode="auto">
          <a:xfrm flipV="1">
            <a:off x="5029200" y="2126758"/>
            <a:ext cx="0" cy="684000"/>
          </a:xfrm>
          <a:prstGeom prst="straightConnector1">
            <a:avLst/>
          </a:prstGeom>
          <a:noFill/>
          <a:ln w="9525" algn="ctr">
            <a:solidFill>
              <a:schemeClr val="accent2">
                <a:lumMod val="50000"/>
              </a:schemeClr>
            </a:solidFill>
            <a:round/>
            <a:headEnd type="triangle"/>
            <a:tailEnd type="none" w="med" len="med"/>
          </a:ln>
          <a:extLst>
            <a:ext uri="{909E8E84-426E-40DD-AFC4-6F175D3DCCD1}">
              <a14:hiddenFill xmlns:a14="http://schemas.microsoft.com/office/drawing/2010/main">
                <a:noFill/>
              </a14:hiddenFill>
            </a:ext>
          </a:extLst>
        </p:spPr>
      </p:cxnSp>
      <p:graphicFrame>
        <p:nvGraphicFramePr>
          <p:cNvPr id="38" name="Object 1"/>
          <p:cNvGraphicFramePr>
            <a:graphicFrameLocks noChangeAspect="1"/>
          </p:cNvGraphicFramePr>
          <p:nvPr>
            <p:extLst>
              <p:ext uri="{D42A27DB-BD31-4B8C-83A1-F6EECF244321}">
                <p14:modId xmlns:p14="http://schemas.microsoft.com/office/powerpoint/2010/main" val="3689349071"/>
              </p:ext>
            </p:extLst>
          </p:nvPr>
        </p:nvGraphicFramePr>
        <p:xfrm>
          <a:off x="5027519" y="2293729"/>
          <a:ext cx="1193800" cy="330200"/>
        </p:xfrm>
        <a:graphic>
          <a:graphicData uri="http://schemas.openxmlformats.org/presentationml/2006/ole">
            <mc:AlternateContent xmlns:mc="http://schemas.openxmlformats.org/markup-compatibility/2006">
              <mc:Choice xmlns:v="urn:schemas-microsoft-com:vml" Requires="v">
                <p:oleObj spid="_x0000_s10062" name="Equation" r:id="rId11" imgW="1193760" imgH="330120" progId="Equation.DSMT4">
                  <p:embed/>
                </p:oleObj>
              </mc:Choice>
              <mc:Fallback>
                <p:oleObj name="Equation" r:id="rId11" imgW="1193760" imgH="330120" progId="Equation.DSMT4">
                  <p:embed/>
                  <p:pic>
                    <p:nvPicPr>
                      <p:cNvPr id="38" name="Object 1"/>
                      <p:cNvPicPr>
                        <a:picLocks noChangeAspect="1" noChangeArrowheads="1"/>
                      </p:cNvPicPr>
                      <p:nvPr/>
                    </p:nvPicPr>
                    <p:blipFill>
                      <a:blip r:embed="rId12"/>
                      <a:srcRect/>
                      <a:stretch>
                        <a:fillRect/>
                      </a:stretch>
                    </p:blipFill>
                    <p:spPr bwMode="auto">
                      <a:xfrm>
                        <a:off x="5027519" y="2293729"/>
                        <a:ext cx="1193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9" name="Straight Arrow Connector 25"/>
          <p:cNvCxnSpPr>
            <a:cxnSpLocks noChangeShapeType="1"/>
          </p:cNvCxnSpPr>
          <p:nvPr/>
        </p:nvCxnSpPr>
        <p:spPr bwMode="auto">
          <a:xfrm>
            <a:off x="6022239" y="3280192"/>
            <a:ext cx="1058863" cy="9525"/>
          </a:xfrm>
          <a:prstGeom prst="straightConnector1">
            <a:avLst/>
          </a:prstGeom>
          <a:noFill/>
          <a:ln w="9525" algn="ctr">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cxnSp>
      <p:graphicFrame>
        <p:nvGraphicFramePr>
          <p:cNvPr id="40" name="Object 1"/>
          <p:cNvGraphicFramePr>
            <a:graphicFrameLocks noChangeAspect="1"/>
          </p:cNvGraphicFramePr>
          <p:nvPr>
            <p:extLst>
              <p:ext uri="{D42A27DB-BD31-4B8C-83A1-F6EECF244321}">
                <p14:modId xmlns:p14="http://schemas.microsoft.com/office/powerpoint/2010/main" val="392428532"/>
              </p:ext>
            </p:extLst>
          </p:nvPr>
        </p:nvGraphicFramePr>
        <p:xfrm>
          <a:off x="6043818" y="2932170"/>
          <a:ext cx="921406" cy="340920"/>
        </p:xfrm>
        <a:graphic>
          <a:graphicData uri="http://schemas.openxmlformats.org/presentationml/2006/ole">
            <mc:AlternateContent xmlns:mc="http://schemas.openxmlformats.org/markup-compatibility/2006">
              <mc:Choice xmlns:v="urn:schemas-microsoft-com:vml" Requires="v">
                <p:oleObj spid="_x0000_s10063" name="Equation" r:id="rId13" imgW="1269720" imgH="469800" progId="Equation.DSMT4">
                  <p:embed/>
                </p:oleObj>
              </mc:Choice>
              <mc:Fallback>
                <p:oleObj name="Equation" r:id="rId13" imgW="1269720" imgH="469800" progId="Equation.DSMT4">
                  <p:embed/>
                  <p:pic>
                    <p:nvPicPr>
                      <p:cNvPr id="40" name="Object 1"/>
                      <p:cNvPicPr>
                        <a:picLocks noChangeAspect="1" noChangeArrowheads="1"/>
                      </p:cNvPicPr>
                      <p:nvPr/>
                    </p:nvPicPr>
                    <p:blipFill>
                      <a:blip r:embed="rId14"/>
                      <a:srcRect/>
                      <a:stretch>
                        <a:fillRect/>
                      </a:stretch>
                    </p:blipFill>
                    <p:spPr bwMode="auto">
                      <a:xfrm>
                        <a:off x="6043818" y="2932170"/>
                        <a:ext cx="921406" cy="340920"/>
                      </a:xfrm>
                      <a:prstGeom prst="rect">
                        <a:avLst/>
                      </a:prstGeom>
                      <a:noFill/>
                      <a:ln>
                        <a:noFill/>
                      </a:ln>
                      <a:extLst/>
                    </p:spPr>
                  </p:pic>
                </p:oleObj>
              </mc:Fallback>
            </mc:AlternateContent>
          </a:graphicData>
        </a:graphic>
      </p:graphicFrame>
      <p:sp>
        <p:nvSpPr>
          <p:cNvPr id="27" name="Rounded Rectangle 38"/>
          <p:cNvSpPr/>
          <p:nvPr/>
        </p:nvSpPr>
        <p:spPr bwMode="auto">
          <a:xfrm>
            <a:off x="7093370" y="2848410"/>
            <a:ext cx="1884362" cy="898525"/>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solidFill>
                  <a:srgbClr val="000000"/>
                </a:solidFill>
                <a:latin typeface="Arial" charset="0"/>
              </a:rPr>
              <a:t>Generate primitive class descriptors</a:t>
            </a:r>
            <a:endParaRPr lang="en-US" sz="1600" dirty="0">
              <a:solidFill>
                <a:srgbClr val="000000"/>
              </a:solidFill>
              <a:effectLst>
                <a:outerShdw blurRad="38100" dist="38100" dir="2700000" algn="tl">
                  <a:srgbClr val="000000">
                    <a:alpha val="43137"/>
                  </a:srgbClr>
                </a:outerShdw>
              </a:effectLst>
              <a:latin typeface="Arial" charset="0"/>
            </a:endParaRPr>
          </a:p>
        </p:txBody>
      </p:sp>
      <p:sp>
        <p:nvSpPr>
          <p:cNvPr id="28" name="Rectangle 20"/>
          <p:cNvSpPr>
            <a:spLocks noChangeArrowheads="1"/>
          </p:cNvSpPr>
          <p:nvPr/>
        </p:nvSpPr>
        <p:spPr bwMode="auto">
          <a:xfrm>
            <a:off x="312038" y="5162476"/>
            <a:ext cx="70723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 typeface="Wingdings" panose="05000000000000000000" pitchFamily="2" charset="2"/>
              <a:buChar char="ü"/>
            </a:pPr>
            <a:endParaRPr lang="it-IT" altLang="it-IT" sz="1800" b="0"/>
          </a:p>
          <a:p>
            <a:pPr>
              <a:spcBef>
                <a:spcPct val="0"/>
              </a:spcBef>
              <a:buClrTx/>
              <a:buFont typeface="Wingdings" panose="05000000000000000000" pitchFamily="2" charset="2"/>
              <a:buChar char="ü"/>
            </a:pPr>
            <a:endParaRPr lang="it-IT" altLang="it-IT" sz="1800" b="0"/>
          </a:p>
        </p:txBody>
      </p:sp>
      <p:graphicFrame>
        <p:nvGraphicFramePr>
          <p:cNvPr id="32" name="Object 2"/>
          <p:cNvGraphicFramePr>
            <a:graphicFrameLocks noChangeAspect="1"/>
          </p:cNvGraphicFramePr>
          <p:nvPr>
            <p:extLst>
              <p:ext uri="{D42A27DB-BD31-4B8C-83A1-F6EECF244321}">
                <p14:modId xmlns:p14="http://schemas.microsoft.com/office/powerpoint/2010/main" val="2580111735"/>
              </p:ext>
            </p:extLst>
          </p:nvPr>
        </p:nvGraphicFramePr>
        <p:xfrm>
          <a:off x="1648713" y="4538588"/>
          <a:ext cx="5970588" cy="1724025"/>
        </p:xfrm>
        <a:graphic>
          <a:graphicData uri="http://schemas.openxmlformats.org/presentationml/2006/ole">
            <mc:AlternateContent xmlns:mc="http://schemas.openxmlformats.org/markup-compatibility/2006">
              <mc:Choice xmlns:v="urn:schemas-microsoft-com:vml" Requires="v">
                <p:oleObj spid="_x0000_s10064" name="Equation" r:id="rId15" imgW="2946240" imgH="850680" progId="Equation.DSMT4">
                  <p:embed/>
                </p:oleObj>
              </mc:Choice>
              <mc:Fallback>
                <p:oleObj name="Equation" r:id="rId15" imgW="2946240" imgH="850680" progId="Equation.DSMT4">
                  <p:embed/>
                  <p:pic>
                    <p:nvPicPr>
                      <p:cNvPr id="32" name="Object 2"/>
                      <p:cNvPicPr>
                        <a:picLocks noChangeAspect="1" noChangeArrowheads="1"/>
                      </p:cNvPicPr>
                      <p:nvPr/>
                    </p:nvPicPr>
                    <p:blipFill>
                      <a:blip r:embed="rId16"/>
                      <a:srcRect/>
                      <a:stretch>
                        <a:fillRect/>
                      </a:stretch>
                    </p:blipFill>
                    <p:spPr bwMode="auto">
                      <a:xfrm>
                        <a:off x="1648713" y="4538588"/>
                        <a:ext cx="5970588"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 name="Rectangle 7"/>
          <p:cNvSpPr>
            <a:spLocks noChangeArrowheads="1"/>
          </p:cNvSpPr>
          <p:nvPr/>
        </p:nvSpPr>
        <p:spPr bwMode="auto">
          <a:xfrm>
            <a:off x="5247523" y="5348212"/>
            <a:ext cx="18224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200" b="0" i="1" dirty="0">
                <a:solidFill>
                  <a:schemeClr val="accent2"/>
                </a:solidFill>
              </a:rPr>
              <a:t>k</a:t>
            </a:r>
            <a:r>
              <a:rPr lang="it-IT" altLang="it-IT" sz="1200" b="0" dirty="0">
                <a:solidFill>
                  <a:schemeClr val="accent2"/>
                </a:solidFill>
              </a:rPr>
              <a:t>-th posterior probability</a:t>
            </a:r>
          </a:p>
        </p:txBody>
      </p:sp>
      <p:sp>
        <p:nvSpPr>
          <p:cNvPr id="44" name="Rectangle 7"/>
          <p:cNvSpPr>
            <a:spLocks noChangeArrowheads="1"/>
          </p:cNvSpPr>
          <p:nvPr/>
        </p:nvSpPr>
        <p:spPr bwMode="auto">
          <a:xfrm>
            <a:off x="7398127" y="4639394"/>
            <a:ext cx="8159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200" b="0" i="1" dirty="0">
                <a:solidFill>
                  <a:schemeClr val="accent2"/>
                </a:solidFill>
              </a:rPr>
              <a:t>threshold</a:t>
            </a:r>
            <a:endParaRPr lang="it-IT" altLang="it-IT" sz="1200" b="0" dirty="0">
              <a:solidFill>
                <a:schemeClr val="accent2"/>
              </a:solidFill>
            </a:endParaRPr>
          </a:p>
        </p:txBody>
      </p:sp>
      <p:sp>
        <p:nvSpPr>
          <p:cNvPr id="47" name="Rectangle 7"/>
          <p:cNvSpPr>
            <a:spLocks noChangeArrowheads="1"/>
          </p:cNvSpPr>
          <p:nvPr/>
        </p:nvSpPr>
        <p:spPr bwMode="auto">
          <a:xfrm>
            <a:off x="1844969" y="5128894"/>
            <a:ext cx="8338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200" b="0" i="1" dirty="0">
                <a:solidFill>
                  <a:schemeClr val="accent2"/>
                </a:solidFill>
              </a:rPr>
              <a:t>k</a:t>
            </a:r>
            <a:r>
              <a:rPr lang="it-IT" altLang="it-IT" sz="1200" b="0" dirty="0">
                <a:solidFill>
                  <a:schemeClr val="accent2"/>
                </a:solidFill>
              </a:rPr>
              <a:t>-th class</a:t>
            </a:r>
          </a:p>
        </p:txBody>
      </p:sp>
      <p:sp>
        <p:nvSpPr>
          <p:cNvPr id="50" name="Oval 8"/>
          <p:cNvSpPr/>
          <p:nvPr/>
        </p:nvSpPr>
        <p:spPr bwMode="auto">
          <a:xfrm>
            <a:off x="5579558" y="4679249"/>
            <a:ext cx="1047554" cy="557839"/>
          </a:xfrm>
          <a:prstGeom prst="ellipse">
            <a:avLst/>
          </a:prstGeom>
          <a:noFill/>
          <a:ln w="3175" cap="flat" cmpd="sng" algn="ctr">
            <a:solidFill>
              <a:schemeClr val="accent2"/>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a:solidFill>
                <a:schemeClr val="accent2"/>
              </a:solidFill>
            </a:endParaRPr>
          </a:p>
        </p:txBody>
      </p:sp>
      <p:sp>
        <p:nvSpPr>
          <p:cNvPr id="51" name="Oval 8"/>
          <p:cNvSpPr/>
          <p:nvPr/>
        </p:nvSpPr>
        <p:spPr bwMode="auto">
          <a:xfrm>
            <a:off x="6917725" y="4741788"/>
            <a:ext cx="334864" cy="334002"/>
          </a:xfrm>
          <a:prstGeom prst="ellipse">
            <a:avLst/>
          </a:prstGeom>
          <a:noFill/>
          <a:ln w="3175" cap="flat" cmpd="sng" algn="ctr">
            <a:solidFill>
              <a:schemeClr val="accent2"/>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a:solidFill>
                <a:schemeClr val="accent2"/>
              </a:solidFill>
            </a:endParaRPr>
          </a:p>
        </p:txBody>
      </p:sp>
      <p:sp>
        <p:nvSpPr>
          <p:cNvPr id="52" name="Oval 8"/>
          <p:cNvSpPr/>
          <p:nvPr/>
        </p:nvSpPr>
        <p:spPr bwMode="auto">
          <a:xfrm>
            <a:off x="2148032" y="4708450"/>
            <a:ext cx="227756" cy="304557"/>
          </a:xfrm>
          <a:prstGeom prst="ellipse">
            <a:avLst/>
          </a:prstGeom>
          <a:noFill/>
          <a:ln w="3175" cap="flat" cmpd="sng" algn="ctr">
            <a:solidFill>
              <a:schemeClr val="accent2"/>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a:solidFill>
                <a:schemeClr val="accent2"/>
              </a:solidFill>
            </a:endParaRPr>
          </a:p>
        </p:txBody>
      </p:sp>
      <p:sp>
        <p:nvSpPr>
          <p:cNvPr id="53" name="Freeform 43"/>
          <p:cNvSpPr/>
          <p:nvPr/>
        </p:nvSpPr>
        <p:spPr bwMode="auto">
          <a:xfrm rot="16200000">
            <a:off x="7338948" y="4239751"/>
            <a:ext cx="251460" cy="735330"/>
          </a:xfrm>
          <a:custGeom>
            <a:avLst/>
            <a:gdLst>
              <a:gd name="connsiteX0" fmla="*/ 0 w 175504"/>
              <a:gd name="connsiteY0" fmla="*/ 0 h 967740"/>
              <a:gd name="connsiteX1" fmla="*/ 175260 w 175504"/>
              <a:gd name="connsiteY1" fmla="*/ 525780 h 967740"/>
              <a:gd name="connsiteX2" fmla="*/ 30480 w 175504"/>
              <a:gd name="connsiteY2" fmla="*/ 967740 h 967740"/>
            </a:gdLst>
            <a:ahLst/>
            <a:cxnLst>
              <a:cxn ang="0">
                <a:pos x="connsiteX0" y="connsiteY0"/>
              </a:cxn>
              <a:cxn ang="0">
                <a:pos x="connsiteX1" y="connsiteY1"/>
              </a:cxn>
              <a:cxn ang="0">
                <a:pos x="connsiteX2" y="connsiteY2"/>
              </a:cxn>
            </a:cxnLst>
            <a:rect l="l" t="t" r="r" b="b"/>
            <a:pathLst>
              <a:path w="175504" h="967740">
                <a:moveTo>
                  <a:pt x="0" y="0"/>
                </a:moveTo>
                <a:cubicBezTo>
                  <a:pt x="85090" y="182245"/>
                  <a:pt x="170180" y="364490"/>
                  <a:pt x="175260" y="525780"/>
                </a:cubicBezTo>
                <a:cubicBezTo>
                  <a:pt x="180340" y="687070"/>
                  <a:pt x="105410" y="827405"/>
                  <a:pt x="30480" y="967740"/>
                </a:cubicBezTo>
              </a:path>
            </a:pathLst>
          </a:custGeom>
          <a:noFill/>
          <a:ln w="3175" cap="flat" cmpd="sng" algn="ctr">
            <a:solidFill>
              <a:schemeClr val="accent2"/>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a:solidFill>
                <a:schemeClr val="accent2"/>
              </a:solidFill>
            </a:endParaRPr>
          </a:p>
        </p:txBody>
      </p:sp>
      <p:cxnSp>
        <p:nvCxnSpPr>
          <p:cNvPr id="54" name="Straight Arrow Connector 12"/>
          <p:cNvCxnSpPr/>
          <p:nvPr/>
        </p:nvCxnSpPr>
        <p:spPr bwMode="auto">
          <a:xfrm>
            <a:off x="6110374" y="5237088"/>
            <a:ext cx="0" cy="144000"/>
          </a:xfrm>
          <a:prstGeom prst="straightConnector1">
            <a:avLst/>
          </a:prstGeom>
          <a:noFill/>
          <a:ln w="3175" cap="flat" cmpd="sng" algn="ctr">
            <a:solidFill>
              <a:schemeClr val="accent2"/>
            </a:solidFill>
            <a:prstDash val="dash"/>
            <a:round/>
            <a:headEnd type="none" w="sm" len="sm"/>
            <a:tailEnd type="triangle" w="sm" len="sm"/>
          </a:ln>
          <a:effectLst/>
        </p:spPr>
      </p:cxnSp>
      <p:cxnSp>
        <p:nvCxnSpPr>
          <p:cNvPr id="55" name="Straight Arrow Connector 12"/>
          <p:cNvCxnSpPr/>
          <p:nvPr/>
        </p:nvCxnSpPr>
        <p:spPr bwMode="auto">
          <a:xfrm>
            <a:off x="2261910" y="5018476"/>
            <a:ext cx="0" cy="144000"/>
          </a:xfrm>
          <a:prstGeom prst="straightConnector1">
            <a:avLst/>
          </a:prstGeom>
          <a:noFill/>
          <a:ln w="3175" cap="flat" cmpd="sng" algn="ctr">
            <a:solidFill>
              <a:schemeClr val="accent2"/>
            </a:solidFill>
            <a:prstDash val="dash"/>
            <a:round/>
            <a:headEnd type="none" w="sm" len="sm"/>
            <a:tailEnd type="triangle" w="sm" len="sm"/>
          </a:ln>
          <a:effectLst/>
        </p:spPr>
      </p:cxnSp>
      <p:sp>
        <p:nvSpPr>
          <p:cNvPr id="56" name="Rectangle 7"/>
          <p:cNvSpPr>
            <a:spLocks noChangeArrowheads="1"/>
          </p:cNvSpPr>
          <p:nvPr/>
        </p:nvSpPr>
        <p:spPr bwMode="auto">
          <a:xfrm>
            <a:off x="2784369" y="6128028"/>
            <a:ext cx="181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200" b="0" dirty="0">
                <a:solidFill>
                  <a:schemeClr val="accent2"/>
                </a:solidFill>
              </a:rPr>
              <a:t>vector of all zero entries</a:t>
            </a:r>
          </a:p>
        </p:txBody>
      </p:sp>
      <p:sp>
        <p:nvSpPr>
          <p:cNvPr id="57" name="Oval 8"/>
          <p:cNvSpPr/>
          <p:nvPr/>
        </p:nvSpPr>
        <p:spPr bwMode="auto">
          <a:xfrm>
            <a:off x="3518788" y="5684200"/>
            <a:ext cx="253937" cy="300601"/>
          </a:xfrm>
          <a:prstGeom prst="ellipse">
            <a:avLst/>
          </a:prstGeom>
          <a:noFill/>
          <a:ln w="3175" cap="flat" cmpd="sng" algn="ctr">
            <a:solidFill>
              <a:schemeClr val="accent2"/>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a:solidFill>
                <a:schemeClr val="accent2"/>
              </a:solidFill>
            </a:endParaRPr>
          </a:p>
        </p:txBody>
      </p:sp>
      <p:cxnSp>
        <p:nvCxnSpPr>
          <p:cNvPr id="58" name="Straight Arrow Connector 12"/>
          <p:cNvCxnSpPr/>
          <p:nvPr/>
        </p:nvCxnSpPr>
        <p:spPr bwMode="auto">
          <a:xfrm>
            <a:off x="3671188" y="6018202"/>
            <a:ext cx="0" cy="144000"/>
          </a:xfrm>
          <a:prstGeom prst="straightConnector1">
            <a:avLst/>
          </a:prstGeom>
          <a:noFill/>
          <a:ln w="3175" cap="flat" cmpd="sng" algn="ctr">
            <a:solidFill>
              <a:schemeClr val="accent2"/>
            </a:solidFill>
            <a:prstDash val="dash"/>
            <a:round/>
            <a:headEnd type="none" w="sm" len="sm"/>
            <a:tailEnd type="triangle" w="sm" len="sm"/>
          </a:ln>
          <a:effectLst/>
        </p:spPr>
      </p:cxnSp>
      <p:sp>
        <p:nvSpPr>
          <p:cNvPr id="5" name="Rectangle 4"/>
          <p:cNvSpPr/>
          <p:nvPr/>
        </p:nvSpPr>
        <p:spPr>
          <a:xfrm>
            <a:off x="417850" y="3902399"/>
            <a:ext cx="7125950" cy="369332"/>
          </a:xfrm>
          <a:prstGeom prst="rect">
            <a:avLst/>
          </a:prstGeom>
        </p:spPr>
        <p:txBody>
          <a:bodyPr wrap="square">
            <a:spAutoFit/>
          </a:bodyPr>
          <a:lstStyle/>
          <a:p>
            <a:pPr marL="285750" indent="-285750">
              <a:buFont typeface="Wingdings" panose="05000000000000000000" pitchFamily="2" charset="2"/>
              <a:buChar char="ü"/>
            </a:pPr>
            <a:r>
              <a:rPr lang="it-IT" altLang="it-IT" dirty="0">
                <a:solidFill>
                  <a:schemeClr val="accent2"/>
                </a:solidFill>
              </a:rPr>
              <a:t>Descriptors</a:t>
            </a:r>
            <a:r>
              <a:rPr lang="it-IT" altLang="it-IT" dirty="0">
                <a:solidFill>
                  <a:schemeClr val="tx2"/>
                </a:solidFill>
              </a:rPr>
              <a:t> </a:t>
            </a:r>
            <a:r>
              <a:rPr lang="it-IT" altLang="it-IT" dirty="0">
                <a:solidFill>
                  <a:srgbClr val="000000"/>
                </a:solidFill>
              </a:rPr>
              <a:t>of </a:t>
            </a:r>
            <a:r>
              <a:rPr lang="it-IT" altLang="it-IT" dirty="0">
                <a:solidFill>
                  <a:schemeClr val="accent2"/>
                </a:solidFill>
              </a:rPr>
              <a:t>primitive classes </a:t>
            </a:r>
            <a:r>
              <a:rPr lang="it-IT" altLang="it-IT" dirty="0">
                <a:solidFill>
                  <a:srgbClr val="000000"/>
                </a:solidFill>
              </a:rPr>
              <a:t>are estimated as follows:</a:t>
            </a:r>
            <a:endParaRPr lang="en-US" altLang="it-IT" dirty="0">
              <a:solidFill>
                <a:srgbClr val="000000"/>
              </a:solidFill>
            </a:endParaRPr>
          </a:p>
        </p:txBody>
      </p:sp>
      <p:cxnSp>
        <p:nvCxnSpPr>
          <p:cNvPr id="59" name="Straight Arrow Connector 25"/>
          <p:cNvCxnSpPr>
            <a:cxnSpLocks noChangeShapeType="1"/>
          </p:cNvCxnSpPr>
          <p:nvPr/>
        </p:nvCxnSpPr>
        <p:spPr bwMode="auto">
          <a:xfrm flipV="1">
            <a:off x="8035551" y="3719429"/>
            <a:ext cx="0" cy="522066"/>
          </a:xfrm>
          <a:prstGeom prst="straightConnector1">
            <a:avLst/>
          </a:prstGeom>
          <a:noFill/>
          <a:ln w="9525" algn="ctr">
            <a:solidFill>
              <a:schemeClr val="accent2">
                <a:lumMod val="50000"/>
              </a:schemeClr>
            </a:solidFill>
            <a:round/>
            <a:headEnd type="triangle"/>
            <a:tailEnd type="none" w="med" len="med"/>
          </a:ln>
          <a:extLst>
            <a:ext uri="{909E8E84-426E-40DD-AFC4-6F175D3DCCD1}">
              <a14:hiddenFill xmlns:a14="http://schemas.microsoft.com/office/drawing/2010/main">
                <a:noFill/>
              </a14:hiddenFill>
            </a:ext>
          </a:extLst>
        </p:spPr>
      </p:cxnSp>
      <p:graphicFrame>
        <p:nvGraphicFramePr>
          <p:cNvPr id="60" name="Object 1"/>
          <p:cNvGraphicFramePr>
            <a:graphicFrameLocks noChangeAspect="1"/>
          </p:cNvGraphicFramePr>
          <p:nvPr>
            <p:extLst>
              <p:ext uri="{D42A27DB-BD31-4B8C-83A1-F6EECF244321}">
                <p14:modId xmlns:p14="http://schemas.microsoft.com/office/powerpoint/2010/main" val="3593135583"/>
              </p:ext>
            </p:extLst>
          </p:nvPr>
        </p:nvGraphicFramePr>
        <p:xfrm>
          <a:off x="8164945" y="3882810"/>
          <a:ext cx="622300" cy="330200"/>
        </p:xfrm>
        <a:graphic>
          <a:graphicData uri="http://schemas.openxmlformats.org/presentationml/2006/ole">
            <mc:AlternateContent xmlns:mc="http://schemas.openxmlformats.org/markup-compatibility/2006">
              <mc:Choice xmlns:v="urn:schemas-microsoft-com:vml" Requires="v">
                <p:oleObj spid="_x0000_s10065" name="Equation" r:id="rId17" imgW="622080" imgH="330120" progId="Equation.DSMT4">
                  <p:embed/>
                </p:oleObj>
              </mc:Choice>
              <mc:Fallback>
                <p:oleObj name="Equation" r:id="rId17" imgW="622080" imgH="330120" progId="Equation.DSMT4">
                  <p:embed/>
                  <p:pic>
                    <p:nvPicPr>
                      <p:cNvPr id="60" name="Object 1"/>
                      <p:cNvPicPr>
                        <a:picLocks noChangeAspect="1" noChangeArrowheads="1"/>
                      </p:cNvPicPr>
                      <p:nvPr/>
                    </p:nvPicPr>
                    <p:blipFill>
                      <a:blip r:embed="rId18"/>
                      <a:srcRect/>
                      <a:stretch>
                        <a:fillRect/>
                      </a:stretch>
                    </p:blipFill>
                    <p:spPr bwMode="auto">
                      <a:xfrm>
                        <a:off x="8164945" y="3882810"/>
                        <a:ext cx="6223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46"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41" name="Title 3"/>
          <p:cNvSpPr txBox="1">
            <a:spLocks/>
          </p:cNvSpPr>
          <p:nvPr/>
        </p:nvSpPr>
        <p:spPr bwMode="auto">
          <a:xfrm>
            <a:off x="212794" y="328223"/>
            <a:ext cx="77120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Multi-Code Hashing: </a:t>
            </a:r>
            <a:r>
              <a:rPr lang="en-US" b="1" kern="0" dirty="0">
                <a:solidFill>
                  <a:schemeClr val="accent2">
                    <a:lumMod val="50000"/>
                  </a:schemeClr>
                </a:solidFill>
              </a:rPr>
              <a:t>Step 1</a:t>
            </a:r>
            <a:r>
              <a:rPr lang="it-IT" b="1" kern="0" dirty="0" smtClean="0">
                <a:solidFill>
                  <a:schemeClr val="accent2">
                    <a:lumMod val="50000"/>
                  </a:schemeClr>
                </a:solidFill>
              </a:rPr>
              <a:t> </a:t>
            </a:r>
            <a:endParaRPr lang="it-IT" b="1" kern="0" dirty="0">
              <a:solidFill>
                <a:schemeClr val="accent2">
                  <a:lumMod val="50000"/>
                </a:schemeClr>
              </a:solidFill>
            </a:endParaRPr>
          </a:p>
        </p:txBody>
      </p:sp>
      <p:sp>
        <p:nvSpPr>
          <p:cNvPr id="61"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42</a:t>
            </a:r>
            <a:endParaRPr lang="it-IT" altLang="de-DE" sz="900" kern="0" dirty="0">
              <a:solidFill>
                <a:srgbClr val="000000"/>
              </a:solidFill>
            </a:endParaRPr>
          </a:p>
        </p:txBody>
      </p:sp>
    </p:spTree>
    <p:extLst>
      <p:ext uri="{BB962C8B-B14F-4D97-AF65-F5344CB8AC3E}">
        <p14:creationId xmlns:p14="http://schemas.microsoft.com/office/powerpoint/2010/main" val="15108840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230980" y="5943600"/>
            <a:ext cx="8792882"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lr>
                <a:schemeClr val="hlink"/>
              </a:buClr>
              <a:buFont typeface="Wingdings" pitchFamily="2" charset="2"/>
              <a:buChar char="v"/>
              <a:defRPr sz="2800" b="1">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itchFamily="34" charset="0"/>
              </a:defRPr>
            </a:lvl2pPr>
            <a:lvl3pPr marL="1143000" indent="-228600" eaLnBrk="0" hangingPunct="0">
              <a:spcBef>
                <a:spcPct val="20000"/>
              </a:spcBef>
              <a:buClr>
                <a:schemeClr val="tx1"/>
              </a:buClr>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Clr>
                <a:schemeClr val="tx1"/>
              </a:buClr>
              <a:buFontTx/>
              <a:buNone/>
              <a:defRPr/>
            </a:pPr>
            <a:r>
              <a:rPr lang="en-US" sz="1000" b="0" dirty="0" smtClean="0">
                <a:solidFill>
                  <a:schemeClr val="accent2">
                    <a:lumMod val="50000"/>
                  </a:schemeClr>
                </a:solidFill>
              </a:rPr>
              <a:t>B</a:t>
            </a:r>
            <a:r>
              <a:rPr lang="en-US" sz="1000" b="0" dirty="0">
                <a:solidFill>
                  <a:schemeClr val="accent2">
                    <a:lumMod val="50000"/>
                  </a:schemeClr>
                </a:solidFill>
              </a:rPr>
              <a:t>. </a:t>
            </a:r>
            <a:r>
              <a:rPr lang="en-US" sz="1000" b="0" dirty="0" err="1">
                <a:solidFill>
                  <a:schemeClr val="accent2">
                    <a:lumMod val="50000"/>
                  </a:schemeClr>
                </a:solidFill>
              </a:rPr>
              <a:t>Demir</a:t>
            </a:r>
            <a:r>
              <a:rPr lang="en-US" sz="1000" b="0" dirty="0">
                <a:solidFill>
                  <a:schemeClr val="accent2">
                    <a:lumMod val="50000"/>
                  </a:schemeClr>
                </a:solidFill>
              </a:rPr>
              <a:t>, L. </a:t>
            </a:r>
            <a:r>
              <a:rPr lang="en-US" sz="1000" b="0" dirty="0" err="1">
                <a:solidFill>
                  <a:schemeClr val="accent2">
                    <a:lumMod val="50000"/>
                  </a:schemeClr>
                </a:solidFill>
              </a:rPr>
              <a:t>Bruzzone</a:t>
            </a:r>
            <a:r>
              <a:rPr lang="en-US" sz="1000" b="0" dirty="0">
                <a:solidFill>
                  <a:schemeClr val="accent2">
                    <a:lumMod val="50000"/>
                  </a:schemeClr>
                </a:solidFill>
              </a:rPr>
              <a:t> “Hashing based scalable remote sensing image search and retrieval in large archives</a:t>
            </a:r>
            <a:r>
              <a:rPr lang="en-US" sz="1000" b="0" i="1" dirty="0">
                <a:solidFill>
                  <a:schemeClr val="accent2">
                    <a:lumMod val="50000"/>
                  </a:schemeClr>
                </a:solidFill>
              </a:rPr>
              <a:t>”, IEEE Transactions on Geoscience and Remote Sensing</a:t>
            </a:r>
            <a:r>
              <a:rPr lang="en-US" sz="1000" b="0" dirty="0">
                <a:solidFill>
                  <a:schemeClr val="accent2">
                    <a:lumMod val="50000"/>
                  </a:schemeClr>
                </a:solidFill>
              </a:rPr>
              <a:t>, vol. 54, no.2, pp. 892-904, 2016. </a:t>
            </a:r>
            <a:endParaRPr lang="en-US" altLang="it-IT" sz="1000" b="0" dirty="0">
              <a:solidFill>
                <a:schemeClr val="accent2">
                  <a:lumMod val="50000"/>
                </a:schemeClr>
              </a:solidFill>
              <a:latin typeface="+mn-lt"/>
            </a:endParaRPr>
          </a:p>
        </p:txBody>
      </p:sp>
      <p:graphicFrame>
        <p:nvGraphicFramePr>
          <p:cNvPr id="98" name="Object 1"/>
          <p:cNvGraphicFramePr>
            <a:graphicFrameLocks noChangeAspect="1"/>
          </p:cNvGraphicFramePr>
          <p:nvPr>
            <p:extLst>
              <p:ext uri="{D42A27DB-BD31-4B8C-83A1-F6EECF244321}">
                <p14:modId xmlns:p14="http://schemas.microsoft.com/office/powerpoint/2010/main" val="745773964"/>
              </p:ext>
            </p:extLst>
          </p:nvPr>
        </p:nvGraphicFramePr>
        <p:xfrm>
          <a:off x="1905000" y="1537237"/>
          <a:ext cx="1651000" cy="279400"/>
        </p:xfrm>
        <a:graphic>
          <a:graphicData uri="http://schemas.openxmlformats.org/presentationml/2006/ole">
            <mc:AlternateContent xmlns:mc="http://schemas.openxmlformats.org/markup-compatibility/2006">
              <mc:Choice xmlns:v="urn:schemas-microsoft-com:vml" Requires="v">
                <p:oleObj spid="_x0000_s10557" name="Equation" r:id="rId3" imgW="1650960" imgH="279360" progId="Equation.DSMT4">
                  <p:embed/>
                </p:oleObj>
              </mc:Choice>
              <mc:Fallback>
                <p:oleObj name="Equation" r:id="rId3" imgW="1650960" imgH="279360" progId="Equation.DSMT4">
                  <p:embed/>
                  <p:pic>
                    <p:nvPicPr>
                      <p:cNvPr id="98" name="Object 1"/>
                      <p:cNvPicPr>
                        <a:picLocks noChangeAspect="1" noChangeArrowheads="1"/>
                      </p:cNvPicPr>
                      <p:nvPr/>
                    </p:nvPicPr>
                    <p:blipFill>
                      <a:blip r:embed="rId4"/>
                      <a:srcRect/>
                      <a:stretch>
                        <a:fillRect/>
                      </a:stretch>
                    </p:blipFill>
                    <p:spPr bwMode="auto">
                      <a:xfrm>
                        <a:off x="1905000" y="1537237"/>
                        <a:ext cx="16510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 name="Object 1"/>
          <p:cNvGraphicFramePr>
            <a:graphicFrameLocks noChangeAspect="1"/>
          </p:cNvGraphicFramePr>
          <p:nvPr>
            <p:extLst>
              <p:ext uri="{D42A27DB-BD31-4B8C-83A1-F6EECF244321}">
                <p14:modId xmlns:p14="http://schemas.microsoft.com/office/powerpoint/2010/main" val="293468970"/>
              </p:ext>
            </p:extLst>
          </p:nvPr>
        </p:nvGraphicFramePr>
        <p:xfrm>
          <a:off x="6781800" y="4927600"/>
          <a:ext cx="1092200" cy="304800"/>
        </p:xfrm>
        <a:graphic>
          <a:graphicData uri="http://schemas.openxmlformats.org/presentationml/2006/ole">
            <mc:AlternateContent xmlns:mc="http://schemas.openxmlformats.org/markup-compatibility/2006">
              <mc:Choice xmlns:v="urn:schemas-microsoft-com:vml" Requires="v">
                <p:oleObj spid="_x0000_s10558" name="Equation" r:id="rId5" imgW="1091880" imgH="304560" progId="Equation.DSMT4">
                  <p:embed/>
                </p:oleObj>
              </mc:Choice>
              <mc:Fallback>
                <p:oleObj name="Equation" r:id="rId5" imgW="1091880" imgH="304560" progId="Equation.DSMT4">
                  <p:embed/>
                  <p:pic>
                    <p:nvPicPr>
                      <p:cNvPr id="99" name="Object 1"/>
                      <p:cNvPicPr>
                        <a:picLocks noChangeAspect="1" noChangeArrowheads="1"/>
                      </p:cNvPicPr>
                      <p:nvPr/>
                    </p:nvPicPr>
                    <p:blipFill>
                      <a:blip r:embed="rId6"/>
                      <a:srcRect/>
                      <a:stretch>
                        <a:fillRect/>
                      </a:stretch>
                    </p:blipFill>
                    <p:spPr bwMode="auto">
                      <a:xfrm>
                        <a:off x="6781800" y="4927600"/>
                        <a:ext cx="109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 name="Object 1"/>
          <p:cNvGraphicFramePr>
            <a:graphicFrameLocks noChangeAspect="1"/>
          </p:cNvGraphicFramePr>
          <p:nvPr>
            <p:extLst>
              <p:ext uri="{D42A27DB-BD31-4B8C-83A1-F6EECF244321}">
                <p14:modId xmlns:p14="http://schemas.microsoft.com/office/powerpoint/2010/main" val="929808430"/>
              </p:ext>
            </p:extLst>
          </p:nvPr>
        </p:nvGraphicFramePr>
        <p:xfrm>
          <a:off x="2895600" y="5232400"/>
          <a:ext cx="1638300" cy="330200"/>
        </p:xfrm>
        <a:graphic>
          <a:graphicData uri="http://schemas.openxmlformats.org/presentationml/2006/ole">
            <mc:AlternateContent xmlns:mc="http://schemas.openxmlformats.org/markup-compatibility/2006">
              <mc:Choice xmlns:v="urn:schemas-microsoft-com:vml" Requires="v">
                <p:oleObj spid="_x0000_s10559" name="Equation" r:id="rId7" imgW="1638000" imgH="330120" progId="Equation.DSMT4">
                  <p:embed/>
                </p:oleObj>
              </mc:Choice>
              <mc:Fallback>
                <p:oleObj name="Equation" r:id="rId7" imgW="1638000" imgH="330120" progId="Equation.DSMT4">
                  <p:embed/>
                  <p:pic>
                    <p:nvPicPr>
                      <p:cNvPr id="100" name="Object 1"/>
                      <p:cNvPicPr>
                        <a:picLocks noChangeAspect="1" noChangeArrowheads="1"/>
                      </p:cNvPicPr>
                      <p:nvPr/>
                    </p:nvPicPr>
                    <p:blipFill>
                      <a:blip r:embed="rId8"/>
                      <a:srcRect/>
                      <a:stretch>
                        <a:fillRect/>
                      </a:stretch>
                    </p:blipFill>
                    <p:spPr bwMode="auto">
                      <a:xfrm>
                        <a:off x="2895600" y="5232400"/>
                        <a:ext cx="16383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3"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7" name="Title 3"/>
          <p:cNvSpPr txBox="1">
            <a:spLocks/>
          </p:cNvSpPr>
          <p:nvPr/>
        </p:nvSpPr>
        <p:spPr bwMode="auto">
          <a:xfrm>
            <a:off x="212794" y="328223"/>
            <a:ext cx="77120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Multi-Code Hashing: </a:t>
            </a:r>
            <a:r>
              <a:rPr lang="en-US" b="1" kern="0" dirty="0">
                <a:solidFill>
                  <a:schemeClr val="accent2">
                    <a:lumMod val="50000"/>
                  </a:schemeClr>
                </a:solidFill>
              </a:rPr>
              <a:t>Step </a:t>
            </a:r>
            <a:r>
              <a:rPr lang="en-US" b="1" kern="0" dirty="0" smtClean="0">
                <a:solidFill>
                  <a:schemeClr val="accent2">
                    <a:lumMod val="50000"/>
                  </a:schemeClr>
                </a:solidFill>
              </a:rPr>
              <a:t>2</a:t>
            </a:r>
            <a:r>
              <a:rPr lang="it-IT" b="1" kern="0" dirty="0" smtClean="0">
                <a:solidFill>
                  <a:schemeClr val="accent2">
                    <a:lumMod val="50000"/>
                  </a:schemeClr>
                </a:solidFill>
              </a:rPr>
              <a:t> </a:t>
            </a:r>
            <a:endParaRPr lang="it-IT" b="1" kern="0" dirty="0">
              <a:solidFill>
                <a:schemeClr val="accent2">
                  <a:lumMod val="50000"/>
                </a:schemeClr>
              </a:solidFill>
            </a:endParaRPr>
          </a:p>
        </p:txBody>
      </p:sp>
      <p:sp>
        <p:nvSpPr>
          <p:cNvPr id="14"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43</a:t>
            </a:r>
            <a:endParaRPr lang="it-IT" altLang="de-DE" sz="900" kern="0" dirty="0">
              <a:solidFill>
                <a:srgbClr val="000000"/>
              </a:solidFill>
            </a:endParaRPr>
          </a:p>
        </p:txBody>
      </p:sp>
      <p:sp>
        <p:nvSpPr>
          <p:cNvPr id="15" name="Rectangle 7"/>
          <p:cNvSpPr>
            <a:spLocks noChangeArrowheads="1"/>
          </p:cNvSpPr>
          <p:nvPr/>
        </p:nvSpPr>
        <p:spPr bwMode="auto">
          <a:xfrm>
            <a:off x="230980" y="1215362"/>
            <a:ext cx="8709027" cy="1436688"/>
          </a:xfrm>
          <a:prstGeom prst="rect">
            <a:avLst/>
          </a:prstGeom>
          <a:noFill/>
          <a:ln>
            <a:noFill/>
          </a:ln>
          <a:extLst/>
        </p:spPr>
        <p:txBody>
          <a:bodyPr lIns="92075" tIns="46038" rIns="92075" bIns="46038"/>
          <a:lstStyle>
            <a:lvl1pPr marL="342900" indent="-342900" eaLnBrk="0" hangingPunct="0">
              <a:defRPr>
                <a:solidFill>
                  <a:schemeClr val="tx1"/>
                </a:solidFill>
                <a:latin typeface="Arial" charset="0"/>
                <a:cs typeface="Arial" charset="0"/>
              </a:defRPr>
            </a:lvl1pPr>
            <a:lvl2pPr marL="742950" indent="-220663"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buClr>
                <a:srgbClr val="000000"/>
              </a:buClr>
              <a:buFont typeface="Wingdings" pitchFamily="2" charset="2"/>
              <a:buChar char="ü"/>
              <a:defRPr/>
            </a:pPr>
            <a:r>
              <a:rPr lang="en-GB" dirty="0">
                <a:solidFill>
                  <a:schemeClr val="accent2"/>
                </a:solidFill>
              </a:rPr>
              <a:t>Kernel-based supervised locality sensitive hashing (KSLSH) </a:t>
            </a:r>
            <a:r>
              <a:rPr lang="en-GB" dirty="0" smtClean="0">
                <a:solidFill>
                  <a:srgbClr val="000000"/>
                </a:solidFill>
              </a:rPr>
              <a:t>is </a:t>
            </a:r>
            <a:r>
              <a:rPr lang="en-GB" dirty="0">
                <a:solidFill>
                  <a:srgbClr val="000000"/>
                </a:solidFill>
              </a:rPr>
              <a:t>applied to the descriptors                             of </a:t>
            </a:r>
            <a:r>
              <a:rPr lang="en-GB" i="1" dirty="0">
                <a:solidFill>
                  <a:srgbClr val="000000"/>
                </a:solidFill>
              </a:rPr>
              <a:t>k</a:t>
            </a:r>
            <a:r>
              <a:rPr lang="en-GB" dirty="0">
                <a:solidFill>
                  <a:srgbClr val="000000"/>
                </a:solidFill>
              </a:rPr>
              <a:t>-</a:t>
            </a:r>
            <a:r>
              <a:rPr lang="en-GB" dirty="0" err="1">
                <a:solidFill>
                  <a:srgbClr val="000000"/>
                </a:solidFill>
              </a:rPr>
              <a:t>th</a:t>
            </a:r>
            <a:r>
              <a:rPr lang="en-GB" dirty="0">
                <a:solidFill>
                  <a:srgbClr val="000000"/>
                </a:solidFill>
              </a:rPr>
              <a:t> primitive class separately from each other.</a:t>
            </a:r>
          </a:p>
          <a:p>
            <a:pPr algn="just" eaLnBrk="1" hangingPunct="1">
              <a:buClr>
                <a:srgbClr val="000000"/>
              </a:buClr>
              <a:buFont typeface="Wingdings" pitchFamily="2" charset="2"/>
              <a:buChar char="ü"/>
              <a:defRPr/>
            </a:pPr>
            <a:endParaRPr lang="en-GB" dirty="0">
              <a:solidFill>
                <a:schemeClr val="tx2"/>
              </a:solidFill>
            </a:endParaRPr>
          </a:p>
          <a:p>
            <a:pPr marL="285750" indent="-285750" algn="just" eaLnBrk="1" hangingPunct="1">
              <a:buClr>
                <a:srgbClr val="000000"/>
              </a:buClr>
              <a:buFont typeface="Wingdings" panose="05000000000000000000" pitchFamily="2" charset="2"/>
              <a:buChar char="ü"/>
              <a:defRPr/>
            </a:pPr>
            <a:endParaRPr lang="en-GB" dirty="0">
              <a:solidFill>
                <a:schemeClr val="tx2"/>
              </a:solidFill>
            </a:endParaRPr>
          </a:p>
          <a:p>
            <a:pPr algn="just" eaLnBrk="1" hangingPunct="1">
              <a:buClr>
                <a:srgbClr val="000000"/>
              </a:buClr>
              <a:buFont typeface="Wingdings" panose="05000000000000000000" pitchFamily="2" charset="2"/>
              <a:buChar char="ü"/>
              <a:defRPr/>
            </a:pPr>
            <a:r>
              <a:rPr lang="en-US" dirty="0">
                <a:solidFill>
                  <a:srgbClr val="000000"/>
                </a:solidFill>
              </a:rPr>
              <a:t>The KSLSH method defines hash functions such that:</a:t>
            </a:r>
          </a:p>
          <a:p>
            <a:pPr marL="808037" lvl="1" indent="-285750" algn="just" eaLnBrk="1" hangingPunct="1">
              <a:buClr>
                <a:srgbClr val="000000"/>
              </a:buClr>
              <a:buFont typeface="Wingdings" panose="05000000000000000000" pitchFamily="2" charset="2"/>
              <a:buChar char="ü"/>
              <a:defRPr/>
            </a:pPr>
            <a:endParaRPr lang="en-US" dirty="0">
              <a:solidFill>
                <a:schemeClr val="tx2"/>
              </a:solidFill>
            </a:endParaRPr>
          </a:p>
          <a:p>
            <a:pPr marL="808037" lvl="1" indent="-285750" algn="just" eaLnBrk="1" hangingPunct="1">
              <a:buClr>
                <a:srgbClr val="000000"/>
              </a:buClr>
              <a:buFont typeface="Wingdings" panose="05000000000000000000" pitchFamily="2" charset="2"/>
              <a:buChar char="§"/>
              <a:defRPr/>
            </a:pPr>
            <a:r>
              <a:rPr lang="en-US" dirty="0">
                <a:solidFill>
                  <a:srgbClr val="000000"/>
                </a:solidFill>
              </a:rPr>
              <a:t>hamming distances from similar descriptors are </a:t>
            </a:r>
            <a:r>
              <a:rPr lang="en-US" dirty="0">
                <a:solidFill>
                  <a:schemeClr val="accent2"/>
                </a:solidFill>
              </a:rPr>
              <a:t>minimized</a:t>
            </a:r>
            <a:r>
              <a:rPr lang="en-US" dirty="0">
                <a:solidFill>
                  <a:schemeClr val="tx2"/>
                </a:solidFill>
              </a:rPr>
              <a:t> </a:t>
            </a:r>
            <a:r>
              <a:rPr lang="en-US" dirty="0">
                <a:solidFill>
                  <a:srgbClr val="000000"/>
                </a:solidFill>
              </a:rPr>
              <a:t>and those from dissimilar images are</a:t>
            </a:r>
            <a:r>
              <a:rPr lang="en-US" dirty="0">
                <a:solidFill>
                  <a:schemeClr val="tx2"/>
                </a:solidFill>
              </a:rPr>
              <a:t> </a:t>
            </a:r>
            <a:r>
              <a:rPr lang="en-US" dirty="0">
                <a:solidFill>
                  <a:schemeClr val="accent2"/>
                </a:solidFill>
              </a:rPr>
              <a:t>maximized</a:t>
            </a:r>
            <a:r>
              <a:rPr lang="en-US" dirty="0">
                <a:solidFill>
                  <a:schemeClr val="tx2"/>
                </a:solidFill>
              </a:rPr>
              <a:t>.</a:t>
            </a:r>
          </a:p>
          <a:p>
            <a:pPr marL="808037" lvl="1" indent="-285750" algn="just" eaLnBrk="1" hangingPunct="1">
              <a:buClr>
                <a:srgbClr val="000000"/>
              </a:buClr>
              <a:buFont typeface="Wingdings" panose="05000000000000000000" pitchFamily="2" charset="2"/>
              <a:buChar char="§"/>
              <a:defRPr/>
            </a:pPr>
            <a:endParaRPr lang="en-US" dirty="0">
              <a:solidFill>
                <a:schemeClr val="tx2"/>
              </a:solidFill>
            </a:endParaRPr>
          </a:p>
          <a:p>
            <a:pPr marL="693737" lvl="1" indent="-171450" algn="just" eaLnBrk="1" hangingPunct="1">
              <a:buClr>
                <a:srgbClr val="000000"/>
              </a:buClr>
              <a:buFont typeface="Wingdings" panose="05000000000000000000" pitchFamily="2" charset="2"/>
              <a:buChar char="§"/>
              <a:defRPr/>
            </a:pPr>
            <a:endParaRPr lang="en-US" sz="1000" dirty="0">
              <a:solidFill>
                <a:schemeClr val="tx2"/>
              </a:solidFill>
            </a:endParaRPr>
          </a:p>
          <a:p>
            <a:pPr marL="808037" lvl="1" indent="-285750" algn="just" eaLnBrk="1" hangingPunct="1">
              <a:buClr>
                <a:srgbClr val="000000"/>
              </a:buClr>
              <a:buFont typeface="Wingdings" panose="05000000000000000000" pitchFamily="2" charset="2"/>
              <a:buChar char="§"/>
              <a:defRPr/>
            </a:pPr>
            <a:r>
              <a:rPr lang="en-US" dirty="0">
                <a:solidFill>
                  <a:srgbClr val="000000"/>
                </a:solidFill>
              </a:rPr>
              <a:t>the</a:t>
            </a:r>
            <a:r>
              <a:rPr lang="en-US" dirty="0">
                <a:solidFill>
                  <a:schemeClr val="tx2"/>
                </a:solidFill>
              </a:rPr>
              <a:t> </a:t>
            </a:r>
            <a:r>
              <a:rPr lang="en-US" dirty="0">
                <a:solidFill>
                  <a:schemeClr val="accent2"/>
                </a:solidFill>
              </a:rPr>
              <a:t>same hash bits </a:t>
            </a:r>
            <a:r>
              <a:rPr lang="en-US" dirty="0">
                <a:solidFill>
                  <a:srgbClr val="000000"/>
                </a:solidFill>
              </a:rPr>
              <a:t>for similar descriptors are generated while obtaining different hash bits for dissimilar images.</a:t>
            </a:r>
          </a:p>
          <a:p>
            <a:pPr marL="285750" indent="-285750" algn="just" eaLnBrk="1" hangingPunct="1">
              <a:buClr>
                <a:srgbClr val="000000"/>
              </a:buClr>
              <a:buFont typeface="Wingdings" panose="05000000000000000000" pitchFamily="2" charset="2"/>
              <a:buChar char="ü"/>
              <a:defRPr/>
            </a:pPr>
            <a:endParaRPr lang="en-US" dirty="0">
              <a:solidFill>
                <a:srgbClr val="000000"/>
              </a:solidFill>
            </a:endParaRPr>
          </a:p>
          <a:p>
            <a:pPr marL="285750" indent="-285750" algn="just" eaLnBrk="1" hangingPunct="1">
              <a:buClr>
                <a:srgbClr val="000000"/>
              </a:buClr>
              <a:buFont typeface="Wingdings" panose="05000000000000000000" pitchFamily="2" charset="2"/>
              <a:buChar char="ü"/>
              <a:defRPr/>
            </a:pPr>
            <a:endParaRPr lang="en-US" dirty="0">
              <a:solidFill>
                <a:srgbClr val="000000"/>
              </a:solidFill>
            </a:endParaRPr>
          </a:p>
          <a:p>
            <a:pPr algn="just" eaLnBrk="1" hangingPunct="1">
              <a:buClr>
                <a:srgbClr val="000000"/>
              </a:buClr>
              <a:buFont typeface="Wingdings" pitchFamily="2" charset="2"/>
              <a:buChar char="ü"/>
              <a:defRPr/>
            </a:pPr>
            <a:r>
              <a:rPr lang="en-US" dirty="0">
                <a:solidFill>
                  <a:srgbClr val="000000"/>
                </a:solidFill>
              </a:rPr>
              <a:t>The same process is applied for a total of </a:t>
            </a:r>
            <a:r>
              <a:rPr lang="en-US" i="1" dirty="0">
                <a:solidFill>
                  <a:srgbClr val="000000"/>
                </a:solidFill>
              </a:rPr>
              <a:t>b</a:t>
            </a:r>
            <a:r>
              <a:rPr lang="en-US" dirty="0">
                <a:solidFill>
                  <a:srgbClr val="000000"/>
                </a:solidFill>
              </a:rPr>
              <a:t> hash functions                   , resulting in a </a:t>
            </a:r>
            <a:r>
              <a:rPr lang="en-US" i="1" dirty="0">
                <a:solidFill>
                  <a:srgbClr val="000000"/>
                </a:solidFill>
              </a:rPr>
              <a:t>b</a:t>
            </a:r>
            <a:r>
              <a:rPr lang="en-US" dirty="0">
                <a:solidFill>
                  <a:srgbClr val="000000"/>
                </a:solidFill>
              </a:rPr>
              <a:t>-bits hash code                             associated to each primitive class.  </a:t>
            </a:r>
          </a:p>
          <a:p>
            <a:pPr algn="just" eaLnBrk="1" hangingPunct="1">
              <a:buClr>
                <a:srgbClr val="000000"/>
              </a:buClr>
              <a:buFont typeface="Wingdings" pitchFamily="2" charset="2"/>
              <a:buChar char="ü"/>
              <a:defRPr/>
            </a:pPr>
            <a:endParaRPr lang="en-US" altLang="it-IT" dirty="0">
              <a:solidFill>
                <a:srgbClr val="000000"/>
              </a:solidFill>
            </a:endParaRPr>
          </a:p>
          <a:p>
            <a:pPr algn="just" eaLnBrk="1" hangingPunct="1">
              <a:buClr>
                <a:schemeClr val="tx2"/>
              </a:buClr>
              <a:buFont typeface="Wingdings" pitchFamily="2" charset="2"/>
              <a:buChar char="ü"/>
              <a:defRPr/>
            </a:pPr>
            <a:endParaRPr lang="en-US" altLang="it-IT" sz="1600" dirty="0">
              <a:solidFill>
                <a:schemeClr val="tx2"/>
              </a:solidFill>
            </a:endParaRPr>
          </a:p>
          <a:p>
            <a:pPr algn="just" eaLnBrk="1" hangingPunct="1">
              <a:buClr>
                <a:schemeClr val="tx2"/>
              </a:buClr>
              <a:buFont typeface="Wingdings" pitchFamily="2" charset="2"/>
              <a:buChar char="ü"/>
              <a:defRPr/>
            </a:pPr>
            <a:endParaRPr lang="en-US" altLang="it-IT" sz="1600" dirty="0">
              <a:solidFill>
                <a:schemeClr val="tx2"/>
              </a:solidFill>
            </a:endParaRPr>
          </a:p>
        </p:txBody>
      </p:sp>
    </p:spTree>
    <p:extLst>
      <p:ext uri="{BB962C8B-B14F-4D97-AF65-F5344CB8AC3E}">
        <p14:creationId xmlns:p14="http://schemas.microsoft.com/office/powerpoint/2010/main" val="34225954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2"/>
          <p:cNvGraphicFramePr>
            <a:graphicFrameLocks noChangeAspect="1"/>
          </p:cNvGraphicFramePr>
          <p:nvPr>
            <p:extLst>
              <p:ext uri="{D42A27DB-BD31-4B8C-83A1-F6EECF244321}">
                <p14:modId xmlns:p14="http://schemas.microsoft.com/office/powerpoint/2010/main" val="1011464940"/>
              </p:ext>
            </p:extLst>
          </p:nvPr>
        </p:nvGraphicFramePr>
        <p:xfrm>
          <a:off x="1828800" y="3951571"/>
          <a:ext cx="5029200" cy="973137"/>
        </p:xfrm>
        <a:graphic>
          <a:graphicData uri="http://schemas.openxmlformats.org/presentationml/2006/ole">
            <mc:AlternateContent xmlns:mc="http://schemas.openxmlformats.org/markup-compatibility/2006">
              <mc:Choice xmlns:v="urn:schemas-microsoft-com:vml" Requires="v">
                <p:oleObj spid="_x0000_s11578" name="Equation" r:id="rId3" imgW="2298600" imgH="444240" progId="Equation.DSMT4">
                  <p:embed/>
                </p:oleObj>
              </mc:Choice>
              <mc:Fallback>
                <p:oleObj name="Equation" r:id="rId3" imgW="2298600" imgH="444240" progId="Equation.DSMT4">
                  <p:embed/>
                  <p:pic>
                    <p:nvPicPr>
                      <p:cNvPr id="7" name="Object 2"/>
                      <p:cNvPicPr>
                        <a:picLocks noChangeAspect="1" noChangeArrowheads="1"/>
                      </p:cNvPicPr>
                      <p:nvPr/>
                    </p:nvPicPr>
                    <p:blipFill>
                      <a:blip r:embed="rId4"/>
                      <a:srcRect/>
                      <a:stretch>
                        <a:fillRect/>
                      </a:stretch>
                    </p:blipFill>
                    <p:spPr bwMode="auto">
                      <a:xfrm>
                        <a:off x="1828800" y="3951571"/>
                        <a:ext cx="5029200" cy="973137"/>
                      </a:xfrm>
                      <a:prstGeom prst="rect">
                        <a:avLst/>
                      </a:prstGeom>
                      <a:noFill/>
                      <a:ln>
                        <a:noFill/>
                      </a:ln>
                      <a:extLst/>
                    </p:spPr>
                  </p:pic>
                </p:oleObj>
              </mc:Fallback>
            </mc:AlternateContent>
          </a:graphicData>
        </a:graphic>
      </p:graphicFrame>
      <p:sp>
        <p:nvSpPr>
          <p:cNvPr id="9" name="Rectangle 7"/>
          <p:cNvSpPr>
            <a:spLocks noChangeArrowheads="1"/>
          </p:cNvSpPr>
          <p:nvPr/>
        </p:nvSpPr>
        <p:spPr bwMode="auto">
          <a:xfrm>
            <a:off x="3592513" y="4676775"/>
            <a:ext cx="11318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200" b="0" i="1" dirty="0">
                <a:solidFill>
                  <a:schemeClr val="accent2"/>
                </a:solidFill>
              </a:rPr>
              <a:t>XOR operator</a:t>
            </a:r>
            <a:endParaRPr lang="it-IT" altLang="it-IT" sz="1200" b="0" dirty="0">
              <a:solidFill>
                <a:schemeClr val="accent2"/>
              </a:solidFill>
            </a:endParaRPr>
          </a:p>
        </p:txBody>
      </p:sp>
      <p:sp>
        <p:nvSpPr>
          <p:cNvPr id="12" name="Rectangle 7"/>
          <p:cNvSpPr>
            <a:spLocks noChangeArrowheads="1"/>
          </p:cNvSpPr>
          <p:nvPr/>
        </p:nvSpPr>
        <p:spPr bwMode="auto">
          <a:xfrm>
            <a:off x="3911318" y="3689942"/>
            <a:ext cx="1830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200" b="0" i="1" dirty="0">
                <a:solidFill>
                  <a:schemeClr val="accent2"/>
                </a:solidFill>
              </a:rPr>
              <a:t>k</a:t>
            </a:r>
            <a:r>
              <a:rPr lang="it-IT" altLang="it-IT" sz="1200" b="0" dirty="0">
                <a:solidFill>
                  <a:schemeClr val="accent2"/>
                </a:solidFill>
              </a:rPr>
              <a:t>-th hash </a:t>
            </a:r>
          </a:p>
          <a:p>
            <a:pPr algn="ctr" eaLnBrk="1" hangingPunct="1">
              <a:spcBef>
                <a:spcPct val="0"/>
              </a:spcBef>
              <a:buClrTx/>
              <a:buFontTx/>
              <a:buNone/>
            </a:pPr>
            <a:r>
              <a:rPr lang="it-IT" altLang="it-IT" sz="1200" b="0" dirty="0">
                <a:solidFill>
                  <a:schemeClr val="accent2"/>
                </a:solidFill>
              </a:rPr>
              <a:t>code of the query image</a:t>
            </a:r>
          </a:p>
        </p:txBody>
      </p:sp>
      <p:sp>
        <p:nvSpPr>
          <p:cNvPr id="14" name="Rectangle 7"/>
          <p:cNvSpPr>
            <a:spLocks noChangeArrowheads="1"/>
          </p:cNvSpPr>
          <p:nvPr/>
        </p:nvSpPr>
        <p:spPr bwMode="auto">
          <a:xfrm>
            <a:off x="4611688" y="4693727"/>
            <a:ext cx="194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200" b="0" i="1" dirty="0">
                <a:solidFill>
                  <a:schemeClr val="accent2"/>
                </a:solidFill>
              </a:rPr>
              <a:t>k</a:t>
            </a:r>
            <a:r>
              <a:rPr lang="it-IT" altLang="it-IT" sz="1200" b="0" dirty="0">
                <a:solidFill>
                  <a:schemeClr val="accent2"/>
                </a:solidFill>
              </a:rPr>
              <a:t>-th hash </a:t>
            </a:r>
          </a:p>
          <a:p>
            <a:pPr algn="ctr" eaLnBrk="1" hangingPunct="1">
              <a:spcBef>
                <a:spcPct val="0"/>
              </a:spcBef>
              <a:buClrTx/>
              <a:buFontTx/>
              <a:buNone/>
            </a:pPr>
            <a:r>
              <a:rPr lang="it-IT" altLang="it-IT" sz="1200" b="0" dirty="0">
                <a:solidFill>
                  <a:schemeClr val="accent2"/>
                </a:solidFill>
              </a:rPr>
              <a:t>code of the archive image</a:t>
            </a:r>
          </a:p>
        </p:txBody>
      </p:sp>
      <p:cxnSp>
        <p:nvCxnSpPr>
          <p:cNvPr id="18" name="Straight Arrow Connector 12"/>
          <p:cNvCxnSpPr/>
          <p:nvPr/>
        </p:nvCxnSpPr>
        <p:spPr bwMode="auto">
          <a:xfrm>
            <a:off x="4114800" y="4574696"/>
            <a:ext cx="0" cy="144000"/>
          </a:xfrm>
          <a:prstGeom prst="straightConnector1">
            <a:avLst/>
          </a:prstGeom>
          <a:noFill/>
          <a:ln w="3175" cap="flat" cmpd="sng" algn="ctr">
            <a:solidFill>
              <a:schemeClr val="accent2"/>
            </a:solidFill>
            <a:prstDash val="dash"/>
            <a:round/>
            <a:headEnd type="none" w="sm" len="sm"/>
            <a:tailEnd type="triangle" w="sm" len="sm"/>
          </a:ln>
          <a:effectLst/>
        </p:spPr>
      </p:cxnSp>
      <p:sp>
        <p:nvSpPr>
          <p:cNvPr id="20" name="Oval 8"/>
          <p:cNvSpPr/>
          <p:nvPr/>
        </p:nvSpPr>
        <p:spPr bwMode="auto">
          <a:xfrm>
            <a:off x="4269887" y="4191000"/>
            <a:ext cx="652949" cy="527696"/>
          </a:xfrm>
          <a:prstGeom prst="ellipse">
            <a:avLst/>
          </a:prstGeom>
          <a:noFill/>
          <a:ln w="3175" cap="flat" cmpd="sng" algn="ctr">
            <a:solidFill>
              <a:schemeClr val="accent2"/>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a:solidFill>
                <a:schemeClr val="accent2"/>
              </a:solidFill>
            </a:endParaRPr>
          </a:p>
        </p:txBody>
      </p:sp>
      <p:sp>
        <p:nvSpPr>
          <p:cNvPr id="22" name="Oval 8"/>
          <p:cNvSpPr/>
          <p:nvPr/>
        </p:nvSpPr>
        <p:spPr bwMode="auto">
          <a:xfrm>
            <a:off x="3279198" y="4151905"/>
            <a:ext cx="680516" cy="566792"/>
          </a:xfrm>
          <a:prstGeom prst="ellipse">
            <a:avLst/>
          </a:prstGeom>
          <a:noFill/>
          <a:ln w="3175" cap="flat" cmpd="sng" algn="ctr">
            <a:solidFill>
              <a:schemeClr val="accent2"/>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a:solidFill>
                <a:schemeClr val="accent2"/>
              </a:solidFill>
            </a:endParaRPr>
          </a:p>
        </p:txBody>
      </p:sp>
      <p:sp>
        <p:nvSpPr>
          <p:cNvPr id="23" name="Freeform 43"/>
          <p:cNvSpPr/>
          <p:nvPr/>
        </p:nvSpPr>
        <p:spPr bwMode="auto">
          <a:xfrm rot="16200000">
            <a:off x="3822434" y="3736358"/>
            <a:ext cx="186815" cy="702720"/>
          </a:xfrm>
          <a:custGeom>
            <a:avLst/>
            <a:gdLst>
              <a:gd name="connsiteX0" fmla="*/ 0 w 175504"/>
              <a:gd name="connsiteY0" fmla="*/ 0 h 967740"/>
              <a:gd name="connsiteX1" fmla="*/ 175260 w 175504"/>
              <a:gd name="connsiteY1" fmla="*/ 525780 h 967740"/>
              <a:gd name="connsiteX2" fmla="*/ 30480 w 175504"/>
              <a:gd name="connsiteY2" fmla="*/ 967740 h 967740"/>
            </a:gdLst>
            <a:ahLst/>
            <a:cxnLst>
              <a:cxn ang="0">
                <a:pos x="connsiteX0" y="connsiteY0"/>
              </a:cxn>
              <a:cxn ang="0">
                <a:pos x="connsiteX1" y="connsiteY1"/>
              </a:cxn>
              <a:cxn ang="0">
                <a:pos x="connsiteX2" y="connsiteY2"/>
              </a:cxn>
            </a:cxnLst>
            <a:rect l="l" t="t" r="r" b="b"/>
            <a:pathLst>
              <a:path w="175504" h="967740">
                <a:moveTo>
                  <a:pt x="0" y="0"/>
                </a:moveTo>
                <a:cubicBezTo>
                  <a:pt x="85090" y="182245"/>
                  <a:pt x="170180" y="364490"/>
                  <a:pt x="175260" y="525780"/>
                </a:cubicBezTo>
                <a:cubicBezTo>
                  <a:pt x="180340" y="687070"/>
                  <a:pt x="105410" y="827405"/>
                  <a:pt x="30480" y="967740"/>
                </a:cubicBezTo>
              </a:path>
            </a:pathLst>
          </a:custGeom>
          <a:noFill/>
          <a:ln w="3175" cap="flat" cmpd="sng" algn="ctr">
            <a:solidFill>
              <a:schemeClr val="accent2"/>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a:solidFill>
                <a:schemeClr val="accent2"/>
              </a:solidFill>
            </a:endParaRPr>
          </a:p>
        </p:txBody>
      </p:sp>
      <p:cxnSp>
        <p:nvCxnSpPr>
          <p:cNvPr id="15" name="Straight Arrow Connector 12"/>
          <p:cNvCxnSpPr/>
          <p:nvPr/>
        </p:nvCxnSpPr>
        <p:spPr bwMode="auto">
          <a:xfrm>
            <a:off x="4800600" y="4693727"/>
            <a:ext cx="457200" cy="200333"/>
          </a:xfrm>
          <a:prstGeom prst="straightConnector1">
            <a:avLst/>
          </a:prstGeom>
          <a:noFill/>
          <a:ln w="3175" cap="flat" cmpd="sng" algn="ctr">
            <a:solidFill>
              <a:schemeClr val="accent2"/>
            </a:solidFill>
            <a:prstDash val="dash"/>
            <a:round/>
            <a:headEnd type="none" w="sm" len="sm"/>
            <a:tailEnd type="triangle" w="sm" len="sm"/>
          </a:ln>
          <a:effectLst/>
        </p:spPr>
      </p:cxnSp>
      <p:graphicFrame>
        <p:nvGraphicFramePr>
          <p:cNvPr id="19" name="Object 2"/>
          <p:cNvGraphicFramePr>
            <a:graphicFrameLocks noChangeAspect="1"/>
          </p:cNvGraphicFramePr>
          <p:nvPr>
            <p:extLst>
              <p:ext uri="{D42A27DB-BD31-4B8C-83A1-F6EECF244321}">
                <p14:modId xmlns:p14="http://schemas.microsoft.com/office/powerpoint/2010/main" val="4145762891"/>
              </p:ext>
            </p:extLst>
          </p:nvPr>
        </p:nvGraphicFramePr>
        <p:xfrm>
          <a:off x="5867400" y="2548466"/>
          <a:ext cx="1066800" cy="382393"/>
        </p:xfrm>
        <a:graphic>
          <a:graphicData uri="http://schemas.openxmlformats.org/presentationml/2006/ole">
            <mc:AlternateContent xmlns:mc="http://schemas.openxmlformats.org/markup-compatibility/2006">
              <mc:Choice xmlns:v="urn:schemas-microsoft-com:vml" Requires="v">
                <p:oleObj spid="_x0000_s11579" name="Equation" r:id="rId5" imgW="672840" imgH="241200" progId="Equation.DSMT4">
                  <p:embed/>
                </p:oleObj>
              </mc:Choice>
              <mc:Fallback>
                <p:oleObj name="Equation" r:id="rId5" imgW="672840" imgH="241200" progId="Equation.DSMT4">
                  <p:embed/>
                  <p:pic>
                    <p:nvPicPr>
                      <p:cNvPr id="19" name="Object 2"/>
                      <p:cNvPicPr>
                        <a:picLocks noChangeAspect="1" noChangeArrowheads="1"/>
                      </p:cNvPicPr>
                      <p:nvPr/>
                    </p:nvPicPr>
                    <p:blipFill>
                      <a:blip r:embed="rId6"/>
                      <a:srcRect/>
                      <a:stretch>
                        <a:fillRect/>
                      </a:stretch>
                    </p:blipFill>
                    <p:spPr bwMode="auto">
                      <a:xfrm>
                        <a:off x="5867400" y="2548466"/>
                        <a:ext cx="1066800" cy="382393"/>
                      </a:xfrm>
                      <a:prstGeom prst="rect">
                        <a:avLst/>
                      </a:prstGeom>
                      <a:noFill/>
                      <a:ln>
                        <a:noFill/>
                      </a:ln>
                      <a:extLst/>
                    </p:spPr>
                  </p:pic>
                </p:oleObj>
              </mc:Fallback>
            </mc:AlternateContent>
          </a:graphicData>
        </a:graphic>
      </p:graphicFrame>
      <p:graphicFrame>
        <p:nvGraphicFramePr>
          <p:cNvPr id="21" name="Object 2"/>
          <p:cNvGraphicFramePr>
            <a:graphicFrameLocks noChangeAspect="1"/>
          </p:cNvGraphicFramePr>
          <p:nvPr>
            <p:extLst>
              <p:ext uri="{D42A27DB-BD31-4B8C-83A1-F6EECF244321}">
                <p14:modId xmlns:p14="http://schemas.microsoft.com/office/powerpoint/2010/main" val="2278819499"/>
              </p:ext>
            </p:extLst>
          </p:nvPr>
        </p:nvGraphicFramePr>
        <p:xfrm>
          <a:off x="5061155" y="2775057"/>
          <a:ext cx="925513" cy="423862"/>
        </p:xfrm>
        <a:graphic>
          <a:graphicData uri="http://schemas.openxmlformats.org/presentationml/2006/ole">
            <mc:AlternateContent xmlns:mc="http://schemas.openxmlformats.org/markup-compatibility/2006">
              <mc:Choice xmlns:v="urn:schemas-microsoft-com:vml" Requires="v">
                <p:oleObj spid="_x0000_s11580" name="Equation" r:id="rId7" imgW="583920" imgH="266400" progId="Equation.DSMT4">
                  <p:embed/>
                </p:oleObj>
              </mc:Choice>
              <mc:Fallback>
                <p:oleObj name="Equation" r:id="rId7" imgW="583920" imgH="266400" progId="Equation.DSMT4">
                  <p:embed/>
                  <p:pic>
                    <p:nvPicPr>
                      <p:cNvPr id="21" name="Object 2"/>
                      <p:cNvPicPr>
                        <a:picLocks noChangeAspect="1" noChangeArrowheads="1"/>
                      </p:cNvPicPr>
                      <p:nvPr/>
                    </p:nvPicPr>
                    <p:blipFill>
                      <a:blip r:embed="rId8"/>
                      <a:srcRect/>
                      <a:stretch>
                        <a:fillRect/>
                      </a:stretch>
                    </p:blipFill>
                    <p:spPr bwMode="auto">
                      <a:xfrm>
                        <a:off x="5061155" y="2775057"/>
                        <a:ext cx="925513" cy="423862"/>
                      </a:xfrm>
                      <a:prstGeom prst="rect">
                        <a:avLst/>
                      </a:prstGeom>
                      <a:noFill/>
                      <a:ln>
                        <a:noFill/>
                      </a:ln>
                      <a:extLst/>
                    </p:spPr>
                  </p:pic>
                </p:oleObj>
              </mc:Fallback>
            </mc:AlternateContent>
          </a:graphicData>
        </a:graphic>
      </p:graphicFrame>
      <mc:AlternateContent xmlns:mc="http://schemas.openxmlformats.org/markup-compatibility/2006" xmlns:a14="http://schemas.microsoft.com/office/drawing/2010/main">
        <mc:Choice Requires="a14">
          <p:sp>
            <p:nvSpPr>
              <p:cNvPr id="13" name="Rectangle 12"/>
              <p:cNvSpPr/>
              <p:nvPr/>
            </p:nvSpPr>
            <p:spPr>
              <a:xfrm>
                <a:off x="5924349" y="2770094"/>
                <a:ext cx="1905201" cy="423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it-IT" sz="1600" i="1" smtClean="0">
                              <a:solidFill>
                                <a:srgbClr val="000000"/>
                              </a:solidFill>
                              <a:latin typeface="Cambria Math" panose="02040503050406030204" pitchFamily="18" charset="0"/>
                            </a:rPr>
                          </m:ctrlPr>
                        </m:sSubSupPr>
                        <m:e>
                          <m:r>
                            <a:rPr lang="it-IT" sz="1600" i="1">
                              <a:solidFill>
                                <a:srgbClr val="000000"/>
                              </a:solidFill>
                              <a:latin typeface="Cambria Math" panose="02040503050406030204" pitchFamily="18" charset="0"/>
                            </a:rPr>
                            <m:t>𝐻</m:t>
                          </m:r>
                        </m:e>
                        <m:sub>
                          <m:sSub>
                            <m:sSubPr>
                              <m:ctrlPr>
                                <a:rPr lang="it-IT" sz="1600" i="1">
                                  <a:solidFill>
                                    <a:srgbClr val="000000"/>
                                  </a:solidFill>
                                  <a:latin typeface="Cambria Math" panose="02040503050406030204" pitchFamily="18" charset="0"/>
                                </a:rPr>
                              </m:ctrlPr>
                            </m:sSubPr>
                            <m:e>
                              <m:r>
                                <a:rPr lang="it-IT" sz="1600" i="1">
                                  <a:solidFill>
                                    <a:srgbClr val="000000"/>
                                  </a:solidFill>
                                  <a:latin typeface="Cambria Math" panose="02040503050406030204" pitchFamily="18" charset="0"/>
                                </a:rPr>
                                <m:t>𝐶</m:t>
                              </m:r>
                            </m:e>
                            <m:sub>
                              <m:r>
                                <a:rPr lang="it-IT" sz="1600" i="1">
                                  <a:solidFill>
                                    <a:srgbClr val="000000"/>
                                  </a:solidFill>
                                  <a:latin typeface="Cambria Math" panose="02040503050406030204" pitchFamily="18" charset="0"/>
                                </a:rPr>
                                <m:t>𝑘</m:t>
                              </m:r>
                            </m:sub>
                          </m:sSub>
                        </m:sub>
                        <m:sup>
                          <m:sSub>
                            <m:sSubPr>
                              <m:ctrlPr>
                                <a:rPr lang="it-IT" sz="1600" i="1">
                                  <a:solidFill>
                                    <a:srgbClr val="000000"/>
                                  </a:solidFill>
                                  <a:latin typeface="Cambria Math" panose="02040503050406030204" pitchFamily="18" charset="0"/>
                                </a:rPr>
                              </m:ctrlPr>
                            </m:sSubPr>
                            <m:e>
                              <m:r>
                                <a:rPr lang="it-IT" sz="1600" i="1">
                                  <a:solidFill>
                                    <a:srgbClr val="000000"/>
                                  </a:solidFill>
                                  <a:latin typeface="Cambria Math" panose="02040503050406030204" pitchFamily="18" charset="0"/>
                                </a:rPr>
                                <m:t>𝑋</m:t>
                              </m:r>
                            </m:e>
                            <m:sub>
                              <m:r>
                                <a:rPr lang="it-IT" sz="1600" i="1">
                                  <a:solidFill>
                                    <a:srgbClr val="000000"/>
                                  </a:solidFill>
                                  <a:latin typeface="Cambria Math" panose="02040503050406030204" pitchFamily="18" charset="0"/>
                                </a:rPr>
                                <m:t>𝑖</m:t>
                              </m:r>
                            </m:sub>
                          </m:sSub>
                        </m:sup>
                      </m:sSubSup>
                      <m:r>
                        <a:rPr lang="it-IT" sz="1600" i="0">
                          <a:solidFill>
                            <a:srgbClr val="000000"/>
                          </a:solidFill>
                          <a:latin typeface="Cambria Math" panose="02040503050406030204" pitchFamily="18" charset="0"/>
                        </a:rPr>
                        <m:t>,</m:t>
                      </m:r>
                      <m:r>
                        <a:rPr lang="it-IT" sz="1600" i="1">
                          <a:solidFill>
                            <a:srgbClr val="000000"/>
                          </a:solidFill>
                          <a:latin typeface="Cambria Math" panose="02040503050406030204" pitchFamily="18" charset="0"/>
                        </a:rPr>
                        <m:t>𝑘</m:t>
                      </m:r>
                      <m:r>
                        <a:rPr lang="it-IT" sz="1600" i="0">
                          <a:solidFill>
                            <a:srgbClr val="000000"/>
                          </a:solidFill>
                          <a:latin typeface="Cambria Math" panose="02040503050406030204" pitchFamily="18" charset="0"/>
                        </a:rPr>
                        <m:t>=1,2,...,</m:t>
                      </m:r>
                      <m:sSub>
                        <m:sSubPr>
                          <m:ctrlPr>
                            <a:rPr lang="it-IT" sz="1600" i="1">
                              <a:solidFill>
                                <a:srgbClr val="000000"/>
                              </a:solidFill>
                              <a:latin typeface="Cambria Math" panose="02040503050406030204" pitchFamily="18" charset="0"/>
                            </a:rPr>
                          </m:ctrlPr>
                        </m:sSubPr>
                        <m:e>
                          <m:r>
                            <a:rPr lang="it-IT" sz="1600" i="1">
                              <a:solidFill>
                                <a:srgbClr val="000000"/>
                              </a:solidFill>
                              <a:latin typeface="Cambria Math" panose="02040503050406030204" pitchFamily="18" charset="0"/>
                            </a:rPr>
                            <m:t>𝑛</m:t>
                          </m:r>
                        </m:e>
                        <m:sub>
                          <m:r>
                            <a:rPr lang="it-IT" sz="1600" i="1">
                              <a:solidFill>
                                <a:srgbClr val="000000"/>
                              </a:solidFill>
                              <a:latin typeface="Cambria Math" panose="02040503050406030204" pitchFamily="18" charset="0"/>
                            </a:rPr>
                            <m:t>𝑛</m:t>
                          </m:r>
                        </m:sub>
                      </m:sSub>
                    </m:oMath>
                  </m:oMathPara>
                </a14:m>
                <a:endParaRPr lang="it-IT" sz="1600" dirty="0">
                  <a:solidFill>
                    <a:srgbClr val="0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924349" y="2770094"/>
                <a:ext cx="1905201" cy="423129"/>
              </a:xfrm>
              <a:prstGeom prst="rect">
                <a:avLst/>
              </a:prstGeom>
              <a:blipFill>
                <a:blip r:embed="rId9"/>
                <a:stretch>
                  <a:fillRect/>
                </a:stretch>
              </a:blipFill>
            </p:spPr>
            <p:txBody>
              <a:bodyPr/>
              <a:lstStyle/>
              <a:p>
                <a:r>
                  <a:rPr lang="de-DE">
                    <a:noFill/>
                  </a:rPr>
                  <a:t> </a:t>
                </a:r>
              </a:p>
            </p:txBody>
          </p:sp>
        </mc:Fallback>
      </mc:AlternateContent>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8"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4" name="Title 3"/>
          <p:cNvSpPr txBox="1">
            <a:spLocks/>
          </p:cNvSpPr>
          <p:nvPr/>
        </p:nvSpPr>
        <p:spPr bwMode="auto">
          <a:xfrm>
            <a:off x="212794" y="328223"/>
            <a:ext cx="77120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en-US" b="1" kern="0" dirty="0" smtClean="0">
                <a:solidFill>
                  <a:schemeClr val="accent2">
                    <a:lumMod val="50000"/>
                  </a:schemeClr>
                </a:solidFill>
              </a:rPr>
              <a:t>Multi-Code Hashing: </a:t>
            </a:r>
            <a:r>
              <a:rPr lang="en-US" b="1" kern="0" dirty="0">
                <a:solidFill>
                  <a:schemeClr val="accent2">
                    <a:lumMod val="50000"/>
                  </a:schemeClr>
                </a:solidFill>
              </a:rPr>
              <a:t>Step </a:t>
            </a:r>
            <a:r>
              <a:rPr lang="en-US" b="1" kern="0" dirty="0" smtClean="0">
                <a:solidFill>
                  <a:schemeClr val="accent2">
                    <a:lumMod val="50000"/>
                  </a:schemeClr>
                </a:solidFill>
              </a:rPr>
              <a:t>3</a:t>
            </a:r>
            <a:r>
              <a:rPr lang="it-IT" b="1" kern="0" dirty="0" smtClean="0">
                <a:solidFill>
                  <a:schemeClr val="accent2">
                    <a:lumMod val="50000"/>
                  </a:schemeClr>
                </a:solidFill>
              </a:rPr>
              <a:t> </a:t>
            </a:r>
            <a:endParaRPr lang="it-IT" b="1" kern="0" dirty="0">
              <a:solidFill>
                <a:schemeClr val="accent2">
                  <a:lumMod val="50000"/>
                </a:schemeClr>
              </a:solidFill>
            </a:endParaRPr>
          </a:p>
        </p:txBody>
      </p:sp>
      <p:sp>
        <p:nvSpPr>
          <p:cNvPr id="25" name="TextBox 2"/>
          <p:cNvSpPr txBox="1">
            <a:spLocks noChangeArrowheads="1"/>
          </p:cNvSpPr>
          <p:nvPr/>
        </p:nvSpPr>
        <p:spPr bwMode="auto">
          <a:xfrm>
            <a:off x="584994" y="1394304"/>
            <a:ext cx="7964487"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
                <a:srgbClr val="000000"/>
              </a:buClr>
              <a:buFont typeface="Wingdings" panose="05000000000000000000" pitchFamily="2" charset="2"/>
              <a:buChar char="ü"/>
            </a:pPr>
            <a:r>
              <a:rPr lang="it-IT" altLang="it-IT" sz="1800" b="0" dirty="0">
                <a:solidFill>
                  <a:schemeClr val="accent2"/>
                </a:solidFill>
              </a:rPr>
              <a:t>Multi-hash-code-matching scheme </a:t>
            </a:r>
            <a:r>
              <a:rPr lang="it-IT" altLang="it-IT" sz="1800" b="0" dirty="0">
                <a:solidFill>
                  <a:srgbClr val="000000"/>
                </a:solidFill>
              </a:rPr>
              <a:t>is used by the proposed hashing method for image retrieval.</a:t>
            </a:r>
          </a:p>
          <a:p>
            <a:pPr algn="just">
              <a:spcBef>
                <a:spcPct val="0"/>
              </a:spcBef>
              <a:buClrTx/>
              <a:buFont typeface="Wingdings" panose="05000000000000000000" pitchFamily="2" charset="2"/>
              <a:buChar char="ü"/>
            </a:pPr>
            <a:endParaRPr lang="it-IT" altLang="it-IT" sz="1800" b="0" dirty="0">
              <a:solidFill>
                <a:schemeClr val="tx2"/>
              </a:solidFill>
            </a:endParaRPr>
          </a:p>
          <a:p>
            <a:pPr algn="just">
              <a:spcBef>
                <a:spcPct val="0"/>
              </a:spcBef>
              <a:buClrTx/>
              <a:buFont typeface="Wingdings" panose="05000000000000000000" pitchFamily="2" charset="2"/>
              <a:buChar char="ü"/>
            </a:pPr>
            <a:endParaRPr lang="it-IT" altLang="it-IT" sz="1800" b="0" dirty="0">
              <a:solidFill>
                <a:schemeClr val="tx2"/>
              </a:solidFill>
            </a:endParaRPr>
          </a:p>
          <a:p>
            <a:pPr algn="just">
              <a:spcBef>
                <a:spcPct val="0"/>
              </a:spcBef>
              <a:buClrTx/>
              <a:buFont typeface="Wingdings" panose="05000000000000000000" pitchFamily="2" charset="2"/>
              <a:buChar char="ü"/>
            </a:pPr>
            <a:r>
              <a:rPr lang="it-IT" altLang="it-IT" sz="1800" b="0" dirty="0">
                <a:solidFill>
                  <a:srgbClr val="000000"/>
                </a:solidFill>
              </a:rPr>
              <a:t>This scheme estimates the similarity between           as a sum of </a:t>
            </a:r>
            <a:r>
              <a:rPr lang="it-IT" altLang="it-IT" sz="1800" b="0" dirty="0">
                <a:solidFill>
                  <a:schemeClr val="accent2"/>
                </a:solidFill>
              </a:rPr>
              <a:t>Hamming distances </a:t>
            </a:r>
            <a:r>
              <a:rPr lang="it-IT" altLang="it-IT" sz="1800" b="0" dirty="0">
                <a:solidFill>
                  <a:srgbClr val="000000"/>
                </a:solidFill>
              </a:rPr>
              <a:t>estimated between                                             as:</a:t>
            </a:r>
          </a:p>
          <a:p>
            <a:pPr algn="just">
              <a:spcBef>
                <a:spcPct val="0"/>
              </a:spcBef>
              <a:buClrTx/>
              <a:buFont typeface="Wingdings" panose="05000000000000000000" pitchFamily="2" charset="2"/>
              <a:buChar char="ü"/>
            </a:pPr>
            <a:endParaRPr lang="it-IT" altLang="it-IT" sz="1800" b="0" dirty="0">
              <a:solidFill>
                <a:schemeClr val="tx2"/>
              </a:solidFill>
            </a:endParaRPr>
          </a:p>
          <a:p>
            <a:pPr algn="just">
              <a:spcBef>
                <a:spcPct val="0"/>
              </a:spcBef>
              <a:buClrTx/>
              <a:buFont typeface="Wingdings" panose="05000000000000000000" pitchFamily="2" charset="2"/>
              <a:buChar char="ü"/>
            </a:pPr>
            <a:endParaRPr lang="it-IT" altLang="it-IT" sz="1800" b="0" dirty="0">
              <a:solidFill>
                <a:schemeClr val="tx2"/>
              </a:solidFill>
            </a:endParaRPr>
          </a:p>
          <a:p>
            <a:pPr algn="just">
              <a:spcBef>
                <a:spcPct val="0"/>
              </a:spcBef>
              <a:buClrTx/>
              <a:buFont typeface="Wingdings" panose="05000000000000000000" pitchFamily="2" charset="2"/>
              <a:buChar char="ü"/>
            </a:pPr>
            <a:endParaRPr lang="it-IT" altLang="it-IT" sz="1800" b="0" dirty="0">
              <a:solidFill>
                <a:schemeClr val="tx2"/>
              </a:solidFill>
            </a:endParaRPr>
          </a:p>
          <a:p>
            <a:pPr algn="just">
              <a:spcBef>
                <a:spcPct val="0"/>
              </a:spcBef>
              <a:buClrTx/>
              <a:buFont typeface="Wingdings" panose="05000000000000000000" pitchFamily="2" charset="2"/>
              <a:buChar char="ü"/>
            </a:pPr>
            <a:endParaRPr lang="it-IT" altLang="it-IT" sz="1800" b="0" dirty="0">
              <a:solidFill>
                <a:schemeClr val="tx2"/>
              </a:solidFill>
            </a:endParaRPr>
          </a:p>
          <a:p>
            <a:pPr algn="just">
              <a:spcBef>
                <a:spcPct val="0"/>
              </a:spcBef>
              <a:buClrTx/>
              <a:buFont typeface="Wingdings" panose="05000000000000000000" pitchFamily="2" charset="2"/>
              <a:buChar char="ü"/>
            </a:pPr>
            <a:endParaRPr lang="it-IT" altLang="it-IT" sz="1800" b="0" dirty="0">
              <a:solidFill>
                <a:schemeClr val="tx2"/>
              </a:solidFill>
            </a:endParaRPr>
          </a:p>
          <a:p>
            <a:pPr algn="just">
              <a:spcBef>
                <a:spcPct val="0"/>
              </a:spcBef>
              <a:buClrTx/>
              <a:buFont typeface="Wingdings" panose="05000000000000000000" pitchFamily="2" charset="2"/>
              <a:buChar char="ü"/>
            </a:pPr>
            <a:endParaRPr lang="it-IT" altLang="it-IT" sz="1800" b="0" dirty="0">
              <a:solidFill>
                <a:schemeClr val="tx2"/>
              </a:solidFill>
            </a:endParaRPr>
          </a:p>
          <a:p>
            <a:pPr algn="just">
              <a:spcBef>
                <a:spcPct val="0"/>
              </a:spcBef>
              <a:buClrTx/>
              <a:buFont typeface="Wingdings" panose="05000000000000000000" pitchFamily="2" charset="2"/>
              <a:buChar char="ü"/>
            </a:pPr>
            <a:endParaRPr lang="it-IT" altLang="it-IT" sz="1800" b="0" dirty="0">
              <a:solidFill>
                <a:schemeClr val="tx2"/>
              </a:solidFill>
            </a:endParaRPr>
          </a:p>
          <a:p>
            <a:pPr algn="just">
              <a:spcBef>
                <a:spcPct val="0"/>
              </a:spcBef>
              <a:buClrTx/>
              <a:buFont typeface="Wingdings" panose="05000000000000000000" pitchFamily="2" charset="2"/>
              <a:buChar char="ü"/>
            </a:pPr>
            <a:endParaRPr lang="it-IT" altLang="it-IT" sz="1800" b="0" dirty="0">
              <a:solidFill>
                <a:schemeClr val="tx2"/>
              </a:solidFill>
            </a:endParaRPr>
          </a:p>
          <a:p>
            <a:pPr algn="just">
              <a:spcBef>
                <a:spcPct val="0"/>
              </a:spcBef>
              <a:buClrTx/>
              <a:buFont typeface="Wingdings" panose="05000000000000000000" pitchFamily="2" charset="2"/>
              <a:buChar char="ü"/>
            </a:pPr>
            <a:endParaRPr lang="it-IT" altLang="it-IT" sz="1800" b="0" dirty="0">
              <a:solidFill>
                <a:schemeClr val="tx2"/>
              </a:solidFill>
            </a:endParaRPr>
          </a:p>
          <a:p>
            <a:pPr algn="just">
              <a:spcBef>
                <a:spcPct val="0"/>
              </a:spcBef>
              <a:buClrTx/>
              <a:buFont typeface="Wingdings" panose="05000000000000000000" pitchFamily="2" charset="2"/>
              <a:buChar char="ü"/>
            </a:pPr>
            <a:r>
              <a:rPr lang="it-IT" altLang="it-IT" sz="1800" b="0" dirty="0">
                <a:solidFill>
                  <a:srgbClr val="000000"/>
                </a:solidFill>
              </a:rPr>
              <a:t>Then, the images with the </a:t>
            </a:r>
            <a:r>
              <a:rPr lang="it-IT" altLang="it-IT" sz="1800" b="0" dirty="0">
                <a:solidFill>
                  <a:schemeClr val="accent2"/>
                </a:solidFill>
              </a:rPr>
              <a:t>lowest distance </a:t>
            </a:r>
            <a:r>
              <a:rPr lang="it-IT" altLang="it-IT" sz="1800" b="0" dirty="0">
                <a:solidFill>
                  <a:srgbClr val="000000"/>
                </a:solidFill>
              </a:rPr>
              <a:t>are retrieved. </a:t>
            </a:r>
          </a:p>
          <a:p>
            <a:pPr marL="0" indent="0" algn="just">
              <a:spcBef>
                <a:spcPct val="0"/>
              </a:spcBef>
              <a:buClrTx/>
              <a:buNone/>
            </a:pPr>
            <a:endParaRPr lang="it-IT" altLang="it-IT" sz="1800" b="0" dirty="0">
              <a:solidFill>
                <a:schemeClr val="tx2"/>
              </a:solidFill>
            </a:endParaRPr>
          </a:p>
        </p:txBody>
      </p:sp>
      <p:sp>
        <p:nvSpPr>
          <p:cNvPr id="2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44</a:t>
            </a:r>
            <a:endParaRPr lang="it-IT" altLang="de-DE" sz="900" kern="0" dirty="0">
              <a:solidFill>
                <a:srgbClr val="000000"/>
              </a:solidFill>
            </a:endParaRPr>
          </a:p>
        </p:txBody>
      </p:sp>
    </p:spTree>
    <p:extLst>
      <p:ext uri="{BB962C8B-B14F-4D97-AF65-F5344CB8AC3E}">
        <p14:creationId xmlns:p14="http://schemas.microsoft.com/office/powerpoint/2010/main" val="23707604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68313" y="1974278"/>
            <a:ext cx="8243887" cy="4121722"/>
          </a:xfrm>
          <a:prstGeom prst="rect">
            <a:avLst/>
          </a:prstGeom>
          <a:noFill/>
          <a:ln w="12700" cap="flat" cmpd="sng" algn="ctr">
            <a:solidFill>
              <a:srgbClr val="FFC000"/>
            </a:solidFill>
            <a:prstDash val="lgDashDot"/>
            <a:round/>
            <a:headEnd type="none" w="sm" len="sm"/>
            <a:tailEnd type="none" w="sm" len="sm"/>
          </a:ln>
          <a:effectLst/>
        </p:spPr>
        <p:txBody>
          <a:bodyPr/>
          <a:lstStyle/>
          <a:p>
            <a:pPr eaLnBrk="1" hangingPunct="1">
              <a:defRPr/>
            </a:pPr>
            <a:endParaRPr lang="it-IT">
              <a:ln>
                <a:solidFill>
                  <a:schemeClr val="tx1"/>
                </a:solidFill>
                <a:prstDash val="dashDot"/>
              </a:ln>
              <a:solidFill>
                <a:srgbClr val="000000"/>
              </a:solidFill>
              <a:latin typeface="Arial" charset="0"/>
              <a:cs typeface="Arial" charset="0"/>
            </a:endParaRPr>
          </a:p>
        </p:txBody>
      </p:sp>
      <p:sp>
        <p:nvSpPr>
          <p:cNvPr id="7" name="Rectangle 7"/>
          <p:cNvSpPr>
            <a:spLocks noChangeArrowheads="1"/>
          </p:cNvSpPr>
          <p:nvPr/>
        </p:nvSpPr>
        <p:spPr bwMode="auto">
          <a:xfrm>
            <a:off x="266700" y="1135063"/>
            <a:ext cx="8445500" cy="903287"/>
          </a:xfrm>
          <a:prstGeom prst="rect">
            <a:avLst/>
          </a:prstGeom>
          <a:noFill/>
          <a:ln>
            <a:noFill/>
          </a:ln>
          <a:extLst/>
        </p:spPr>
        <p:txBody>
          <a:bodyPr lIns="92075" tIns="46038" rIns="92075" bIns="46038"/>
          <a:lstStyle>
            <a:lvl1pPr marL="361950" indent="-3619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indent="0" algn="just" eaLnBrk="1" hangingPunct="1">
              <a:buClr>
                <a:schemeClr val="tx2"/>
              </a:buClr>
              <a:defRPr/>
            </a:pPr>
            <a:r>
              <a:rPr lang="en-US" altLang="it-IT" sz="1600" b="1" dirty="0">
                <a:solidFill>
                  <a:schemeClr val="accent2">
                    <a:lumMod val="50000"/>
                  </a:schemeClr>
                </a:solidFill>
              </a:rPr>
              <a:t>Archive: </a:t>
            </a:r>
            <a:r>
              <a:rPr lang="en-US" altLang="it-IT" sz="1600" dirty="0">
                <a:solidFill>
                  <a:srgbClr val="000000"/>
                </a:solidFill>
              </a:rPr>
              <a:t>UCMERCED archive which consists of 2100 annotated aerial images, each of which associated with multiple labels (1-7 for each image). The total number of possible labels is 17.</a:t>
            </a:r>
          </a:p>
          <a:p>
            <a:pPr algn="just" eaLnBrk="1" hangingPunct="1">
              <a:buClr>
                <a:schemeClr val="tx2"/>
              </a:buClr>
              <a:buFont typeface="Wingdings" pitchFamily="2" charset="2"/>
              <a:buChar char="ü"/>
              <a:defRPr/>
            </a:pPr>
            <a:endParaRPr lang="en-US" altLang="it-IT" dirty="0">
              <a:solidFill>
                <a:schemeClr val="tx2"/>
              </a:solidFill>
            </a:endParaRPr>
          </a:p>
          <a:p>
            <a:pPr algn="just" eaLnBrk="1" hangingPunct="1">
              <a:buClr>
                <a:schemeClr val="tx2"/>
              </a:buClr>
              <a:buFont typeface="Wingdings" pitchFamily="2" charset="2"/>
              <a:buChar char="ü"/>
              <a:defRPr/>
            </a:pPr>
            <a:endParaRPr lang="en-US" altLang="it-IT" dirty="0">
              <a:solidFill>
                <a:schemeClr val="tx2"/>
              </a:solidFill>
            </a:endParaRPr>
          </a:p>
          <a:p>
            <a:pPr marL="0" indent="0" algn="just" eaLnBrk="1" hangingPunct="1">
              <a:buClr>
                <a:schemeClr val="tx2"/>
              </a:buClr>
              <a:defRPr/>
            </a:pPr>
            <a:endParaRPr lang="en-US" altLang="it-IT" sz="500" dirty="0">
              <a:solidFill>
                <a:schemeClr val="tx2"/>
              </a:solidFill>
            </a:endParaRPr>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2200" y="2101277"/>
            <a:ext cx="1512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2101277"/>
            <a:ext cx="1510507"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81764" y="2101277"/>
            <a:ext cx="1505982"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5"/>
          <p:cNvSpPr txBox="1">
            <a:spLocks noChangeArrowheads="1"/>
          </p:cNvSpPr>
          <p:nvPr/>
        </p:nvSpPr>
        <p:spPr bwMode="auto">
          <a:xfrm>
            <a:off x="1092200" y="3566445"/>
            <a:ext cx="1528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400" b="0" dirty="0">
                <a:solidFill>
                  <a:srgbClr val="000000"/>
                </a:solidFill>
              </a:rPr>
              <a:t>dock, ship, water</a:t>
            </a:r>
            <a:endParaRPr lang="en-US" altLang="it-IT" sz="1400" b="0" dirty="0">
              <a:solidFill>
                <a:srgbClr val="000000"/>
              </a:solidFill>
            </a:endParaRPr>
          </a:p>
        </p:txBody>
      </p:sp>
      <p:sp>
        <p:nvSpPr>
          <p:cNvPr id="12" name="TextBox 59"/>
          <p:cNvSpPr txBox="1">
            <a:spLocks noChangeArrowheads="1"/>
          </p:cNvSpPr>
          <p:nvPr/>
        </p:nvSpPr>
        <p:spPr bwMode="auto">
          <a:xfrm>
            <a:off x="3561160" y="3534227"/>
            <a:ext cx="20843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it-IT" altLang="it-IT" sz="1400" b="0" dirty="0">
                <a:solidFill>
                  <a:srgbClr val="000000"/>
                </a:solidFill>
              </a:rPr>
              <a:t>buildings, cars, grass, pavement, trees</a:t>
            </a:r>
            <a:endParaRPr lang="en-US" altLang="it-IT" sz="1400" b="0" dirty="0">
              <a:solidFill>
                <a:srgbClr val="000000"/>
              </a:solidFill>
            </a:endParaRPr>
          </a:p>
        </p:txBody>
      </p:sp>
      <p:sp>
        <p:nvSpPr>
          <p:cNvPr id="13" name="TextBox 61"/>
          <p:cNvSpPr txBox="1">
            <a:spLocks noChangeArrowheads="1"/>
          </p:cNvSpPr>
          <p:nvPr/>
        </p:nvSpPr>
        <p:spPr bwMode="auto">
          <a:xfrm>
            <a:off x="6245225" y="3579238"/>
            <a:ext cx="20843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it-IT" altLang="it-IT" sz="1400" b="0" dirty="0">
                <a:solidFill>
                  <a:srgbClr val="000000"/>
                </a:solidFill>
              </a:rPr>
              <a:t>buildings, cars, grass, pavement, trees</a:t>
            </a:r>
            <a:endParaRPr lang="en-US" altLang="it-IT" sz="1400" b="0" dirty="0">
              <a:solidFill>
                <a:srgbClr val="000000"/>
              </a:solidFill>
            </a:endParaRPr>
          </a:p>
        </p:txBody>
      </p:sp>
      <p:pic>
        <p:nvPicPr>
          <p:cNvPr id="14"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08962" y="4120563"/>
            <a:ext cx="1512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5"/>
          <p:cNvSpPr txBox="1">
            <a:spLocks noChangeArrowheads="1"/>
          </p:cNvSpPr>
          <p:nvPr/>
        </p:nvSpPr>
        <p:spPr bwMode="auto">
          <a:xfrm>
            <a:off x="1056903" y="5573712"/>
            <a:ext cx="17684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it-IT" altLang="it-IT" sz="1400" b="0" dirty="0">
                <a:solidFill>
                  <a:srgbClr val="000000"/>
                </a:solidFill>
              </a:rPr>
              <a:t>bare soil, buildings, grass, pavement</a:t>
            </a:r>
            <a:endParaRPr lang="en-US" altLang="it-IT" sz="1400" b="0" dirty="0">
              <a:solidFill>
                <a:srgbClr val="000000"/>
              </a:solidFill>
            </a:endParaRPr>
          </a:p>
        </p:txBody>
      </p:sp>
      <p:pic>
        <p:nvPicPr>
          <p:cNvPr id="16"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03048" y="4062633"/>
            <a:ext cx="1512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59"/>
          <p:cNvSpPr txBox="1">
            <a:spLocks noChangeArrowheads="1"/>
          </p:cNvSpPr>
          <p:nvPr/>
        </p:nvSpPr>
        <p:spPr bwMode="auto">
          <a:xfrm>
            <a:off x="3487046" y="5526881"/>
            <a:ext cx="2084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it-IT" altLang="it-IT" sz="1400" b="0" dirty="0">
                <a:solidFill>
                  <a:srgbClr val="000000"/>
                </a:solidFill>
              </a:rPr>
              <a:t>cars, pavement, trees</a:t>
            </a:r>
            <a:endParaRPr lang="en-US" altLang="it-IT" sz="1400" b="0" dirty="0">
              <a:solidFill>
                <a:srgbClr val="000000"/>
              </a:solidFill>
            </a:endParaRPr>
          </a:p>
        </p:txBody>
      </p:sp>
      <p:pic>
        <p:nvPicPr>
          <p:cNvPr id="18"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81764" y="4061328"/>
            <a:ext cx="1512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5"/>
          <p:cNvSpPr txBox="1">
            <a:spLocks noChangeArrowheads="1"/>
          </p:cNvSpPr>
          <p:nvPr/>
        </p:nvSpPr>
        <p:spPr bwMode="auto">
          <a:xfrm>
            <a:off x="6754536" y="5529305"/>
            <a:ext cx="9604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400" b="0" dirty="0">
                <a:solidFill>
                  <a:srgbClr val="000000"/>
                </a:solidFill>
              </a:rPr>
              <a:t>sand, sea</a:t>
            </a:r>
            <a:endParaRPr lang="en-US" altLang="it-IT" sz="1400" b="0" dirty="0">
              <a:solidFill>
                <a:srgbClr val="000000"/>
              </a:solidFill>
            </a:endParaRPr>
          </a:p>
        </p:txBody>
      </p:sp>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2" name="Segnaposto piè di pagina 85"/>
          <p:cNvSpPr txBox="1">
            <a:spLocks/>
          </p:cNvSpPr>
          <p:nvPr/>
        </p:nvSpPr>
        <p:spPr bwMode="auto">
          <a:xfrm>
            <a:off x="3092450" y="6498359"/>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3"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Archive Description</a:t>
            </a:r>
            <a:endParaRPr lang="it-IT" sz="3600" b="1" dirty="0">
              <a:solidFill>
                <a:schemeClr val="accent2">
                  <a:lumMod val="50000"/>
                </a:schemeClr>
              </a:solidFill>
            </a:endParaRPr>
          </a:p>
        </p:txBody>
      </p:sp>
      <p:sp>
        <p:nvSpPr>
          <p:cNvPr id="20"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45</a:t>
            </a:r>
            <a:endParaRPr lang="it-IT" altLang="de-DE" sz="900" kern="0" dirty="0">
              <a:solidFill>
                <a:srgbClr val="000000"/>
              </a:solidFill>
            </a:endParaRPr>
          </a:p>
        </p:txBody>
      </p:sp>
    </p:spTree>
    <p:extLst>
      <p:ext uri="{BB962C8B-B14F-4D97-AF65-F5344CB8AC3E}">
        <p14:creationId xmlns:p14="http://schemas.microsoft.com/office/powerpoint/2010/main" val="13254059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2"/>
          <p:cNvSpPr txBox="1">
            <a:spLocks/>
          </p:cNvSpPr>
          <p:nvPr/>
        </p:nvSpPr>
        <p:spPr bwMode="auto">
          <a:xfrm>
            <a:off x="381000" y="1371600"/>
            <a:ext cx="8342313"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1950" indent="-361950" defTabSz="1084263">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361950" indent="-361950" defTabSz="1084263">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350838" defTabSz="1084263">
              <a:spcBef>
                <a:spcPct val="20000"/>
              </a:spcBef>
              <a:buClr>
                <a:schemeClr val="tx1"/>
              </a:buClr>
              <a:buChar char="•"/>
              <a:defRPr sz="2400">
                <a:solidFill>
                  <a:schemeClr val="tx1"/>
                </a:solidFill>
                <a:latin typeface="Arial" panose="020B0604020202020204" pitchFamily="34" charset="0"/>
              </a:defRPr>
            </a:lvl3pPr>
            <a:lvl4pPr marL="1600200" indent="-228600" defTabSz="1084263">
              <a:spcBef>
                <a:spcPct val="20000"/>
              </a:spcBef>
              <a:buChar char="–"/>
              <a:defRPr sz="2000">
                <a:solidFill>
                  <a:schemeClr val="tx1"/>
                </a:solidFill>
                <a:latin typeface="Arial" panose="020B0604020202020204" pitchFamily="34" charset="0"/>
              </a:defRPr>
            </a:lvl4pPr>
            <a:lvl5pPr marL="2057400" indent="-228600" defTabSz="1084263">
              <a:spcBef>
                <a:spcPct val="20000"/>
              </a:spcBef>
              <a:buChar char="»"/>
              <a:defRPr sz="2000">
                <a:solidFill>
                  <a:schemeClr val="tx1"/>
                </a:solidFill>
                <a:latin typeface="Arial" panose="020B0604020202020204" pitchFamily="34" charset="0"/>
              </a:defRPr>
            </a:lvl5pPr>
            <a:lvl6pPr marL="2514600" indent="-228600" defTabSz="108426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108426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108426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1084263" eaLnBrk="0" fontAlgn="base" hangingPunct="0">
              <a:spcBef>
                <a:spcPct val="20000"/>
              </a:spcBef>
              <a:spcAft>
                <a:spcPct val="0"/>
              </a:spcAft>
              <a:buChar char="»"/>
              <a:defRPr sz="2000">
                <a:solidFill>
                  <a:schemeClr val="tx1"/>
                </a:solidFill>
                <a:latin typeface="Arial" panose="020B0604020202020204" pitchFamily="34" charset="0"/>
              </a:defRPr>
            </a:lvl9pPr>
          </a:lstStyle>
          <a:p>
            <a:pPr lvl="1" algn="just">
              <a:spcBef>
                <a:spcPct val="0"/>
              </a:spcBef>
              <a:buClr>
                <a:srgbClr val="000000"/>
              </a:buClr>
              <a:buFont typeface="Wingdings" panose="05000000000000000000" pitchFamily="2" charset="2"/>
              <a:buChar char="ü"/>
            </a:pPr>
            <a:r>
              <a:rPr lang="en-US" altLang="en-US" sz="1600" dirty="0">
                <a:solidFill>
                  <a:srgbClr val="000000"/>
                </a:solidFill>
              </a:rPr>
              <a:t>Training set that includes 9237 region descriptors and their labels is used.  </a:t>
            </a:r>
          </a:p>
          <a:p>
            <a:pPr lvl="1" algn="just">
              <a:spcBef>
                <a:spcPct val="0"/>
              </a:spcBef>
              <a:buClr>
                <a:srgbClr val="000000"/>
              </a:buClr>
              <a:buFont typeface="Wingdings" panose="05000000000000000000" pitchFamily="2" charset="2"/>
              <a:buChar char="ü"/>
            </a:pPr>
            <a:endParaRPr lang="en-US" altLang="en-US" sz="1600" dirty="0">
              <a:solidFill>
                <a:srgbClr val="000000"/>
              </a:solidFill>
            </a:endParaRPr>
          </a:p>
          <a:p>
            <a:pPr lvl="1" algn="just">
              <a:spcBef>
                <a:spcPct val="0"/>
              </a:spcBef>
              <a:buClr>
                <a:srgbClr val="000000"/>
              </a:buClr>
              <a:buFont typeface="Wingdings" panose="05000000000000000000" pitchFamily="2" charset="2"/>
              <a:buChar char="ü"/>
            </a:pPr>
            <a:r>
              <a:rPr lang="en-US" altLang="en-US" sz="1600" dirty="0">
                <a:solidFill>
                  <a:srgbClr val="000000"/>
                </a:solidFill>
              </a:rPr>
              <a:t>The first two steps of the </a:t>
            </a:r>
            <a:r>
              <a:rPr lang="en-US" altLang="en-US" sz="1600" dirty="0" smtClean="0">
                <a:solidFill>
                  <a:srgbClr val="000000"/>
                </a:solidFill>
              </a:rPr>
              <a:t>multi-code hashing have </a:t>
            </a:r>
            <a:r>
              <a:rPr lang="en-US" altLang="en-US" sz="1600" dirty="0">
                <a:solidFill>
                  <a:srgbClr val="000000"/>
                </a:solidFill>
              </a:rPr>
              <a:t>been separately evaluated as:</a:t>
            </a:r>
          </a:p>
          <a:p>
            <a:pPr lvl="1" algn="just">
              <a:spcBef>
                <a:spcPct val="0"/>
              </a:spcBef>
              <a:buClr>
                <a:srgbClr val="000000"/>
              </a:buClr>
              <a:buFont typeface="Wingdings" panose="05000000000000000000" pitchFamily="2" charset="2"/>
              <a:buChar char="ü"/>
            </a:pPr>
            <a:endParaRPr lang="en-US" altLang="en-US" sz="1600" dirty="0">
              <a:solidFill>
                <a:schemeClr val="tx2"/>
              </a:solidFill>
            </a:endParaRPr>
          </a:p>
          <a:p>
            <a:pPr lvl="1" algn="just">
              <a:spcBef>
                <a:spcPct val="0"/>
              </a:spcBef>
              <a:buClr>
                <a:srgbClr val="000000"/>
              </a:buClr>
              <a:buFont typeface="Wingdings" panose="05000000000000000000" pitchFamily="2" charset="2"/>
              <a:buChar char="ü"/>
            </a:pPr>
            <a:endParaRPr lang="en-US" altLang="en-US" sz="500" dirty="0">
              <a:solidFill>
                <a:schemeClr val="tx2"/>
              </a:solidFill>
            </a:endParaRPr>
          </a:p>
          <a:p>
            <a:pPr marL="636588" lvl="2" indent="-285750" algn="just">
              <a:spcBef>
                <a:spcPct val="0"/>
              </a:spcBef>
              <a:buClr>
                <a:srgbClr val="000000"/>
              </a:buClr>
              <a:buFont typeface="Wingdings" panose="05000000000000000000" pitchFamily="2" charset="2"/>
              <a:buChar char="§"/>
            </a:pPr>
            <a:r>
              <a:rPr lang="en-US" altLang="en-US" sz="1600" dirty="0" smtClean="0">
                <a:solidFill>
                  <a:schemeClr val="accent2"/>
                </a:solidFill>
              </a:rPr>
              <a:t>pairwise </a:t>
            </a:r>
            <a:r>
              <a:rPr lang="en-US" altLang="en-US" sz="1600" i="1" dirty="0">
                <a:solidFill>
                  <a:schemeClr val="accent2"/>
                </a:solidFill>
              </a:rPr>
              <a:t>k</a:t>
            </a:r>
            <a:r>
              <a:rPr lang="en-US" altLang="en-US" sz="1600" dirty="0">
                <a:solidFill>
                  <a:schemeClr val="accent2"/>
                </a:solidFill>
              </a:rPr>
              <a:t>-</a:t>
            </a:r>
            <a:r>
              <a:rPr lang="en-US" altLang="en-US" sz="1600" dirty="0" err="1">
                <a:solidFill>
                  <a:schemeClr val="accent2"/>
                </a:solidFill>
              </a:rPr>
              <a:t>nn</a:t>
            </a:r>
            <a:r>
              <a:rPr lang="en-US" altLang="en-US" sz="1600" dirty="0">
                <a:solidFill>
                  <a:srgbClr val="000000"/>
                </a:solidFill>
              </a:rPr>
              <a:t>: the similarities estimated between the descriptors of primitive classes without any hashing; </a:t>
            </a:r>
          </a:p>
          <a:p>
            <a:pPr marL="636588" lvl="2" indent="-285750" algn="just">
              <a:spcBef>
                <a:spcPct val="0"/>
              </a:spcBef>
              <a:buClr>
                <a:srgbClr val="000000"/>
              </a:buClr>
              <a:buFont typeface="Wingdings" panose="05000000000000000000" pitchFamily="2" charset="2"/>
              <a:buChar char="§"/>
            </a:pPr>
            <a:endParaRPr lang="en-US" altLang="en-US" sz="1600" dirty="0">
              <a:solidFill>
                <a:schemeClr val="tx2"/>
              </a:solidFill>
            </a:endParaRPr>
          </a:p>
          <a:p>
            <a:pPr marL="636588" lvl="2" indent="-285750" algn="just">
              <a:spcBef>
                <a:spcPct val="0"/>
              </a:spcBef>
              <a:buClr>
                <a:srgbClr val="000000"/>
              </a:buClr>
              <a:buFont typeface="Wingdings" panose="05000000000000000000" pitchFamily="2" charset="2"/>
              <a:buChar char="§"/>
            </a:pPr>
            <a:r>
              <a:rPr lang="en-US" altLang="en-US" sz="1600" dirty="0" smtClean="0">
                <a:solidFill>
                  <a:schemeClr val="accent2"/>
                </a:solidFill>
              </a:rPr>
              <a:t>hashing</a:t>
            </a:r>
            <a:r>
              <a:rPr lang="en-US" altLang="en-US" sz="1600" dirty="0">
                <a:solidFill>
                  <a:srgbClr val="000000"/>
                </a:solidFill>
              </a:rPr>
              <a:t>: the similarities estimated between the primitive class hash codes.</a:t>
            </a:r>
          </a:p>
          <a:p>
            <a:pPr marL="636588" lvl="2" indent="-285750" algn="just">
              <a:spcBef>
                <a:spcPct val="0"/>
              </a:spcBef>
              <a:buClr>
                <a:srgbClr val="000000"/>
              </a:buClr>
              <a:buFont typeface="Wingdings" panose="05000000000000000000" pitchFamily="2" charset="2"/>
              <a:buChar char="ü"/>
            </a:pPr>
            <a:endParaRPr lang="en-US" altLang="en-US" sz="1600" dirty="0">
              <a:solidFill>
                <a:srgbClr val="000000"/>
              </a:solidFill>
            </a:endParaRPr>
          </a:p>
          <a:p>
            <a:pPr marL="636588" lvl="2" indent="-285750" algn="just">
              <a:spcBef>
                <a:spcPct val="0"/>
              </a:spcBef>
              <a:buClr>
                <a:srgbClr val="000000"/>
              </a:buClr>
              <a:buFont typeface="Wingdings" panose="05000000000000000000" pitchFamily="2" charset="2"/>
              <a:buChar char="ü"/>
            </a:pPr>
            <a:endParaRPr lang="en-US" altLang="en-US" sz="1600" dirty="0">
              <a:solidFill>
                <a:schemeClr val="tx2"/>
              </a:solidFill>
            </a:endParaRPr>
          </a:p>
          <a:p>
            <a:pPr lvl="1" algn="just">
              <a:spcBef>
                <a:spcPct val="0"/>
              </a:spcBef>
              <a:buClr>
                <a:srgbClr val="000000"/>
              </a:buClr>
              <a:buFont typeface="Wingdings" panose="05000000000000000000" pitchFamily="2" charset="2"/>
              <a:buChar char="ü"/>
            </a:pPr>
            <a:r>
              <a:rPr lang="en-US" altLang="en-US" sz="1600" dirty="0">
                <a:solidFill>
                  <a:srgbClr val="000000"/>
                </a:solidFill>
              </a:rPr>
              <a:t>Results are compared to:  1) </a:t>
            </a:r>
            <a:r>
              <a:rPr lang="en-US" altLang="en-US" sz="1600" dirty="0">
                <a:solidFill>
                  <a:schemeClr val="accent2"/>
                </a:solidFill>
              </a:rPr>
              <a:t>multi-label SVM </a:t>
            </a:r>
            <a:r>
              <a:rPr lang="en-US" altLang="en-US" sz="1600" dirty="0">
                <a:solidFill>
                  <a:srgbClr val="000000"/>
                </a:solidFill>
              </a:rPr>
              <a:t>algorithm; 2) </a:t>
            </a:r>
            <a:r>
              <a:rPr lang="en-US" altLang="en-US" sz="1600" dirty="0">
                <a:solidFill>
                  <a:schemeClr val="accent2"/>
                </a:solidFill>
              </a:rPr>
              <a:t>standard KLSH</a:t>
            </a:r>
            <a:r>
              <a:rPr lang="en-US" altLang="en-US" sz="1600" dirty="0">
                <a:solidFill>
                  <a:schemeClr val="tx2"/>
                </a:solidFill>
              </a:rPr>
              <a:t>. </a:t>
            </a:r>
            <a:endParaRPr lang="en-US" altLang="en-US" sz="1600" dirty="0">
              <a:solidFill>
                <a:srgbClr val="000000"/>
              </a:solidFill>
            </a:endParaRPr>
          </a:p>
          <a:p>
            <a:pPr lvl="1" algn="just">
              <a:spcBef>
                <a:spcPct val="0"/>
              </a:spcBef>
              <a:buClr>
                <a:srgbClr val="000000"/>
              </a:buClr>
              <a:buFont typeface="Wingdings" panose="05000000000000000000" pitchFamily="2" charset="2"/>
              <a:buChar char="ü"/>
            </a:pPr>
            <a:endParaRPr lang="en-US" altLang="en-US" sz="1600" dirty="0">
              <a:solidFill>
                <a:schemeClr val="tx2"/>
              </a:solidFill>
            </a:endParaRPr>
          </a:p>
          <a:p>
            <a:pPr lvl="1" algn="just">
              <a:spcBef>
                <a:spcPct val="0"/>
              </a:spcBef>
              <a:buClr>
                <a:srgbClr val="000000"/>
              </a:buClr>
              <a:buFont typeface="Wingdings" panose="05000000000000000000" pitchFamily="2" charset="2"/>
              <a:buChar char="ü"/>
            </a:pPr>
            <a:r>
              <a:rPr lang="en-US" altLang="en-US" sz="1600" dirty="0">
                <a:solidFill>
                  <a:srgbClr val="000000"/>
                </a:solidFill>
              </a:rPr>
              <a:t>Results have been tested by varying the value of 1) hash bits number </a:t>
            </a:r>
            <a:r>
              <a:rPr lang="en-US" altLang="en-US" sz="1600" i="1" dirty="0">
                <a:solidFill>
                  <a:srgbClr val="000000"/>
                </a:solidFill>
              </a:rPr>
              <a:t>b</a:t>
            </a:r>
            <a:r>
              <a:rPr lang="en-US" altLang="en-US" sz="1600" dirty="0">
                <a:solidFill>
                  <a:srgbClr val="000000"/>
                </a:solidFill>
              </a:rPr>
              <a:t> in the range of [8-256]; and 2) threshold </a:t>
            </a:r>
            <a:r>
              <a:rPr lang="en-US" altLang="en-US" sz="1600" i="1" dirty="0">
                <a:solidFill>
                  <a:srgbClr val="000000"/>
                </a:solidFill>
              </a:rPr>
              <a:t>T</a:t>
            </a:r>
            <a:r>
              <a:rPr lang="en-US" altLang="en-US" sz="1600" dirty="0">
                <a:solidFill>
                  <a:srgbClr val="000000"/>
                </a:solidFill>
              </a:rPr>
              <a:t> in the range [0.1-0.9].</a:t>
            </a:r>
          </a:p>
          <a:p>
            <a:pPr lvl="1" algn="just">
              <a:spcBef>
                <a:spcPct val="0"/>
              </a:spcBef>
              <a:buClr>
                <a:srgbClr val="000000"/>
              </a:buClr>
              <a:buFont typeface="Wingdings" panose="05000000000000000000" pitchFamily="2" charset="2"/>
              <a:buChar char="ü"/>
            </a:pPr>
            <a:endParaRPr lang="en-US" altLang="en-US" sz="1600" dirty="0">
              <a:solidFill>
                <a:schemeClr val="tx2"/>
              </a:solidFill>
            </a:endParaRPr>
          </a:p>
          <a:p>
            <a:pPr lvl="1" algn="just">
              <a:spcBef>
                <a:spcPct val="0"/>
              </a:spcBef>
              <a:buClr>
                <a:srgbClr val="000000"/>
              </a:buClr>
              <a:buFont typeface="Wingdings" panose="05000000000000000000" pitchFamily="2" charset="2"/>
              <a:buChar char="ü"/>
            </a:pPr>
            <a:r>
              <a:rPr lang="en-US" altLang="en-US" sz="1600" dirty="0">
                <a:solidFill>
                  <a:schemeClr val="accent2"/>
                </a:solidFill>
              </a:rPr>
              <a:t>Gaussian Radial Basis Function </a:t>
            </a:r>
            <a:r>
              <a:rPr lang="en-US" altLang="en-US" sz="1600" dirty="0">
                <a:solidFill>
                  <a:srgbClr val="000000"/>
                </a:solidFill>
              </a:rPr>
              <a:t>kernel was used for the KSLSH, the ML-SVM and the proposed </a:t>
            </a:r>
            <a:r>
              <a:rPr lang="en-US" altLang="en-US" sz="1600" i="1" dirty="0">
                <a:solidFill>
                  <a:srgbClr val="000000"/>
                </a:solidFill>
              </a:rPr>
              <a:t>k</a:t>
            </a:r>
            <a:r>
              <a:rPr lang="en-US" altLang="en-US" sz="1600" dirty="0">
                <a:solidFill>
                  <a:srgbClr val="000000"/>
                </a:solidFill>
              </a:rPr>
              <a:t>-</a:t>
            </a:r>
            <a:r>
              <a:rPr lang="en-US" altLang="en-US" sz="1600" dirty="0" err="1">
                <a:solidFill>
                  <a:srgbClr val="000000"/>
                </a:solidFill>
              </a:rPr>
              <a:t>nn</a:t>
            </a:r>
            <a:r>
              <a:rPr lang="en-US" altLang="en-US" sz="1600" dirty="0">
                <a:solidFill>
                  <a:srgbClr val="000000"/>
                </a:solidFill>
              </a:rPr>
              <a:t>.</a:t>
            </a:r>
          </a:p>
          <a:p>
            <a:pPr lvl="1" algn="just">
              <a:spcBef>
                <a:spcPct val="0"/>
              </a:spcBef>
              <a:buClr>
                <a:schemeClr val="tx2"/>
              </a:buClr>
              <a:buFont typeface="Wingdings" panose="05000000000000000000" pitchFamily="2" charset="2"/>
              <a:buChar char="ü"/>
            </a:pPr>
            <a:endParaRPr lang="en-US" altLang="en-US" sz="1600" dirty="0">
              <a:solidFill>
                <a:schemeClr val="tx2"/>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1"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2"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Design of Experiments</a:t>
            </a:r>
            <a:endParaRPr lang="it-IT" sz="3600" b="1" dirty="0">
              <a:solidFill>
                <a:schemeClr val="accent2">
                  <a:lumMod val="50000"/>
                </a:schemeClr>
              </a:solidFill>
            </a:endParaRPr>
          </a:p>
        </p:txBody>
      </p:sp>
      <p:sp>
        <p:nvSpPr>
          <p:cNvPr id="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46</a:t>
            </a:r>
            <a:endParaRPr lang="it-IT" altLang="de-DE" sz="900" kern="0" dirty="0">
              <a:solidFill>
                <a:srgbClr val="000000"/>
              </a:solidFill>
            </a:endParaRPr>
          </a:p>
        </p:txBody>
      </p:sp>
    </p:spTree>
    <p:extLst>
      <p:ext uri="{BB962C8B-B14F-4D97-AF65-F5344CB8AC3E}">
        <p14:creationId xmlns:p14="http://schemas.microsoft.com/office/powerpoint/2010/main" val="26874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09600" y="5287126"/>
            <a:ext cx="8125980" cy="338554"/>
          </a:xfrm>
          <a:prstGeom prst="rect">
            <a:avLst/>
          </a:prstGeom>
          <a:noFill/>
        </p:spPr>
        <p:txBody>
          <a:bodyPr wrap="square" rtlCol="0">
            <a:spAutoFit/>
          </a:bodyPr>
          <a:lstStyle/>
          <a:p>
            <a:r>
              <a:rPr lang="en-US" sz="1600" i="1" dirty="0">
                <a:solidFill>
                  <a:srgbClr val="000000"/>
                </a:solidFill>
              </a:rPr>
              <a:t>b=32</a:t>
            </a:r>
            <a:endParaRPr lang="en-US" sz="1600" dirty="0">
              <a:solidFill>
                <a:srgbClr val="000000"/>
              </a:solidFill>
            </a:endParaRPr>
          </a:p>
        </p:txBody>
      </p:sp>
      <p:graphicFrame>
        <p:nvGraphicFramePr>
          <p:cNvPr id="10" name="Object 1"/>
          <p:cNvGraphicFramePr>
            <a:graphicFrameLocks noChangeAspect="1"/>
          </p:cNvGraphicFramePr>
          <p:nvPr>
            <p:extLst>
              <p:ext uri="{D42A27DB-BD31-4B8C-83A1-F6EECF244321}">
                <p14:modId xmlns:p14="http://schemas.microsoft.com/office/powerpoint/2010/main" val="2588404489"/>
              </p:ext>
            </p:extLst>
          </p:nvPr>
        </p:nvGraphicFramePr>
        <p:xfrm>
          <a:off x="5102225" y="2624138"/>
          <a:ext cx="1143000" cy="254000"/>
        </p:xfrm>
        <a:graphic>
          <a:graphicData uri="http://schemas.openxmlformats.org/presentationml/2006/ole">
            <mc:AlternateContent xmlns:mc="http://schemas.openxmlformats.org/markup-compatibility/2006">
              <mc:Choice xmlns:v="urn:schemas-microsoft-com:vml" Requires="v">
                <p:oleObj spid="_x0000_s12710" name="Equation" r:id="rId3" imgW="1143000" imgH="253800" progId="Equation.DSMT4">
                  <p:embed/>
                </p:oleObj>
              </mc:Choice>
              <mc:Fallback>
                <p:oleObj name="Equation" r:id="rId3" imgW="1143000" imgH="253800" progId="Equation.DSMT4">
                  <p:embed/>
                  <p:pic>
                    <p:nvPicPr>
                      <p:cNvPr id="10" name="Object 1"/>
                      <p:cNvPicPr>
                        <a:picLocks noChangeAspect="1" noChangeArrowheads="1"/>
                      </p:cNvPicPr>
                      <p:nvPr/>
                    </p:nvPicPr>
                    <p:blipFill>
                      <a:blip r:embed="rId4"/>
                      <a:srcRect/>
                      <a:stretch>
                        <a:fillRect/>
                      </a:stretch>
                    </p:blipFill>
                    <p:spPr bwMode="auto">
                      <a:xfrm>
                        <a:off x="5102225" y="2624138"/>
                        <a:ext cx="1143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
          <p:cNvGraphicFramePr>
            <a:graphicFrameLocks noChangeAspect="1"/>
          </p:cNvGraphicFramePr>
          <p:nvPr>
            <p:extLst>
              <p:ext uri="{D42A27DB-BD31-4B8C-83A1-F6EECF244321}">
                <p14:modId xmlns:p14="http://schemas.microsoft.com/office/powerpoint/2010/main" val="4011141246"/>
              </p:ext>
            </p:extLst>
          </p:nvPr>
        </p:nvGraphicFramePr>
        <p:xfrm>
          <a:off x="5191125" y="3235325"/>
          <a:ext cx="965200" cy="254000"/>
        </p:xfrm>
        <a:graphic>
          <a:graphicData uri="http://schemas.openxmlformats.org/presentationml/2006/ole">
            <mc:AlternateContent xmlns:mc="http://schemas.openxmlformats.org/markup-compatibility/2006">
              <mc:Choice xmlns:v="urn:schemas-microsoft-com:vml" Requires="v">
                <p:oleObj spid="_x0000_s12711" name="Equation" r:id="rId5" imgW="965160" imgH="253800" progId="Equation.DSMT4">
                  <p:embed/>
                </p:oleObj>
              </mc:Choice>
              <mc:Fallback>
                <p:oleObj name="Equation" r:id="rId5" imgW="965160" imgH="253800" progId="Equation.DSMT4">
                  <p:embed/>
                  <p:pic>
                    <p:nvPicPr>
                      <p:cNvPr id="11" name="Object 1"/>
                      <p:cNvPicPr>
                        <a:picLocks noChangeAspect="1" noChangeArrowheads="1"/>
                      </p:cNvPicPr>
                      <p:nvPr/>
                    </p:nvPicPr>
                    <p:blipFill>
                      <a:blip r:embed="rId6"/>
                      <a:srcRect/>
                      <a:stretch>
                        <a:fillRect/>
                      </a:stretch>
                    </p:blipFill>
                    <p:spPr bwMode="auto">
                      <a:xfrm>
                        <a:off x="5191125" y="3235325"/>
                        <a:ext cx="965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Oval 8"/>
          <p:cNvSpPr/>
          <p:nvPr/>
        </p:nvSpPr>
        <p:spPr bwMode="auto">
          <a:xfrm>
            <a:off x="3546476" y="2373415"/>
            <a:ext cx="2778123" cy="685800"/>
          </a:xfrm>
          <a:prstGeom prst="ellipse">
            <a:avLst/>
          </a:prstGeom>
          <a:noFill/>
          <a:ln w="38100" cap="flat" cmpd="sng" algn="ctr">
            <a:solidFill>
              <a:schemeClr val="accent3"/>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dirty="0">
              <a:solidFill>
                <a:schemeClr val="accent2"/>
              </a:solidFill>
            </a:endParaRPr>
          </a:p>
        </p:txBody>
      </p:sp>
      <p:sp>
        <p:nvSpPr>
          <p:cNvPr id="15" name="Oval 8"/>
          <p:cNvSpPr/>
          <p:nvPr/>
        </p:nvSpPr>
        <p:spPr bwMode="auto">
          <a:xfrm>
            <a:off x="3546476" y="3540537"/>
            <a:ext cx="2854323" cy="685800"/>
          </a:xfrm>
          <a:prstGeom prst="ellipse">
            <a:avLst/>
          </a:prstGeom>
          <a:noFill/>
          <a:ln w="38100" cap="flat" cmpd="sng" algn="ctr">
            <a:solidFill>
              <a:schemeClr val="accent3"/>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dirty="0">
              <a:solidFill>
                <a:schemeClr val="accent2"/>
              </a:solidFill>
            </a:endParaRPr>
          </a:p>
        </p:txBody>
      </p:sp>
      <p:sp>
        <p:nvSpPr>
          <p:cNvPr id="5" name="Rectangle 4"/>
          <p:cNvSpPr/>
          <p:nvPr/>
        </p:nvSpPr>
        <p:spPr>
          <a:xfrm>
            <a:off x="609600" y="5681054"/>
            <a:ext cx="8362950" cy="584775"/>
          </a:xfrm>
          <a:prstGeom prst="rect">
            <a:avLst/>
          </a:prstGeom>
        </p:spPr>
        <p:txBody>
          <a:bodyPr wrap="square">
            <a:spAutoFit/>
          </a:bodyPr>
          <a:lstStyle/>
          <a:p>
            <a:r>
              <a:rPr lang="en-US" sz="1600" dirty="0">
                <a:solidFill>
                  <a:srgbClr val="000000"/>
                </a:solidFill>
                <a:latin typeface="Times New Roman" panose="02020603050405020304" pitchFamily="18" charset="0"/>
                <a:ea typeface="Times New Roman" panose="02020603050405020304" pitchFamily="18" charset="0"/>
              </a:rPr>
              <a:t>All the experiments are implemented via MATLAB® on a standard PC with Intel® Xeon® CPU E5-1650 v2 @ 3.50GHz, 16GB RAM</a:t>
            </a:r>
            <a:endParaRPr lang="it-IT" sz="1600" dirty="0">
              <a:solidFill>
                <a:srgbClr val="000000"/>
              </a:solidFill>
            </a:endParaRPr>
          </a:p>
        </p:txBody>
      </p:sp>
      <p:graphicFrame>
        <p:nvGraphicFramePr>
          <p:cNvPr id="17" name="Object 1"/>
          <p:cNvGraphicFramePr>
            <a:graphicFrameLocks noChangeAspect="1"/>
          </p:cNvGraphicFramePr>
          <p:nvPr>
            <p:extLst>
              <p:ext uri="{D42A27DB-BD31-4B8C-83A1-F6EECF244321}">
                <p14:modId xmlns:p14="http://schemas.microsoft.com/office/powerpoint/2010/main" val="3852199799"/>
              </p:ext>
            </p:extLst>
          </p:nvPr>
        </p:nvGraphicFramePr>
        <p:xfrm>
          <a:off x="5106988" y="3740150"/>
          <a:ext cx="1143000" cy="279400"/>
        </p:xfrm>
        <a:graphic>
          <a:graphicData uri="http://schemas.openxmlformats.org/presentationml/2006/ole">
            <mc:AlternateContent xmlns:mc="http://schemas.openxmlformats.org/markup-compatibility/2006">
              <mc:Choice xmlns:v="urn:schemas-microsoft-com:vml" Requires="v">
                <p:oleObj spid="_x0000_s12712" name="Equation" r:id="rId7" imgW="1143000" imgH="279360" progId="Equation.DSMT4">
                  <p:embed/>
                </p:oleObj>
              </mc:Choice>
              <mc:Fallback>
                <p:oleObj name="Equation" r:id="rId7" imgW="1143000" imgH="279360" progId="Equation.DSMT4">
                  <p:embed/>
                  <p:pic>
                    <p:nvPicPr>
                      <p:cNvPr id="17" name="Object 1"/>
                      <p:cNvPicPr>
                        <a:picLocks noChangeAspect="1" noChangeArrowheads="1"/>
                      </p:cNvPicPr>
                      <p:nvPr/>
                    </p:nvPicPr>
                    <p:blipFill>
                      <a:blip r:embed="rId8"/>
                      <a:srcRect/>
                      <a:stretch>
                        <a:fillRect/>
                      </a:stretch>
                    </p:blipFill>
                    <p:spPr bwMode="auto">
                      <a:xfrm>
                        <a:off x="5106988" y="3740150"/>
                        <a:ext cx="11430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
          <p:cNvGraphicFramePr>
            <a:graphicFrameLocks noChangeAspect="1"/>
          </p:cNvGraphicFramePr>
          <p:nvPr>
            <p:extLst>
              <p:ext uri="{D42A27DB-BD31-4B8C-83A1-F6EECF244321}">
                <p14:modId xmlns:p14="http://schemas.microsoft.com/office/powerpoint/2010/main" val="700005211"/>
              </p:ext>
            </p:extLst>
          </p:nvPr>
        </p:nvGraphicFramePr>
        <p:xfrm>
          <a:off x="5106988" y="4257675"/>
          <a:ext cx="1079500" cy="279400"/>
        </p:xfrm>
        <a:graphic>
          <a:graphicData uri="http://schemas.openxmlformats.org/presentationml/2006/ole">
            <mc:AlternateContent xmlns:mc="http://schemas.openxmlformats.org/markup-compatibility/2006">
              <mc:Choice xmlns:v="urn:schemas-microsoft-com:vml" Requires="v">
                <p:oleObj spid="_x0000_s12713" name="Equation" r:id="rId9" imgW="1079280" imgH="279360" progId="Equation.DSMT4">
                  <p:embed/>
                </p:oleObj>
              </mc:Choice>
              <mc:Fallback>
                <p:oleObj name="Equation" r:id="rId9" imgW="1079280" imgH="279360" progId="Equation.DSMT4">
                  <p:embed/>
                  <p:pic>
                    <p:nvPicPr>
                      <p:cNvPr id="18" name="Object 1"/>
                      <p:cNvPicPr>
                        <a:picLocks noChangeAspect="1" noChangeArrowheads="1"/>
                      </p:cNvPicPr>
                      <p:nvPr/>
                    </p:nvPicPr>
                    <p:blipFill>
                      <a:blip r:embed="rId10"/>
                      <a:srcRect/>
                      <a:stretch>
                        <a:fillRect/>
                      </a:stretch>
                    </p:blipFill>
                    <p:spPr bwMode="auto">
                      <a:xfrm>
                        <a:off x="5106988" y="4257675"/>
                        <a:ext cx="10795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1"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2"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Experimental Results</a:t>
            </a:r>
            <a:endParaRPr lang="it-IT" sz="3600" b="1" dirty="0">
              <a:solidFill>
                <a:schemeClr val="accent2">
                  <a:lumMod val="50000"/>
                </a:schemeClr>
              </a:solidFill>
            </a:endParaRPr>
          </a:p>
        </p:txBody>
      </p:sp>
      <p:graphicFrame>
        <p:nvGraphicFramePr>
          <p:cNvPr id="16" name="Table 15"/>
          <p:cNvGraphicFramePr>
            <a:graphicFrameLocks noGrp="1"/>
          </p:cNvGraphicFramePr>
          <p:nvPr>
            <p:extLst>
              <p:ext uri="{D42A27DB-BD31-4B8C-83A1-F6EECF244321}">
                <p14:modId xmlns:p14="http://schemas.microsoft.com/office/powerpoint/2010/main" val="1378877230"/>
              </p:ext>
            </p:extLst>
          </p:nvPr>
        </p:nvGraphicFramePr>
        <p:xfrm>
          <a:off x="1108077" y="1752600"/>
          <a:ext cx="6892923" cy="2955060"/>
        </p:xfrm>
        <a:graphic>
          <a:graphicData uri="http://schemas.openxmlformats.org/drawingml/2006/table">
            <a:tbl>
              <a:tblPr firstRow="1" firstCol="1" bandRow="1">
                <a:tableStyleId>{9D7B26C5-4107-4FEC-AEDC-1716B250A1EF}</a:tableStyleId>
              </a:tblPr>
              <a:tblGrid>
                <a:gridCol w="1330324">
                  <a:extLst>
                    <a:ext uri="{9D8B030D-6E8A-4147-A177-3AD203B41FA5}">
                      <a16:colId xmlns:a16="http://schemas.microsoft.com/office/drawing/2014/main" val="1929536094"/>
                    </a:ext>
                  </a:extLst>
                </a:gridCol>
                <a:gridCol w="1143000">
                  <a:extLst>
                    <a:ext uri="{9D8B030D-6E8A-4147-A177-3AD203B41FA5}">
                      <a16:colId xmlns:a16="http://schemas.microsoft.com/office/drawing/2014/main" val="1916951989"/>
                    </a:ext>
                  </a:extLst>
                </a:gridCol>
                <a:gridCol w="1311261">
                  <a:extLst>
                    <a:ext uri="{9D8B030D-6E8A-4147-A177-3AD203B41FA5}">
                      <a16:colId xmlns:a16="http://schemas.microsoft.com/office/drawing/2014/main" val="856561514"/>
                    </a:ext>
                  </a:extLst>
                </a:gridCol>
                <a:gridCol w="1486026">
                  <a:extLst>
                    <a:ext uri="{9D8B030D-6E8A-4147-A177-3AD203B41FA5}">
                      <a16:colId xmlns:a16="http://schemas.microsoft.com/office/drawing/2014/main" val="2033398680"/>
                    </a:ext>
                  </a:extLst>
                </a:gridCol>
                <a:gridCol w="1622312">
                  <a:extLst>
                    <a:ext uri="{9D8B030D-6E8A-4147-A177-3AD203B41FA5}">
                      <a16:colId xmlns:a16="http://schemas.microsoft.com/office/drawing/2014/main" val="839603353"/>
                    </a:ext>
                  </a:extLst>
                </a:gridCol>
              </a:tblGrid>
              <a:tr h="685800">
                <a:tc gridSpan="2">
                  <a:txBody>
                    <a:bodyPr/>
                    <a:lstStyle/>
                    <a:p>
                      <a:pPr algn="ctr">
                        <a:spcAft>
                          <a:spcPts val="0"/>
                        </a:spcAft>
                      </a:pPr>
                      <a:r>
                        <a:rPr lang="en-US" sz="1600" dirty="0">
                          <a:solidFill>
                            <a:sysClr val="windowText" lastClr="000000"/>
                          </a:solidFill>
                          <a:effectLst/>
                        </a:rPr>
                        <a:t>Method</a:t>
                      </a:r>
                      <a:endParaRPr lang="it-IT" sz="16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tc>
                  <a:txBody>
                    <a:bodyPr/>
                    <a:lstStyle/>
                    <a:p>
                      <a:pPr algn="ctr">
                        <a:spcAft>
                          <a:spcPts val="0"/>
                        </a:spcAft>
                      </a:pPr>
                      <a:r>
                        <a:rPr lang="en-US" sz="1600" dirty="0">
                          <a:solidFill>
                            <a:sysClr val="windowText" lastClr="000000"/>
                          </a:solidFill>
                          <a:effectLst/>
                        </a:rPr>
                        <a:t>Recall</a:t>
                      </a:r>
                      <a:endParaRPr lang="it-IT" sz="16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ysClr val="windowText" lastClr="000000"/>
                          </a:solidFill>
                          <a:effectLst/>
                        </a:rPr>
                        <a:t>Time </a:t>
                      </a:r>
                      <a:endParaRPr lang="it-IT" sz="1600" dirty="0">
                        <a:solidFill>
                          <a:sysClr val="windowText" lastClr="000000"/>
                        </a:solidFill>
                        <a:effectLst/>
                      </a:endParaRPr>
                    </a:p>
                    <a:p>
                      <a:pPr algn="ctr">
                        <a:spcAft>
                          <a:spcPts val="0"/>
                        </a:spcAft>
                      </a:pPr>
                      <a:r>
                        <a:rPr lang="en-US" sz="1600" dirty="0">
                          <a:solidFill>
                            <a:sysClr val="windowText" lastClr="000000"/>
                          </a:solidFill>
                          <a:effectLst/>
                        </a:rPr>
                        <a:t>(in seconds)</a:t>
                      </a:r>
                      <a:endParaRPr lang="it-IT" sz="16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ysClr val="windowText" lastClr="000000"/>
                          </a:solidFill>
                          <a:effectLst/>
                        </a:rPr>
                        <a:t>Storage</a:t>
                      </a:r>
                      <a:endParaRPr lang="it-IT" sz="1600" dirty="0">
                        <a:solidFill>
                          <a:sysClr val="windowText" lastClr="000000"/>
                        </a:solidFill>
                        <a:effectLst/>
                      </a:endParaRPr>
                    </a:p>
                    <a:p>
                      <a:pPr algn="ctr">
                        <a:spcAft>
                          <a:spcPts val="0"/>
                        </a:spcAft>
                      </a:pPr>
                      <a:r>
                        <a:rPr lang="en-US" sz="1600" dirty="0">
                          <a:solidFill>
                            <a:sysClr val="windowText" lastClr="000000"/>
                          </a:solidFill>
                          <a:effectLst/>
                        </a:rPr>
                        <a:t>Complexity</a:t>
                      </a:r>
                      <a:endParaRPr lang="it-IT" sz="16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6209423"/>
                  </a:ext>
                </a:extLst>
              </a:tr>
              <a:tr h="609600">
                <a:tc rowSpan="2">
                  <a:txBody>
                    <a:bodyPr/>
                    <a:lstStyle/>
                    <a:p>
                      <a:pPr algn="ctr">
                        <a:spcAft>
                          <a:spcPts val="0"/>
                        </a:spcAft>
                      </a:pPr>
                      <a:r>
                        <a:rPr lang="en-US" sz="1600" b="0" dirty="0" smtClean="0">
                          <a:solidFill>
                            <a:sysClr val="windowText" lastClr="000000"/>
                          </a:solidFill>
                          <a:effectLst/>
                          <a:latin typeface="+mj-lt"/>
                        </a:rPr>
                        <a:t>Standard</a:t>
                      </a:r>
                    </a:p>
                    <a:p>
                      <a:pPr algn="ctr">
                        <a:spcAft>
                          <a:spcPts val="0"/>
                        </a:spcAft>
                      </a:pPr>
                      <a:r>
                        <a:rPr lang="en-US" sz="1600" b="0" dirty="0" smtClean="0">
                          <a:solidFill>
                            <a:sysClr val="windowText" lastClr="000000"/>
                          </a:solidFill>
                          <a:effectLst/>
                          <a:latin typeface="+mj-lt"/>
                          <a:ea typeface="Times New Roman" panose="02020603050405020304" pitchFamily="18" charset="0"/>
                        </a:rPr>
                        <a:t>Single-Code</a:t>
                      </a:r>
                      <a:r>
                        <a:rPr lang="en-US" sz="1600" b="0" baseline="0" dirty="0" smtClean="0">
                          <a:solidFill>
                            <a:sysClr val="windowText" lastClr="000000"/>
                          </a:solidFill>
                          <a:effectLst/>
                          <a:latin typeface="+mj-lt"/>
                          <a:ea typeface="Times New Roman" panose="02020603050405020304" pitchFamily="18" charset="0"/>
                        </a:rPr>
                        <a:t> Hashing</a:t>
                      </a:r>
                      <a:endParaRPr lang="it-IT" sz="1600" b="0" dirty="0">
                        <a:solidFill>
                          <a:sysClr val="windowText" lastClr="000000"/>
                        </a:solidFill>
                        <a:effectLst/>
                        <a:latin typeface="+mj-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0" i="0" dirty="0">
                          <a:solidFill>
                            <a:sysClr val="windowText" lastClr="000000"/>
                          </a:solidFill>
                          <a:effectLst/>
                          <a:latin typeface="+mn-lt"/>
                          <a:ea typeface="+mn-ea"/>
                        </a:rPr>
                        <a:t>ML-SVM</a:t>
                      </a:r>
                      <a:endParaRPr lang="it-IT" sz="1600" b="1" i="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ysClr val="windowText" lastClr="000000"/>
                          </a:solidFill>
                          <a:effectLst/>
                        </a:rPr>
                        <a:t>71.93 %</a:t>
                      </a:r>
                      <a:endParaRPr lang="it-IT" sz="16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6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a:solidFill>
                            <a:sysClr val="windowText" lastClr="000000"/>
                          </a:solidFill>
                          <a:effectLst/>
                        </a:rPr>
                        <a:t>1.640 KB</a:t>
                      </a:r>
                      <a:endParaRPr lang="it-IT" sz="1600" b="1">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3819967"/>
                  </a:ext>
                </a:extLst>
              </a:tr>
              <a:tr h="609600">
                <a:tc vMerge="1">
                  <a:txBody>
                    <a:bodyPr/>
                    <a:lstStyle/>
                    <a:p>
                      <a:endParaRPr lang="it-IT"/>
                    </a:p>
                  </a:txBody>
                  <a:tcPr/>
                </a:tc>
                <a:tc>
                  <a:txBody>
                    <a:bodyPr/>
                    <a:lstStyle/>
                    <a:p>
                      <a:pPr algn="ctr">
                        <a:spcAft>
                          <a:spcPts val="0"/>
                        </a:spcAft>
                      </a:pPr>
                      <a:r>
                        <a:rPr lang="en-US" sz="1600" dirty="0">
                          <a:solidFill>
                            <a:sysClr val="windowText" lastClr="000000"/>
                          </a:solidFill>
                          <a:effectLst/>
                        </a:rPr>
                        <a:t> hashing</a:t>
                      </a:r>
                      <a:endParaRPr lang="it-IT" sz="16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ysClr val="windowText" lastClr="000000"/>
                          </a:solidFill>
                          <a:effectLst/>
                        </a:rPr>
                        <a:t>59.20 %</a:t>
                      </a:r>
                      <a:endParaRPr lang="it-IT" sz="16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6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ysClr val="windowText" lastClr="000000"/>
                          </a:solidFill>
                          <a:effectLst/>
                        </a:rPr>
                        <a:t>0.053 KB</a:t>
                      </a:r>
                      <a:endParaRPr lang="it-IT" sz="16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9266737"/>
                  </a:ext>
                </a:extLst>
              </a:tr>
              <a:tr h="469463">
                <a:tc rowSpan="2">
                  <a:txBody>
                    <a:bodyPr/>
                    <a:lstStyle/>
                    <a:p>
                      <a:pPr algn="ctr">
                        <a:spcAft>
                          <a:spcPts val="0"/>
                        </a:spcAft>
                      </a:pPr>
                      <a:r>
                        <a:rPr lang="en-US" sz="1800" b="1" dirty="0" smtClean="0">
                          <a:solidFill>
                            <a:sysClr val="windowText" lastClr="000000"/>
                          </a:solidFill>
                          <a:effectLst/>
                          <a:latin typeface="+mn-lt"/>
                          <a:ea typeface="+mn-ea"/>
                        </a:rPr>
                        <a:t>Multi-Code</a:t>
                      </a:r>
                      <a:r>
                        <a:rPr lang="en-US" sz="1800" b="1" baseline="0" dirty="0" smtClean="0">
                          <a:solidFill>
                            <a:sysClr val="windowText" lastClr="000000"/>
                          </a:solidFill>
                          <a:effectLst/>
                          <a:latin typeface="+mn-lt"/>
                          <a:ea typeface="+mn-ea"/>
                        </a:rPr>
                        <a:t> </a:t>
                      </a:r>
                    </a:p>
                    <a:p>
                      <a:pPr algn="ctr">
                        <a:spcAft>
                          <a:spcPts val="0"/>
                        </a:spcAft>
                      </a:pPr>
                      <a:r>
                        <a:rPr lang="en-US" sz="1800" b="1" baseline="0" dirty="0" smtClean="0">
                          <a:solidFill>
                            <a:sysClr val="windowText" lastClr="000000"/>
                          </a:solidFill>
                          <a:effectLst/>
                          <a:latin typeface="+mn-lt"/>
                          <a:ea typeface="+mn-ea"/>
                        </a:rPr>
                        <a:t>Hashing</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i="1" dirty="0">
                          <a:solidFill>
                            <a:sysClr val="windowText" lastClr="000000"/>
                          </a:solidFill>
                          <a:effectLst/>
                        </a:rPr>
                        <a:t>k</a:t>
                      </a:r>
                      <a:r>
                        <a:rPr lang="en-US" sz="1800" dirty="0">
                          <a:solidFill>
                            <a:sysClr val="windowText" lastClr="000000"/>
                          </a:solidFill>
                          <a:effectLst/>
                        </a:rPr>
                        <a:t>-</a:t>
                      </a:r>
                      <a:r>
                        <a:rPr lang="en-US" sz="1800" dirty="0" err="1">
                          <a:solidFill>
                            <a:sysClr val="windowText" lastClr="000000"/>
                          </a:solidFill>
                          <a:effectLst/>
                        </a:rPr>
                        <a:t>nn</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solidFill>
                            <a:sysClr val="windowText" lastClr="000000"/>
                          </a:solidFill>
                          <a:effectLst/>
                        </a:rPr>
                        <a:t>73.32 %</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solidFill>
                            <a:sysClr val="windowText" lastClr="000000"/>
                          </a:solidFill>
                          <a:effectLst/>
                        </a:rPr>
                        <a:t>30.140 KB</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1901629"/>
                  </a:ext>
                </a:extLst>
              </a:tr>
              <a:tr h="580597">
                <a:tc vMerge="1">
                  <a:txBody>
                    <a:bodyPr/>
                    <a:lstStyle/>
                    <a:p>
                      <a:endParaRPr lang="it-IT"/>
                    </a:p>
                  </a:txBody>
                  <a:tcPr/>
                </a:tc>
                <a:tc>
                  <a:txBody>
                    <a:bodyPr/>
                    <a:lstStyle/>
                    <a:p>
                      <a:pPr algn="ctr">
                        <a:spcAft>
                          <a:spcPts val="0"/>
                        </a:spcAft>
                      </a:pPr>
                      <a:r>
                        <a:rPr lang="en-US" sz="1800" b="1" dirty="0">
                          <a:solidFill>
                            <a:sysClr val="windowText" lastClr="000000"/>
                          </a:solidFill>
                          <a:effectLst/>
                        </a:rPr>
                        <a:t>hashing</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dirty="0">
                          <a:solidFill>
                            <a:sysClr val="windowText" lastClr="000000"/>
                          </a:solidFill>
                          <a:effectLst/>
                        </a:rPr>
                        <a:t>69.05 %</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dirty="0">
                          <a:solidFill>
                            <a:sysClr val="windowText" lastClr="000000"/>
                          </a:solidFill>
                          <a:effectLst/>
                        </a:rPr>
                        <a:t>0.068 KB</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2347265"/>
                  </a:ext>
                </a:extLst>
              </a:tr>
            </a:tbl>
          </a:graphicData>
        </a:graphic>
      </p:graphicFrame>
      <p:sp>
        <p:nvSpPr>
          <p:cNvPr id="19"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47</a:t>
            </a:r>
            <a:endParaRPr lang="it-IT" altLang="de-DE" sz="900" kern="0" dirty="0">
              <a:solidFill>
                <a:srgbClr val="000000"/>
              </a:solidFill>
            </a:endParaRPr>
          </a:p>
        </p:txBody>
      </p:sp>
    </p:spTree>
    <p:extLst>
      <p:ext uri="{BB962C8B-B14F-4D97-AF65-F5344CB8AC3E}">
        <p14:creationId xmlns:p14="http://schemas.microsoft.com/office/powerpoint/2010/main" val="86911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4"/>
          <p:cNvSpPr txBox="1">
            <a:spLocks/>
          </p:cNvSpPr>
          <p:nvPr/>
        </p:nvSpPr>
        <p:spPr>
          <a:xfrm>
            <a:off x="432000" y="1219200"/>
            <a:ext cx="8280000" cy="5040000"/>
          </a:xfrm>
          <a:prstGeom prst="rect">
            <a:avLst/>
          </a:prstGeom>
        </p:spPr>
        <p:txBody>
          <a:bodyPr/>
          <a:lstStyle>
            <a:lvl1pPr marL="0" indent="0" algn="l" rtl="0" eaLnBrk="0" fontAlgn="base" hangingPunct="0">
              <a:spcBef>
                <a:spcPct val="20000"/>
              </a:spcBef>
              <a:spcAft>
                <a:spcPct val="0"/>
              </a:spcAft>
              <a:buClr>
                <a:schemeClr val="hlink"/>
              </a:buClr>
              <a:buFont typeface="Arial" panose="020B0604020202020204" pitchFamily="34" charset="0"/>
              <a:buNone/>
              <a:defRPr sz="1800" b="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charset="0"/>
              </a:defRPr>
            </a:lvl4pPr>
            <a:lvl5pPr marL="2057400" indent="-228600" algn="l" rtl="0" eaLnBrk="0" fontAlgn="base" hangingPunct="0">
              <a:spcBef>
                <a:spcPct val="20000"/>
              </a:spcBef>
              <a:spcAft>
                <a:spcPct val="0"/>
              </a:spcAft>
              <a:buChar char="»"/>
              <a:defRPr sz="16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mj-lt"/>
              </a:defRPr>
            </a:lvl6pPr>
            <a:lvl7pPr marL="2971800" indent="-228600" algn="l" rtl="0" fontAlgn="base">
              <a:spcBef>
                <a:spcPct val="20000"/>
              </a:spcBef>
              <a:spcAft>
                <a:spcPct val="0"/>
              </a:spcAft>
              <a:buChar char="»"/>
              <a:defRPr sz="2000">
                <a:solidFill>
                  <a:schemeClr val="tx1"/>
                </a:solidFill>
                <a:latin typeface="+mj-lt"/>
              </a:defRPr>
            </a:lvl7pPr>
            <a:lvl8pPr marL="3429000" indent="-228600" algn="l" rtl="0" fontAlgn="base">
              <a:spcBef>
                <a:spcPct val="20000"/>
              </a:spcBef>
              <a:spcAft>
                <a:spcPct val="0"/>
              </a:spcAft>
              <a:buChar char="»"/>
              <a:defRPr sz="2000">
                <a:solidFill>
                  <a:schemeClr val="tx1"/>
                </a:solidFill>
                <a:latin typeface="+mj-lt"/>
              </a:defRPr>
            </a:lvl8pPr>
            <a:lvl9pPr marL="3886200" indent="-228600" algn="l" rtl="0" fontAlgn="base">
              <a:spcBef>
                <a:spcPct val="20000"/>
              </a:spcBef>
              <a:spcAft>
                <a:spcPct val="0"/>
              </a:spcAft>
              <a:buChar char="»"/>
              <a:defRPr sz="2000">
                <a:solidFill>
                  <a:schemeClr val="tx1"/>
                </a:solidFill>
                <a:latin typeface="+mj-lt"/>
              </a:defRPr>
            </a:lvl9pPr>
          </a:lstStyle>
          <a:p>
            <a:pPr marL="285750" indent="-285750" algn="just">
              <a:buClrTx/>
              <a:buFont typeface="Wingdings" panose="05000000000000000000" pitchFamily="2" charset="2"/>
              <a:buChar char="ü"/>
            </a:pPr>
            <a:r>
              <a:rPr lang="en-US" kern="0" dirty="0" smtClean="0">
                <a:solidFill>
                  <a:srgbClr val="000000"/>
                </a:solidFill>
              </a:rPr>
              <a:t>Several low-level features have been presented, such as: intensity features, shape features, and texture features</a:t>
            </a:r>
            <a:r>
              <a:rPr lang="it-IT" kern="0" dirty="0" smtClean="0">
                <a:solidFill>
                  <a:srgbClr val="000000"/>
                </a:solidFill>
              </a:rPr>
              <a:t>. </a:t>
            </a:r>
          </a:p>
          <a:p>
            <a:pPr marL="285750" indent="-285750" algn="just">
              <a:buClrTx/>
              <a:buFont typeface="Wingdings" panose="05000000000000000000" pitchFamily="2" charset="2"/>
              <a:buChar char="ü"/>
            </a:pPr>
            <a:endParaRPr lang="it-IT" kern="0" dirty="0" smtClean="0">
              <a:solidFill>
                <a:srgbClr val="000000"/>
              </a:solidFill>
            </a:endParaRPr>
          </a:p>
          <a:p>
            <a:pPr marL="285750" indent="-285750" algn="just">
              <a:buClrTx/>
              <a:buFont typeface="Wingdings" panose="05000000000000000000" pitchFamily="2" charset="2"/>
              <a:buChar char="ü"/>
            </a:pPr>
            <a:r>
              <a:rPr lang="en-US" kern="0" dirty="0" smtClean="0">
                <a:solidFill>
                  <a:srgbClr val="000000"/>
                </a:solidFill>
              </a:rPr>
              <a:t>Global image representations are defined based on a set of local descriptors, such as: </a:t>
            </a:r>
          </a:p>
          <a:p>
            <a:pPr marL="1028700" lvl="1" algn="just">
              <a:buClrTx/>
            </a:pPr>
            <a:r>
              <a:rPr lang="en-US" kern="0" dirty="0" smtClean="0">
                <a:solidFill>
                  <a:srgbClr val="000000"/>
                </a:solidFill>
              </a:rPr>
              <a:t>Scale Invariant Feature Transform (SIFT) models portions of image around the interest points; </a:t>
            </a:r>
          </a:p>
          <a:p>
            <a:pPr marL="1028700" lvl="1" algn="just">
              <a:buClrTx/>
            </a:pPr>
            <a:r>
              <a:rPr lang="en-US" kern="0" dirty="0" smtClean="0">
                <a:solidFill>
                  <a:srgbClr val="000000"/>
                </a:solidFill>
              </a:rPr>
              <a:t>Local Binary Pattern (LBP); </a:t>
            </a:r>
          </a:p>
          <a:p>
            <a:pPr marL="1028700" lvl="1" algn="just">
              <a:buClrTx/>
            </a:pPr>
            <a:r>
              <a:rPr lang="en-US" kern="0" dirty="0" smtClean="0">
                <a:solidFill>
                  <a:srgbClr val="000000"/>
                </a:solidFill>
              </a:rPr>
              <a:t>Local Phase Quantization (LPQ).</a:t>
            </a:r>
          </a:p>
          <a:p>
            <a:pPr marL="285750" indent="-285750" algn="just">
              <a:buFont typeface="Wingdings" panose="05000000000000000000" pitchFamily="2" charset="2"/>
              <a:buChar char="ü"/>
            </a:pPr>
            <a:endParaRPr lang="it-IT" kern="0" dirty="0" smtClean="0">
              <a:solidFill>
                <a:srgbClr val="000000"/>
              </a:solidFill>
            </a:endParaRPr>
          </a:p>
          <a:p>
            <a:pPr marL="285750" indent="-285750" algn="just">
              <a:buClrTx/>
              <a:buFont typeface="Wingdings" panose="05000000000000000000" pitchFamily="2" charset="2"/>
              <a:buChar char="ü"/>
            </a:pPr>
            <a:r>
              <a:rPr lang="en-US" kern="0" dirty="0" smtClean="0">
                <a:solidFill>
                  <a:srgbClr val="000000"/>
                </a:solidFill>
              </a:rPr>
              <a:t>To define the global image representations, the bag-of-visual-words representations of the local descriptors are considered</a:t>
            </a:r>
            <a:r>
              <a:rPr lang="it-IT" kern="0" dirty="0" smtClean="0">
                <a:solidFill>
                  <a:srgbClr val="000000"/>
                </a:solidFill>
              </a:rPr>
              <a:t>.</a:t>
            </a:r>
          </a:p>
          <a:p>
            <a:pPr algn="just"/>
            <a:endParaRPr lang="en-US" kern="0" dirty="0" smtClean="0">
              <a:solidFill>
                <a:srgbClr val="000000"/>
              </a:solidFill>
            </a:endParaRPr>
          </a:p>
          <a:p>
            <a:endParaRPr lang="en-US" kern="0" dirty="0">
              <a:solidFill>
                <a:srgbClr val="000000"/>
              </a:solidFill>
            </a:endParaRPr>
          </a:p>
        </p:txBody>
      </p:sp>
      <p:sp>
        <p:nvSpPr>
          <p:cNvPr id="5" name="Rectangle 4"/>
          <p:cNvSpPr/>
          <p:nvPr/>
        </p:nvSpPr>
        <p:spPr>
          <a:xfrm>
            <a:off x="609600" y="5105400"/>
            <a:ext cx="8153400" cy="1446550"/>
          </a:xfrm>
          <a:prstGeom prst="rect">
            <a:avLst/>
          </a:prstGeom>
        </p:spPr>
        <p:txBody>
          <a:bodyPr wrap="square">
            <a:spAutoFit/>
          </a:bodyPr>
          <a:lstStyle/>
          <a:p>
            <a:pPr algn="just"/>
            <a:r>
              <a:rPr lang="en-US" sz="1100" dirty="0">
                <a:solidFill>
                  <a:srgbClr val="000000"/>
                </a:solidFill>
              </a:rPr>
              <a:t>[1]  P. </a:t>
            </a:r>
            <a:r>
              <a:rPr lang="en-US" sz="1100" dirty="0" err="1">
                <a:solidFill>
                  <a:srgbClr val="000000"/>
                </a:solidFill>
              </a:rPr>
              <a:t>Maheswary</a:t>
            </a:r>
            <a:r>
              <a:rPr lang="en-US" sz="1100" dirty="0">
                <a:solidFill>
                  <a:srgbClr val="000000"/>
                </a:solidFill>
              </a:rPr>
              <a:t> and N. Srivastava, “Retrieval of Remote Sensing Images Using </a:t>
            </a:r>
            <a:r>
              <a:rPr lang="en-US" sz="1100" dirty="0" err="1">
                <a:solidFill>
                  <a:srgbClr val="000000"/>
                </a:solidFill>
              </a:rPr>
              <a:t>Colour</a:t>
            </a:r>
            <a:r>
              <a:rPr lang="en-US" sz="1100" dirty="0">
                <a:solidFill>
                  <a:srgbClr val="000000"/>
                </a:solidFill>
              </a:rPr>
              <a:t> &amp; Texture Attribute,”                         </a:t>
            </a:r>
            <a:r>
              <a:rPr lang="en-US" sz="1100" dirty="0" smtClean="0">
                <a:solidFill>
                  <a:srgbClr val="000000"/>
                </a:solidFill>
              </a:rPr>
              <a:t> IJCSIS </a:t>
            </a:r>
            <a:r>
              <a:rPr lang="en-US" sz="1100" dirty="0">
                <a:solidFill>
                  <a:srgbClr val="000000"/>
                </a:solidFill>
              </a:rPr>
              <a:t>Int. J. </a:t>
            </a:r>
            <a:r>
              <a:rPr lang="en-US" sz="1100" dirty="0" err="1">
                <a:solidFill>
                  <a:srgbClr val="000000"/>
                </a:solidFill>
              </a:rPr>
              <a:t>Comput</a:t>
            </a:r>
            <a:r>
              <a:rPr lang="en-US" sz="1100" dirty="0">
                <a:solidFill>
                  <a:srgbClr val="000000"/>
                </a:solidFill>
              </a:rPr>
              <a:t>. Sci. Inf. </a:t>
            </a:r>
            <a:r>
              <a:rPr lang="en-US" sz="1100" dirty="0" err="1">
                <a:solidFill>
                  <a:srgbClr val="000000"/>
                </a:solidFill>
              </a:rPr>
              <a:t>Secur</a:t>
            </a:r>
            <a:r>
              <a:rPr lang="en-US" sz="1100" dirty="0">
                <a:solidFill>
                  <a:srgbClr val="000000"/>
                </a:solidFill>
              </a:rPr>
              <a:t>., vol. 4, no. 2, pp. 1–5, 2009</a:t>
            </a:r>
            <a:r>
              <a:rPr lang="en-US" sz="1100" dirty="0" smtClean="0">
                <a:solidFill>
                  <a:srgbClr val="000000"/>
                </a:solidFill>
              </a:rPr>
              <a:t>.</a:t>
            </a:r>
          </a:p>
          <a:p>
            <a:pPr algn="just"/>
            <a:endParaRPr lang="en-US" sz="1100" dirty="0">
              <a:solidFill>
                <a:srgbClr val="000000"/>
              </a:solidFill>
            </a:endParaRPr>
          </a:p>
          <a:p>
            <a:pPr algn="just"/>
            <a:r>
              <a:rPr lang="en-US" sz="1100" dirty="0" smtClean="0">
                <a:solidFill>
                  <a:srgbClr val="000000"/>
                </a:solidFill>
              </a:rPr>
              <a:t>[</a:t>
            </a:r>
            <a:r>
              <a:rPr lang="en-US" sz="1100" dirty="0">
                <a:solidFill>
                  <a:srgbClr val="000000"/>
                </a:solidFill>
              </a:rPr>
              <a:t>2]  P. Hong, Q. Tian, and T. S. Huang, “Incorporate support vector machines to content-based image retrieval with relevant feedback,” in Proc. IEEE Int. Conf. Image Process., Vancouver, BC, Canada, 2000, pp. 750–753</a:t>
            </a:r>
            <a:r>
              <a:rPr lang="en-US" sz="1100" dirty="0" smtClean="0">
                <a:solidFill>
                  <a:srgbClr val="000000"/>
                </a:solidFill>
              </a:rPr>
              <a:t>.</a:t>
            </a:r>
          </a:p>
          <a:p>
            <a:pPr algn="just"/>
            <a:endParaRPr lang="en-US" sz="1100" dirty="0">
              <a:solidFill>
                <a:srgbClr val="000000"/>
              </a:solidFill>
            </a:endParaRPr>
          </a:p>
          <a:p>
            <a:pPr algn="just"/>
            <a:r>
              <a:rPr lang="en-US" sz="1100" dirty="0">
                <a:solidFill>
                  <a:srgbClr val="000000"/>
                </a:solidFill>
              </a:rPr>
              <a:t>[3]  M. </a:t>
            </a:r>
            <a:r>
              <a:rPr lang="en-US" sz="1100" dirty="0" err="1">
                <a:solidFill>
                  <a:srgbClr val="000000"/>
                </a:solidFill>
              </a:rPr>
              <a:t>Musci</a:t>
            </a:r>
            <a:r>
              <a:rPr lang="en-US" sz="1100" dirty="0">
                <a:solidFill>
                  <a:srgbClr val="000000"/>
                </a:solidFill>
              </a:rPr>
              <a:t>, R. Q. </a:t>
            </a:r>
            <a:r>
              <a:rPr lang="en-US" sz="1100" dirty="0" err="1">
                <a:solidFill>
                  <a:srgbClr val="000000"/>
                </a:solidFill>
              </a:rPr>
              <a:t>Feitosa</a:t>
            </a:r>
            <a:r>
              <a:rPr lang="en-US" sz="1100" dirty="0">
                <a:solidFill>
                  <a:srgbClr val="000000"/>
                </a:solidFill>
              </a:rPr>
              <a:t>, G. A. O. P. Costa, M. </a:t>
            </a:r>
            <a:r>
              <a:rPr lang="en-US" sz="1100" dirty="0" err="1">
                <a:solidFill>
                  <a:srgbClr val="000000"/>
                </a:solidFill>
              </a:rPr>
              <a:t>Luiza</a:t>
            </a:r>
            <a:r>
              <a:rPr lang="en-US" sz="1100" dirty="0">
                <a:solidFill>
                  <a:srgbClr val="000000"/>
                </a:solidFill>
              </a:rPr>
              <a:t>, and F. </a:t>
            </a:r>
            <a:r>
              <a:rPr lang="en-US" sz="1100" dirty="0" err="1">
                <a:solidFill>
                  <a:srgbClr val="000000"/>
                </a:solidFill>
              </a:rPr>
              <a:t>Velloso</a:t>
            </a:r>
            <a:r>
              <a:rPr lang="en-US" sz="1100" dirty="0">
                <a:solidFill>
                  <a:srgbClr val="000000"/>
                </a:solidFill>
              </a:rPr>
              <a:t>, “Assessment of Binary Coding Techniques for Texture Characterization in Remote Sensing Imagery,” IEEE </a:t>
            </a:r>
            <a:r>
              <a:rPr lang="en-US" sz="1100" dirty="0" err="1">
                <a:solidFill>
                  <a:srgbClr val="000000"/>
                </a:solidFill>
              </a:rPr>
              <a:t>Geosci</a:t>
            </a:r>
            <a:r>
              <a:rPr lang="en-US" sz="1100" dirty="0">
                <a:solidFill>
                  <a:srgbClr val="000000"/>
                </a:solidFill>
              </a:rPr>
              <a:t>. Remote Sens. Lett., vol. 10, no. 6, pp. 1607–1611, 2013.</a:t>
            </a:r>
          </a:p>
        </p:txBody>
      </p:sp>
      <p:sp>
        <p:nvSpPr>
          <p:cNvPr id="6" name="Title 3"/>
          <p:cNvSpPr txBox="1">
            <a:spLocks/>
          </p:cNvSpPr>
          <p:nvPr/>
        </p:nvSpPr>
        <p:spPr bwMode="auto">
          <a:xfrm>
            <a:off x="212794" y="328223"/>
            <a:ext cx="83216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smtClean="0">
                <a:solidFill>
                  <a:schemeClr val="accent2">
                    <a:lumMod val="50000"/>
                  </a:schemeClr>
                </a:solidFill>
              </a:rPr>
              <a:t>RS Image Descriptors </a:t>
            </a:r>
            <a:endParaRPr lang="it-IT" b="1" kern="0" dirty="0">
              <a:solidFill>
                <a:schemeClr val="accent2">
                  <a:lumMod val="50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37749"/>
            <a:ext cx="623313" cy="457200"/>
          </a:xfrm>
          <a:prstGeom prst="rect">
            <a:avLst/>
          </a:prstGeom>
        </p:spPr>
      </p:pic>
      <p:sp>
        <p:nvSpPr>
          <p:cNvPr id="8"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9" name="Title 3"/>
          <p:cNvSpPr txBox="1">
            <a:spLocks/>
          </p:cNvSpPr>
          <p:nvPr/>
        </p:nvSpPr>
        <p:spPr bwMode="auto">
          <a:xfrm>
            <a:off x="212794" y="319074"/>
            <a:ext cx="83216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smtClean="0">
                <a:solidFill>
                  <a:schemeClr val="accent2">
                    <a:lumMod val="50000"/>
                  </a:schemeClr>
                </a:solidFill>
              </a:rPr>
              <a:t>RS Image Descriptors </a:t>
            </a:r>
            <a:endParaRPr lang="it-IT" b="1" kern="0" dirty="0">
              <a:solidFill>
                <a:schemeClr val="accent2">
                  <a:lumMod val="50000"/>
                </a:schemeClr>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28600"/>
            <a:ext cx="623313" cy="457200"/>
          </a:xfrm>
          <a:prstGeom prst="rect">
            <a:avLst/>
          </a:prstGeom>
        </p:spPr>
      </p:pic>
    </p:spTree>
    <p:extLst>
      <p:ext uri="{BB962C8B-B14F-4D97-AF65-F5344CB8AC3E}">
        <p14:creationId xmlns:p14="http://schemas.microsoft.com/office/powerpoint/2010/main" val="12477269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09600" y="5287126"/>
            <a:ext cx="8125980" cy="338554"/>
          </a:xfrm>
          <a:prstGeom prst="rect">
            <a:avLst/>
          </a:prstGeom>
          <a:noFill/>
        </p:spPr>
        <p:txBody>
          <a:bodyPr wrap="square" rtlCol="0">
            <a:spAutoFit/>
          </a:bodyPr>
          <a:lstStyle/>
          <a:p>
            <a:r>
              <a:rPr lang="en-US" sz="1600" i="1" dirty="0">
                <a:solidFill>
                  <a:srgbClr val="000000"/>
                </a:solidFill>
              </a:rPr>
              <a:t>b=32</a:t>
            </a:r>
            <a:endParaRPr lang="en-US" sz="1600" dirty="0">
              <a:solidFill>
                <a:srgbClr val="000000"/>
              </a:solidFill>
            </a:endParaRPr>
          </a:p>
        </p:txBody>
      </p:sp>
      <p:graphicFrame>
        <p:nvGraphicFramePr>
          <p:cNvPr id="10" name="Object 1"/>
          <p:cNvGraphicFramePr>
            <a:graphicFrameLocks noChangeAspect="1"/>
          </p:cNvGraphicFramePr>
          <p:nvPr>
            <p:extLst>
              <p:ext uri="{D42A27DB-BD31-4B8C-83A1-F6EECF244321}">
                <p14:modId xmlns:p14="http://schemas.microsoft.com/office/powerpoint/2010/main" val="4009232344"/>
              </p:ext>
            </p:extLst>
          </p:nvPr>
        </p:nvGraphicFramePr>
        <p:xfrm>
          <a:off x="5102225" y="2624138"/>
          <a:ext cx="1143000" cy="254000"/>
        </p:xfrm>
        <a:graphic>
          <a:graphicData uri="http://schemas.openxmlformats.org/presentationml/2006/ole">
            <mc:AlternateContent xmlns:mc="http://schemas.openxmlformats.org/markup-compatibility/2006">
              <mc:Choice xmlns:v="urn:schemas-microsoft-com:vml" Requires="v">
                <p:oleObj spid="_x0000_s13734" name="Equation" r:id="rId3" imgW="1143000" imgH="253800" progId="Equation.DSMT4">
                  <p:embed/>
                </p:oleObj>
              </mc:Choice>
              <mc:Fallback>
                <p:oleObj name="Equation" r:id="rId3" imgW="1143000" imgH="253800" progId="Equation.DSMT4">
                  <p:embed/>
                  <p:pic>
                    <p:nvPicPr>
                      <p:cNvPr id="10" name="Object 1"/>
                      <p:cNvPicPr>
                        <a:picLocks noChangeAspect="1" noChangeArrowheads="1"/>
                      </p:cNvPicPr>
                      <p:nvPr/>
                    </p:nvPicPr>
                    <p:blipFill>
                      <a:blip r:embed="rId4"/>
                      <a:srcRect/>
                      <a:stretch>
                        <a:fillRect/>
                      </a:stretch>
                    </p:blipFill>
                    <p:spPr bwMode="auto">
                      <a:xfrm>
                        <a:off x="5102225" y="2624138"/>
                        <a:ext cx="1143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
          <p:cNvGraphicFramePr>
            <a:graphicFrameLocks noChangeAspect="1"/>
          </p:cNvGraphicFramePr>
          <p:nvPr>
            <p:extLst>
              <p:ext uri="{D42A27DB-BD31-4B8C-83A1-F6EECF244321}">
                <p14:modId xmlns:p14="http://schemas.microsoft.com/office/powerpoint/2010/main" val="718545437"/>
              </p:ext>
            </p:extLst>
          </p:nvPr>
        </p:nvGraphicFramePr>
        <p:xfrm>
          <a:off x="5191125" y="3235325"/>
          <a:ext cx="965200" cy="254000"/>
        </p:xfrm>
        <a:graphic>
          <a:graphicData uri="http://schemas.openxmlformats.org/presentationml/2006/ole">
            <mc:AlternateContent xmlns:mc="http://schemas.openxmlformats.org/markup-compatibility/2006">
              <mc:Choice xmlns:v="urn:schemas-microsoft-com:vml" Requires="v">
                <p:oleObj spid="_x0000_s13735" name="Equation" r:id="rId5" imgW="965160" imgH="253800" progId="Equation.DSMT4">
                  <p:embed/>
                </p:oleObj>
              </mc:Choice>
              <mc:Fallback>
                <p:oleObj name="Equation" r:id="rId5" imgW="965160" imgH="253800" progId="Equation.DSMT4">
                  <p:embed/>
                  <p:pic>
                    <p:nvPicPr>
                      <p:cNvPr id="11" name="Object 1"/>
                      <p:cNvPicPr>
                        <a:picLocks noChangeAspect="1" noChangeArrowheads="1"/>
                      </p:cNvPicPr>
                      <p:nvPr/>
                    </p:nvPicPr>
                    <p:blipFill>
                      <a:blip r:embed="rId6"/>
                      <a:srcRect/>
                      <a:stretch>
                        <a:fillRect/>
                      </a:stretch>
                    </p:blipFill>
                    <p:spPr bwMode="auto">
                      <a:xfrm>
                        <a:off x="5191125" y="3235325"/>
                        <a:ext cx="965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
          <p:cNvGraphicFramePr>
            <a:graphicFrameLocks noChangeAspect="1"/>
          </p:cNvGraphicFramePr>
          <p:nvPr>
            <p:extLst>
              <p:ext uri="{D42A27DB-BD31-4B8C-83A1-F6EECF244321}">
                <p14:modId xmlns:p14="http://schemas.microsoft.com/office/powerpoint/2010/main" val="1457385930"/>
              </p:ext>
            </p:extLst>
          </p:nvPr>
        </p:nvGraphicFramePr>
        <p:xfrm>
          <a:off x="5106988" y="3740150"/>
          <a:ext cx="1143000" cy="279400"/>
        </p:xfrm>
        <a:graphic>
          <a:graphicData uri="http://schemas.openxmlformats.org/presentationml/2006/ole">
            <mc:AlternateContent xmlns:mc="http://schemas.openxmlformats.org/markup-compatibility/2006">
              <mc:Choice xmlns:v="urn:schemas-microsoft-com:vml" Requires="v">
                <p:oleObj spid="_x0000_s13736" name="Equation" r:id="rId7" imgW="1143000" imgH="279360" progId="Equation.DSMT4">
                  <p:embed/>
                </p:oleObj>
              </mc:Choice>
              <mc:Fallback>
                <p:oleObj name="Equation" r:id="rId7" imgW="1143000" imgH="279360" progId="Equation.DSMT4">
                  <p:embed/>
                  <p:pic>
                    <p:nvPicPr>
                      <p:cNvPr id="12" name="Object 1"/>
                      <p:cNvPicPr>
                        <a:picLocks noChangeAspect="1" noChangeArrowheads="1"/>
                      </p:cNvPicPr>
                      <p:nvPr/>
                    </p:nvPicPr>
                    <p:blipFill>
                      <a:blip r:embed="rId8"/>
                      <a:srcRect/>
                      <a:stretch>
                        <a:fillRect/>
                      </a:stretch>
                    </p:blipFill>
                    <p:spPr bwMode="auto">
                      <a:xfrm>
                        <a:off x="5106988" y="3740150"/>
                        <a:ext cx="11430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
          <p:cNvGraphicFramePr>
            <a:graphicFrameLocks noChangeAspect="1"/>
          </p:cNvGraphicFramePr>
          <p:nvPr>
            <p:extLst>
              <p:ext uri="{D42A27DB-BD31-4B8C-83A1-F6EECF244321}">
                <p14:modId xmlns:p14="http://schemas.microsoft.com/office/powerpoint/2010/main" val="2131071627"/>
              </p:ext>
            </p:extLst>
          </p:nvPr>
        </p:nvGraphicFramePr>
        <p:xfrm>
          <a:off x="5106988" y="4257675"/>
          <a:ext cx="1079500" cy="279400"/>
        </p:xfrm>
        <a:graphic>
          <a:graphicData uri="http://schemas.openxmlformats.org/presentationml/2006/ole">
            <mc:AlternateContent xmlns:mc="http://schemas.openxmlformats.org/markup-compatibility/2006">
              <mc:Choice xmlns:v="urn:schemas-microsoft-com:vml" Requires="v">
                <p:oleObj spid="_x0000_s13737" name="Equation" r:id="rId9" imgW="1079280" imgH="279360" progId="Equation.DSMT4">
                  <p:embed/>
                </p:oleObj>
              </mc:Choice>
              <mc:Fallback>
                <p:oleObj name="Equation" r:id="rId9" imgW="1079280" imgH="279360" progId="Equation.DSMT4">
                  <p:embed/>
                  <p:pic>
                    <p:nvPicPr>
                      <p:cNvPr id="13" name="Object 1"/>
                      <p:cNvPicPr>
                        <a:picLocks noChangeAspect="1" noChangeArrowheads="1"/>
                      </p:cNvPicPr>
                      <p:nvPr/>
                    </p:nvPicPr>
                    <p:blipFill>
                      <a:blip r:embed="rId10"/>
                      <a:srcRect/>
                      <a:stretch>
                        <a:fillRect/>
                      </a:stretch>
                    </p:blipFill>
                    <p:spPr bwMode="auto">
                      <a:xfrm>
                        <a:off x="5106988" y="4257675"/>
                        <a:ext cx="10795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Oval 8"/>
          <p:cNvSpPr/>
          <p:nvPr/>
        </p:nvSpPr>
        <p:spPr bwMode="auto">
          <a:xfrm>
            <a:off x="6477000" y="3662862"/>
            <a:ext cx="1447800" cy="433975"/>
          </a:xfrm>
          <a:prstGeom prst="ellipse">
            <a:avLst/>
          </a:prstGeom>
          <a:noFill/>
          <a:ln w="38100" cap="flat" cmpd="sng" algn="ctr">
            <a:solidFill>
              <a:schemeClr val="accent3"/>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dirty="0">
              <a:solidFill>
                <a:schemeClr val="accent2"/>
              </a:solidFill>
            </a:endParaRPr>
          </a:p>
        </p:txBody>
      </p:sp>
      <p:sp>
        <p:nvSpPr>
          <p:cNvPr id="5" name="Rectangle 4"/>
          <p:cNvSpPr/>
          <p:nvPr/>
        </p:nvSpPr>
        <p:spPr>
          <a:xfrm>
            <a:off x="609600" y="5681054"/>
            <a:ext cx="8362950" cy="584775"/>
          </a:xfrm>
          <a:prstGeom prst="rect">
            <a:avLst/>
          </a:prstGeom>
        </p:spPr>
        <p:txBody>
          <a:bodyPr wrap="square">
            <a:spAutoFit/>
          </a:bodyPr>
          <a:lstStyle/>
          <a:p>
            <a:r>
              <a:rPr lang="en-US" sz="1600" dirty="0">
                <a:solidFill>
                  <a:srgbClr val="000000"/>
                </a:solidFill>
                <a:latin typeface="Times New Roman" panose="02020603050405020304" pitchFamily="18" charset="0"/>
                <a:ea typeface="Times New Roman" panose="02020603050405020304" pitchFamily="18" charset="0"/>
              </a:rPr>
              <a:t>All the experiments are implemented via MATLAB® on a standard PC with Intel® Xeon® CPU E5-1650 v2 @ 3.50GHz, 16GB RAM</a:t>
            </a:r>
            <a:endParaRPr lang="it-IT" sz="1600" dirty="0">
              <a:solidFill>
                <a:srgbClr val="000000"/>
              </a:solidFill>
            </a:endParaRPr>
          </a:p>
        </p:txBody>
      </p:sp>
      <p:sp>
        <p:nvSpPr>
          <p:cNvPr id="17" name="Oval 8"/>
          <p:cNvSpPr/>
          <p:nvPr/>
        </p:nvSpPr>
        <p:spPr bwMode="auto">
          <a:xfrm>
            <a:off x="6477000" y="4191549"/>
            <a:ext cx="1447800" cy="433975"/>
          </a:xfrm>
          <a:prstGeom prst="ellipse">
            <a:avLst/>
          </a:prstGeom>
          <a:noFill/>
          <a:ln w="38100" cap="flat" cmpd="sng" algn="ctr">
            <a:solidFill>
              <a:schemeClr val="accent3"/>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dirty="0">
              <a:solidFill>
                <a:schemeClr val="accent2"/>
              </a:solidFill>
            </a:endParaRPr>
          </a:p>
        </p:txBody>
      </p:sp>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9"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0"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Experimental Results</a:t>
            </a:r>
            <a:endParaRPr lang="it-IT" sz="3600" b="1" dirty="0">
              <a:solidFill>
                <a:schemeClr val="accent2">
                  <a:lumMod val="50000"/>
                </a:schemeClr>
              </a:solidFill>
            </a:endParaRPr>
          </a:p>
        </p:txBody>
      </p:sp>
      <p:graphicFrame>
        <p:nvGraphicFramePr>
          <p:cNvPr id="14" name="Table 13"/>
          <p:cNvGraphicFramePr>
            <a:graphicFrameLocks noGrp="1"/>
          </p:cNvGraphicFramePr>
          <p:nvPr>
            <p:extLst>
              <p:ext uri="{D42A27DB-BD31-4B8C-83A1-F6EECF244321}">
                <p14:modId xmlns:p14="http://schemas.microsoft.com/office/powerpoint/2010/main" val="263045569"/>
              </p:ext>
            </p:extLst>
          </p:nvPr>
        </p:nvGraphicFramePr>
        <p:xfrm>
          <a:off x="1108077" y="1752600"/>
          <a:ext cx="6892923" cy="2955060"/>
        </p:xfrm>
        <a:graphic>
          <a:graphicData uri="http://schemas.openxmlformats.org/drawingml/2006/table">
            <a:tbl>
              <a:tblPr firstRow="1" firstCol="1" bandRow="1">
                <a:tableStyleId>{9D7B26C5-4107-4FEC-AEDC-1716B250A1EF}</a:tableStyleId>
              </a:tblPr>
              <a:tblGrid>
                <a:gridCol w="1330324">
                  <a:extLst>
                    <a:ext uri="{9D8B030D-6E8A-4147-A177-3AD203B41FA5}">
                      <a16:colId xmlns:a16="http://schemas.microsoft.com/office/drawing/2014/main" val="1929536094"/>
                    </a:ext>
                  </a:extLst>
                </a:gridCol>
                <a:gridCol w="1143000">
                  <a:extLst>
                    <a:ext uri="{9D8B030D-6E8A-4147-A177-3AD203B41FA5}">
                      <a16:colId xmlns:a16="http://schemas.microsoft.com/office/drawing/2014/main" val="1916951989"/>
                    </a:ext>
                  </a:extLst>
                </a:gridCol>
                <a:gridCol w="1311261">
                  <a:extLst>
                    <a:ext uri="{9D8B030D-6E8A-4147-A177-3AD203B41FA5}">
                      <a16:colId xmlns:a16="http://schemas.microsoft.com/office/drawing/2014/main" val="856561514"/>
                    </a:ext>
                  </a:extLst>
                </a:gridCol>
                <a:gridCol w="1486026">
                  <a:extLst>
                    <a:ext uri="{9D8B030D-6E8A-4147-A177-3AD203B41FA5}">
                      <a16:colId xmlns:a16="http://schemas.microsoft.com/office/drawing/2014/main" val="2033398680"/>
                    </a:ext>
                  </a:extLst>
                </a:gridCol>
                <a:gridCol w="1622312">
                  <a:extLst>
                    <a:ext uri="{9D8B030D-6E8A-4147-A177-3AD203B41FA5}">
                      <a16:colId xmlns:a16="http://schemas.microsoft.com/office/drawing/2014/main" val="839603353"/>
                    </a:ext>
                  </a:extLst>
                </a:gridCol>
              </a:tblGrid>
              <a:tr h="685800">
                <a:tc gridSpan="2">
                  <a:txBody>
                    <a:bodyPr/>
                    <a:lstStyle/>
                    <a:p>
                      <a:pPr algn="ctr">
                        <a:spcAft>
                          <a:spcPts val="0"/>
                        </a:spcAft>
                      </a:pPr>
                      <a:r>
                        <a:rPr lang="en-US" sz="1600" dirty="0">
                          <a:solidFill>
                            <a:srgbClr val="000000"/>
                          </a:solidFill>
                          <a:effectLst/>
                        </a:rPr>
                        <a:t>Method</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tc>
                  <a:txBody>
                    <a:bodyPr/>
                    <a:lstStyle/>
                    <a:p>
                      <a:pPr algn="ctr">
                        <a:spcAft>
                          <a:spcPts val="0"/>
                        </a:spcAft>
                      </a:pPr>
                      <a:r>
                        <a:rPr lang="en-US" sz="1600" dirty="0">
                          <a:solidFill>
                            <a:srgbClr val="000000"/>
                          </a:solidFill>
                          <a:effectLst/>
                        </a:rPr>
                        <a:t>Recall</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rgbClr val="000000"/>
                          </a:solidFill>
                          <a:effectLst/>
                        </a:rPr>
                        <a:t>Time </a:t>
                      </a:r>
                      <a:endParaRPr lang="it-IT" sz="1600" dirty="0">
                        <a:solidFill>
                          <a:srgbClr val="000000"/>
                        </a:solidFill>
                        <a:effectLst/>
                      </a:endParaRPr>
                    </a:p>
                    <a:p>
                      <a:pPr algn="ctr">
                        <a:spcAft>
                          <a:spcPts val="0"/>
                        </a:spcAft>
                      </a:pPr>
                      <a:r>
                        <a:rPr lang="en-US" sz="1600" dirty="0">
                          <a:solidFill>
                            <a:srgbClr val="000000"/>
                          </a:solidFill>
                          <a:effectLst/>
                        </a:rPr>
                        <a:t>(in seconds)</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rgbClr val="000000"/>
                          </a:solidFill>
                          <a:effectLst/>
                        </a:rPr>
                        <a:t>Storage</a:t>
                      </a:r>
                      <a:endParaRPr lang="it-IT" sz="1600" dirty="0">
                        <a:solidFill>
                          <a:srgbClr val="000000"/>
                        </a:solidFill>
                        <a:effectLst/>
                      </a:endParaRPr>
                    </a:p>
                    <a:p>
                      <a:pPr algn="ctr">
                        <a:spcAft>
                          <a:spcPts val="0"/>
                        </a:spcAft>
                      </a:pPr>
                      <a:r>
                        <a:rPr lang="en-US" sz="1600" dirty="0">
                          <a:solidFill>
                            <a:srgbClr val="000000"/>
                          </a:solidFill>
                          <a:effectLst/>
                        </a:rPr>
                        <a:t>Complexity</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6209423"/>
                  </a:ext>
                </a:extLst>
              </a:tr>
              <a:tr h="609600">
                <a:tc rowSpan="2">
                  <a:txBody>
                    <a:bodyPr/>
                    <a:lstStyle/>
                    <a:p>
                      <a:pPr algn="ctr">
                        <a:spcAft>
                          <a:spcPts val="0"/>
                        </a:spcAft>
                      </a:pPr>
                      <a:r>
                        <a:rPr lang="en-US" sz="1600" b="0" dirty="0" smtClean="0">
                          <a:solidFill>
                            <a:sysClr val="windowText" lastClr="000000"/>
                          </a:solidFill>
                          <a:effectLst/>
                          <a:latin typeface="+mj-lt"/>
                        </a:rPr>
                        <a:t>Standard</a:t>
                      </a:r>
                    </a:p>
                    <a:p>
                      <a:pPr algn="ctr">
                        <a:spcAft>
                          <a:spcPts val="0"/>
                        </a:spcAft>
                      </a:pPr>
                      <a:r>
                        <a:rPr lang="en-US" sz="1600" b="0" dirty="0" smtClean="0">
                          <a:solidFill>
                            <a:sysClr val="windowText" lastClr="000000"/>
                          </a:solidFill>
                          <a:effectLst/>
                          <a:latin typeface="+mj-lt"/>
                          <a:ea typeface="Times New Roman" panose="02020603050405020304" pitchFamily="18" charset="0"/>
                        </a:rPr>
                        <a:t>Single-Code</a:t>
                      </a:r>
                      <a:r>
                        <a:rPr lang="en-US" sz="1600" b="0" baseline="0" dirty="0" smtClean="0">
                          <a:solidFill>
                            <a:sysClr val="windowText" lastClr="000000"/>
                          </a:solidFill>
                          <a:effectLst/>
                          <a:latin typeface="+mj-lt"/>
                          <a:ea typeface="Times New Roman" panose="02020603050405020304" pitchFamily="18" charset="0"/>
                        </a:rPr>
                        <a:t> Hashing</a:t>
                      </a:r>
                      <a:endParaRPr lang="it-IT" sz="1600" b="0" dirty="0">
                        <a:solidFill>
                          <a:sysClr val="windowText" lastClr="000000"/>
                        </a:solidFill>
                        <a:effectLst/>
                        <a:latin typeface="+mj-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0" i="0" dirty="0">
                          <a:solidFill>
                            <a:srgbClr val="000000"/>
                          </a:solidFill>
                          <a:effectLst/>
                          <a:latin typeface="+mn-lt"/>
                          <a:ea typeface="+mn-ea"/>
                        </a:rPr>
                        <a:t>ML-SVM</a:t>
                      </a:r>
                      <a:endParaRPr lang="it-IT" sz="1600" b="1" i="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rgbClr val="000000"/>
                          </a:solidFill>
                          <a:effectLst/>
                        </a:rPr>
                        <a:t>71.93 %</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a:solidFill>
                            <a:srgbClr val="000000"/>
                          </a:solidFill>
                          <a:effectLst/>
                        </a:rPr>
                        <a:t>1.640 KB</a:t>
                      </a:r>
                      <a:endParaRPr lang="it-IT" sz="1600" b="1">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3819967"/>
                  </a:ext>
                </a:extLst>
              </a:tr>
              <a:tr h="609600">
                <a:tc vMerge="1">
                  <a:txBody>
                    <a:bodyPr/>
                    <a:lstStyle/>
                    <a:p>
                      <a:endParaRPr lang="it-IT"/>
                    </a:p>
                  </a:txBody>
                  <a:tcPr/>
                </a:tc>
                <a:tc>
                  <a:txBody>
                    <a:bodyPr/>
                    <a:lstStyle/>
                    <a:p>
                      <a:pPr algn="ctr">
                        <a:spcAft>
                          <a:spcPts val="0"/>
                        </a:spcAft>
                      </a:pPr>
                      <a:r>
                        <a:rPr lang="en-US" sz="1600" dirty="0">
                          <a:solidFill>
                            <a:srgbClr val="000000"/>
                          </a:solidFill>
                          <a:effectLst/>
                        </a:rPr>
                        <a:t> hashing</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rgbClr val="000000"/>
                          </a:solidFill>
                          <a:effectLst/>
                        </a:rPr>
                        <a:t>59.20 %</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rgbClr val="000000"/>
                          </a:solidFill>
                          <a:effectLst/>
                        </a:rPr>
                        <a:t>0.053 KB</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9266737"/>
                  </a:ext>
                </a:extLst>
              </a:tr>
              <a:tr h="469463">
                <a:tc rowSpan="2">
                  <a:txBody>
                    <a:bodyPr/>
                    <a:lstStyle/>
                    <a:p>
                      <a:pPr algn="ctr">
                        <a:spcAft>
                          <a:spcPts val="0"/>
                        </a:spcAft>
                      </a:pPr>
                      <a:r>
                        <a:rPr lang="en-US" sz="1800" b="1" dirty="0" smtClean="0">
                          <a:solidFill>
                            <a:sysClr val="windowText" lastClr="000000"/>
                          </a:solidFill>
                          <a:effectLst/>
                          <a:latin typeface="+mn-lt"/>
                          <a:ea typeface="+mn-ea"/>
                        </a:rPr>
                        <a:t>Multi-Code</a:t>
                      </a:r>
                      <a:r>
                        <a:rPr lang="en-US" sz="1800" b="1" baseline="0" dirty="0" smtClean="0">
                          <a:solidFill>
                            <a:sysClr val="windowText" lastClr="000000"/>
                          </a:solidFill>
                          <a:effectLst/>
                          <a:latin typeface="+mn-lt"/>
                          <a:ea typeface="+mn-ea"/>
                        </a:rPr>
                        <a:t> </a:t>
                      </a:r>
                    </a:p>
                    <a:p>
                      <a:pPr algn="ctr">
                        <a:spcAft>
                          <a:spcPts val="0"/>
                        </a:spcAft>
                      </a:pPr>
                      <a:r>
                        <a:rPr lang="en-US" sz="1800" b="1" baseline="0" dirty="0" smtClean="0">
                          <a:solidFill>
                            <a:sysClr val="windowText" lastClr="000000"/>
                          </a:solidFill>
                          <a:effectLst/>
                          <a:latin typeface="+mn-lt"/>
                          <a:ea typeface="+mn-ea"/>
                        </a:rPr>
                        <a:t>Hashing</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i="1" dirty="0">
                          <a:solidFill>
                            <a:sysClr val="windowText" lastClr="000000"/>
                          </a:solidFill>
                          <a:effectLst/>
                        </a:rPr>
                        <a:t>k</a:t>
                      </a:r>
                      <a:r>
                        <a:rPr lang="en-US" sz="1800" dirty="0">
                          <a:solidFill>
                            <a:sysClr val="windowText" lastClr="000000"/>
                          </a:solidFill>
                          <a:effectLst/>
                        </a:rPr>
                        <a:t>-</a:t>
                      </a:r>
                      <a:r>
                        <a:rPr lang="en-US" sz="1800" dirty="0" err="1">
                          <a:solidFill>
                            <a:sysClr val="windowText" lastClr="000000"/>
                          </a:solidFill>
                          <a:effectLst/>
                        </a:rPr>
                        <a:t>nn</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solidFill>
                            <a:srgbClr val="000000"/>
                          </a:solidFill>
                          <a:effectLst/>
                        </a:rPr>
                        <a:t>73.32 %</a:t>
                      </a:r>
                      <a:endParaRPr lang="it-IT"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solidFill>
                            <a:srgbClr val="000000"/>
                          </a:solidFill>
                          <a:effectLst/>
                        </a:rPr>
                        <a:t>30.140 KB</a:t>
                      </a:r>
                      <a:endParaRPr lang="it-IT"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1901629"/>
                  </a:ext>
                </a:extLst>
              </a:tr>
              <a:tr h="580597">
                <a:tc vMerge="1">
                  <a:txBody>
                    <a:bodyPr/>
                    <a:lstStyle/>
                    <a:p>
                      <a:endParaRPr lang="it-IT"/>
                    </a:p>
                  </a:txBody>
                  <a:tcPr/>
                </a:tc>
                <a:tc>
                  <a:txBody>
                    <a:bodyPr/>
                    <a:lstStyle/>
                    <a:p>
                      <a:pPr algn="ctr">
                        <a:spcAft>
                          <a:spcPts val="0"/>
                        </a:spcAft>
                      </a:pPr>
                      <a:r>
                        <a:rPr lang="en-US" sz="1800" b="1" dirty="0">
                          <a:solidFill>
                            <a:sysClr val="windowText" lastClr="000000"/>
                          </a:solidFill>
                          <a:effectLst/>
                        </a:rPr>
                        <a:t>hashing</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dirty="0">
                          <a:solidFill>
                            <a:srgbClr val="000000"/>
                          </a:solidFill>
                          <a:effectLst/>
                        </a:rPr>
                        <a:t>69.05 %</a:t>
                      </a:r>
                      <a:endParaRPr lang="it-IT"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dirty="0">
                          <a:solidFill>
                            <a:srgbClr val="000000"/>
                          </a:solidFill>
                          <a:effectLst/>
                        </a:rPr>
                        <a:t>0.068 KB</a:t>
                      </a:r>
                      <a:endParaRPr lang="it-IT"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2347265"/>
                  </a:ext>
                </a:extLst>
              </a:tr>
            </a:tbl>
          </a:graphicData>
        </a:graphic>
      </p:graphicFrame>
      <p:sp>
        <p:nvSpPr>
          <p:cNvPr id="1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48</a:t>
            </a:r>
            <a:endParaRPr lang="it-IT" altLang="de-DE" sz="900" kern="0" dirty="0">
              <a:solidFill>
                <a:srgbClr val="000000"/>
              </a:solidFill>
            </a:endParaRPr>
          </a:p>
        </p:txBody>
      </p:sp>
    </p:spTree>
    <p:extLst>
      <p:ext uri="{BB962C8B-B14F-4D97-AF65-F5344CB8AC3E}">
        <p14:creationId xmlns:p14="http://schemas.microsoft.com/office/powerpoint/2010/main" val="328373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1"/>
          <p:cNvGraphicFramePr>
            <a:graphicFrameLocks noChangeAspect="1"/>
          </p:cNvGraphicFramePr>
          <p:nvPr>
            <p:extLst>
              <p:ext uri="{D42A27DB-BD31-4B8C-83A1-F6EECF244321}">
                <p14:modId xmlns:p14="http://schemas.microsoft.com/office/powerpoint/2010/main" val="1522458189"/>
              </p:ext>
            </p:extLst>
          </p:nvPr>
        </p:nvGraphicFramePr>
        <p:xfrm>
          <a:off x="5102225" y="2624138"/>
          <a:ext cx="1143000" cy="254000"/>
        </p:xfrm>
        <a:graphic>
          <a:graphicData uri="http://schemas.openxmlformats.org/presentationml/2006/ole">
            <mc:AlternateContent xmlns:mc="http://schemas.openxmlformats.org/markup-compatibility/2006">
              <mc:Choice xmlns:v="urn:schemas-microsoft-com:vml" Requires="v">
                <p:oleObj spid="_x0000_s14758" name="Equation" r:id="rId3" imgW="1143000" imgH="253800" progId="Equation.DSMT4">
                  <p:embed/>
                </p:oleObj>
              </mc:Choice>
              <mc:Fallback>
                <p:oleObj name="Equation" r:id="rId3" imgW="1143000" imgH="253800" progId="Equation.DSMT4">
                  <p:embed/>
                  <p:pic>
                    <p:nvPicPr>
                      <p:cNvPr id="10" name="Object 1"/>
                      <p:cNvPicPr>
                        <a:picLocks noChangeAspect="1" noChangeArrowheads="1"/>
                      </p:cNvPicPr>
                      <p:nvPr/>
                    </p:nvPicPr>
                    <p:blipFill>
                      <a:blip r:embed="rId4"/>
                      <a:srcRect/>
                      <a:stretch>
                        <a:fillRect/>
                      </a:stretch>
                    </p:blipFill>
                    <p:spPr bwMode="auto">
                      <a:xfrm>
                        <a:off x="5102225" y="2624138"/>
                        <a:ext cx="1143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
          <p:cNvGraphicFramePr>
            <a:graphicFrameLocks noChangeAspect="1"/>
          </p:cNvGraphicFramePr>
          <p:nvPr>
            <p:extLst>
              <p:ext uri="{D42A27DB-BD31-4B8C-83A1-F6EECF244321}">
                <p14:modId xmlns:p14="http://schemas.microsoft.com/office/powerpoint/2010/main" val="2536271446"/>
              </p:ext>
            </p:extLst>
          </p:nvPr>
        </p:nvGraphicFramePr>
        <p:xfrm>
          <a:off x="5191125" y="3235325"/>
          <a:ext cx="965200" cy="254000"/>
        </p:xfrm>
        <a:graphic>
          <a:graphicData uri="http://schemas.openxmlformats.org/presentationml/2006/ole">
            <mc:AlternateContent xmlns:mc="http://schemas.openxmlformats.org/markup-compatibility/2006">
              <mc:Choice xmlns:v="urn:schemas-microsoft-com:vml" Requires="v">
                <p:oleObj spid="_x0000_s14759" name="Equation" r:id="rId5" imgW="965160" imgH="253800" progId="Equation.DSMT4">
                  <p:embed/>
                </p:oleObj>
              </mc:Choice>
              <mc:Fallback>
                <p:oleObj name="Equation" r:id="rId5" imgW="965160" imgH="253800" progId="Equation.DSMT4">
                  <p:embed/>
                  <p:pic>
                    <p:nvPicPr>
                      <p:cNvPr id="11" name="Object 1"/>
                      <p:cNvPicPr>
                        <a:picLocks noChangeAspect="1" noChangeArrowheads="1"/>
                      </p:cNvPicPr>
                      <p:nvPr/>
                    </p:nvPicPr>
                    <p:blipFill>
                      <a:blip r:embed="rId6"/>
                      <a:srcRect/>
                      <a:stretch>
                        <a:fillRect/>
                      </a:stretch>
                    </p:blipFill>
                    <p:spPr bwMode="auto">
                      <a:xfrm>
                        <a:off x="5191125" y="3235325"/>
                        <a:ext cx="965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
          <p:cNvGraphicFramePr>
            <a:graphicFrameLocks noChangeAspect="1"/>
          </p:cNvGraphicFramePr>
          <p:nvPr>
            <p:extLst>
              <p:ext uri="{D42A27DB-BD31-4B8C-83A1-F6EECF244321}">
                <p14:modId xmlns:p14="http://schemas.microsoft.com/office/powerpoint/2010/main" val="887369566"/>
              </p:ext>
            </p:extLst>
          </p:nvPr>
        </p:nvGraphicFramePr>
        <p:xfrm>
          <a:off x="5106988" y="3740150"/>
          <a:ext cx="1143000" cy="279400"/>
        </p:xfrm>
        <a:graphic>
          <a:graphicData uri="http://schemas.openxmlformats.org/presentationml/2006/ole">
            <mc:AlternateContent xmlns:mc="http://schemas.openxmlformats.org/markup-compatibility/2006">
              <mc:Choice xmlns:v="urn:schemas-microsoft-com:vml" Requires="v">
                <p:oleObj spid="_x0000_s14760" name="Equation" r:id="rId7" imgW="1143000" imgH="279360" progId="Equation.DSMT4">
                  <p:embed/>
                </p:oleObj>
              </mc:Choice>
              <mc:Fallback>
                <p:oleObj name="Equation" r:id="rId7" imgW="1143000" imgH="279360" progId="Equation.DSMT4">
                  <p:embed/>
                  <p:pic>
                    <p:nvPicPr>
                      <p:cNvPr id="12" name="Object 1"/>
                      <p:cNvPicPr>
                        <a:picLocks noChangeAspect="1" noChangeArrowheads="1"/>
                      </p:cNvPicPr>
                      <p:nvPr/>
                    </p:nvPicPr>
                    <p:blipFill>
                      <a:blip r:embed="rId8"/>
                      <a:srcRect/>
                      <a:stretch>
                        <a:fillRect/>
                      </a:stretch>
                    </p:blipFill>
                    <p:spPr bwMode="auto">
                      <a:xfrm>
                        <a:off x="5106988" y="3740150"/>
                        <a:ext cx="11430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
          <p:cNvGraphicFramePr>
            <a:graphicFrameLocks noChangeAspect="1"/>
          </p:cNvGraphicFramePr>
          <p:nvPr>
            <p:extLst>
              <p:ext uri="{D42A27DB-BD31-4B8C-83A1-F6EECF244321}">
                <p14:modId xmlns:p14="http://schemas.microsoft.com/office/powerpoint/2010/main" val="485249440"/>
              </p:ext>
            </p:extLst>
          </p:nvPr>
        </p:nvGraphicFramePr>
        <p:xfrm>
          <a:off x="5106988" y="4257675"/>
          <a:ext cx="1079500" cy="279400"/>
        </p:xfrm>
        <a:graphic>
          <a:graphicData uri="http://schemas.openxmlformats.org/presentationml/2006/ole">
            <mc:AlternateContent xmlns:mc="http://schemas.openxmlformats.org/markup-compatibility/2006">
              <mc:Choice xmlns:v="urn:schemas-microsoft-com:vml" Requires="v">
                <p:oleObj spid="_x0000_s14761" name="Equation" r:id="rId9" imgW="1079280" imgH="279360" progId="Equation.DSMT4">
                  <p:embed/>
                </p:oleObj>
              </mc:Choice>
              <mc:Fallback>
                <p:oleObj name="Equation" r:id="rId9" imgW="1079280" imgH="279360" progId="Equation.DSMT4">
                  <p:embed/>
                  <p:pic>
                    <p:nvPicPr>
                      <p:cNvPr id="13" name="Object 1"/>
                      <p:cNvPicPr>
                        <a:picLocks noChangeAspect="1" noChangeArrowheads="1"/>
                      </p:cNvPicPr>
                      <p:nvPr/>
                    </p:nvPicPr>
                    <p:blipFill>
                      <a:blip r:embed="rId10"/>
                      <a:srcRect/>
                      <a:stretch>
                        <a:fillRect/>
                      </a:stretch>
                    </p:blipFill>
                    <p:spPr bwMode="auto">
                      <a:xfrm>
                        <a:off x="5106988" y="4257675"/>
                        <a:ext cx="10795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Oval 8"/>
          <p:cNvSpPr/>
          <p:nvPr/>
        </p:nvSpPr>
        <p:spPr bwMode="auto">
          <a:xfrm>
            <a:off x="3505200" y="3145337"/>
            <a:ext cx="1447800" cy="433975"/>
          </a:xfrm>
          <a:prstGeom prst="ellipse">
            <a:avLst/>
          </a:prstGeom>
          <a:noFill/>
          <a:ln w="38100" cap="flat" cmpd="sng" algn="ctr">
            <a:solidFill>
              <a:schemeClr val="accent3"/>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dirty="0">
              <a:solidFill>
                <a:srgbClr val="000000"/>
              </a:solidFill>
            </a:endParaRPr>
          </a:p>
        </p:txBody>
      </p:sp>
      <p:sp>
        <p:nvSpPr>
          <p:cNvPr id="17" name="Oval 8"/>
          <p:cNvSpPr/>
          <p:nvPr/>
        </p:nvSpPr>
        <p:spPr bwMode="auto">
          <a:xfrm>
            <a:off x="3536197" y="4180387"/>
            <a:ext cx="1447800" cy="433975"/>
          </a:xfrm>
          <a:prstGeom prst="ellipse">
            <a:avLst/>
          </a:prstGeom>
          <a:noFill/>
          <a:ln w="38100" cap="flat" cmpd="sng" algn="ctr">
            <a:solidFill>
              <a:schemeClr val="accent3"/>
            </a:solidFill>
            <a:prstDash val="dash"/>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endParaRPr lang="it-IT" dirty="0">
              <a:solidFill>
                <a:srgbClr val="000000"/>
              </a:solidFill>
            </a:endParaRPr>
          </a:p>
        </p:txBody>
      </p:sp>
      <p:sp>
        <p:nvSpPr>
          <p:cNvPr id="16" name="TextBox 15"/>
          <p:cNvSpPr txBox="1"/>
          <p:nvPr/>
        </p:nvSpPr>
        <p:spPr>
          <a:xfrm>
            <a:off x="609600" y="5287126"/>
            <a:ext cx="8125980" cy="338554"/>
          </a:xfrm>
          <a:prstGeom prst="rect">
            <a:avLst/>
          </a:prstGeom>
          <a:noFill/>
        </p:spPr>
        <p:txBody>
          <a:bodyPr wrap="square" rtlCol="0">
            <a:spAutoFit/>
          </a:bodyPr>
          <a:lstStyle/>
          <a:p>
            <a:r>
              <a:rPr lang="en-US" sz="1600" i="1" dirty="0">
                <a:solidFill>
                  <a:srgbClr val="000000"/>
                </a:solidFill>
              </a:rPr>
              <a:t>b=32</a:t>
            </a:r>
            <a:endParaRPr lang="en-US" sz="1600" dirty="0">
              <a:solidFill>
                <a:srgbClr val="000000"/>
              </a:solidFill>
            </a:endParaRPr>
          </a:p>
        </p:txBody>
      </p:sp>
      <p:sp>
        <p:nvSpPr>
          <p:cNvPr id="18" name="Rectangle 17"/>
          <p:cNvSpPr/>
          <p:nvPr/>
        </p:nvSpPr>
        <p:spPr>
          <a:xfrm>
            <a:off x="609600" y="5681054"/>
            <a:ext cx="8362950" cy="584775"/>
          </a:xfrm>
          <a:prstGeom prst="rect">
            <a:avLst/>
          </a:prstGeom>
        </p:spPr>
        <p:txBody>
          <a:bodyPr wrap="square">
            <a:spAutoFit/>
          </a:bodyPr>
          <a:lstStyle/>
          <a:p>
            <a:r>
              <a:rPr lang="en-US" sz="1600" dirty="0">
                <a:solidFill>
                  <a:srgbClr val="000000"/>
                </a:solidFill>
                <a:latin typeface="Times New Roman" panose="02020603050405020304" pitchFamily="18" charset="0"/>
                <a:ea typeface="Times New Roman" panose="02020603050405020304" pitchFamily="18" charset="0"/>
              </a:rPr>
              <a:t>All the experiments are implemented via MATLAB® on a standard PC with Intel® Xeon® CPU E5-1650 v2 @ 3.50GHz, 16GB RAM</a:t>
            </a:r>
            <a:endParaRPr lang="it-IT" sz="1600" dirty="0">
              <a:solidFill>
                <a:srgbClr val="000000"/>
              </a:solidFill>
            </a:endParaRPr>
          </a:p>
        </p:txBody>
      </p:sp>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21"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2"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Experimental Results</a:t>
            </a:r>
            <a:endParaRPr lang="it-IT" sz="3600" b="1" dirty="0">
              <a:solidFill>
                <a:schemeClr val="accent2">
                  <a:lumMod val="50000"/>
                </a:schemeClr>
              </a:solidFill>
            </a:endParaRPr>
          </a:p>
        </p:txBody>
      </p:sp>
      <p:graphicFrame>
        <p:nvGraphicFramePr>
          <p:cNvPr id="14" name="Table 13"/>
          <p:cNvGraphicFramePr>
            <a:graphicFrameLocks noGrp="1"/>
          </p:cNvGraphicFramePr>
          <p:nvPr>
            <p:extLst>
              <p:ext uri="{D42A27DB-BD31-4B8C-83A1-F6EECF244321}">
                <p14:modId xmlns:p14="http://schemas.microsoft.com/office/powerpoint/2010/main" val="1496257608"/>
              </p:ext>
            </p:extLst>
          </p:nvPr>
        </p:nvGraphicFramePr>
        <p:xfrm>
          <a:off x="1108077" y="1752600"/>
          <a:ext cx="6892923" cy="2955060"/>
        </p:xfrm>
        <a:graphic>
          <a:graphicData uri="http://schemas.openxmlformats.org/drawingml/2006/table">
            <a:tbl>
              <a:tblPr firstRow="1" firstCol="1" bandRow="1">
                <a:tableStyleId>{9D7B26C5-4107-4FEC-AEDC-1716B250A1EF}</a:tableStyleId>
              </a:tblPr>
              <a:tblGrid>
                <a:gridCol w="1330324">
                  <a:extLst>
                    <a:ext uri="{9D8B030D-6E8A-4147-A177-3AD203B41FA5}">
                      <a16:colId xmlns:a16="http://schemas.microsoft.com/office/drawing/2014/main" val="1929536094"/>
                    </a:ext>
                  </a:extLst>
                </a:gridCol>
                <a:gridCol w="1143000">
                  <a:extLst>
                    <a:ext uri="{9D8B030D-6E8A-4147-A177-3AD203B41FA5}">
                      <a16:colId xmlns:a16="http://schemas.microsoft.com/office/drawing/2014/main" val="1916951989"/>
                    </a:ext>
                  </a:extLst>
                </a:gridCol>
                <a:gridCol w="1311261">
                  <a:extLst>
                    <a:ext uri="{9D8B030D-6E8A-4147-A177-3AD203B41FA5}">
                      <a16:colId xmlns:a16="http://schemas.microsoft.com/office/drawing/2014/main" val="856561514"/>
                    </a:ext>
                  </a:extLst>
                </a:gridCol>
                <a:gridCol w="1486026">
                  <a:extLst>
                    <a:ext uri="{9D8B030D-6E8A-4147-A177-3AD203B41FA5}">
                      <a16:colId xmlns:a16="http://schemas.microsoft.com/office/drawing/2014/main" val="2033398680"/>
                    </a:ext>
                  </a:extLst>
                </a:gridCol>
                <a:gridCol w="1622312">
                  <a:extLst>
                    <a:ext uri="{9D8B030D-6E8A-4147-A177-3AD203B41FA5}">
                      <a16:colId xmlns:a16="http://schemas.microsoft.com/office/drawing/2014/main" val="839603353"/>
                    </a:ext>
                  </a:extLst>
                </a:gridCol>
              </a:tblGrid>
              <a:tr h="685800">
                <a:tc gridSpan="2">
                  <a:txBody>
                    <a:bodyPr/>
                    <a:lstStyle/>
                    <a:p>
                      <a:pPr algn="ctr">
                        <a:spcAft>
                          <a:spcPts val="0"/>
                        </a:spcAft>
                      </a:pPr>
                      <a:r>
                        <a:rPr lang="en-US" sz="1600" dirty="0">
                          <a:solidFill>
                            <a:srgbClr val="000000"/>
                          </a:solidFill>
                          <a:effectLst/>
                        </a:rPr>
                        <a:t>Method</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tc>
                  <a:txBody>
                    <a:bodyPr/>
                    <a:lstStyle/>
                    <a:p>
                      <a:pPr algn="ctr">
                        <a:spcAft>
                          <a:spcPts val="0"/>
                        </a:spcAft>
                      </a:pPr>
                      <a:r>
                        <a:rPr lang="en-US" sz="1600" dirty="0">
                          <a:solidFill>
                            <a:srgbClr val="000000"/>
                          </a:solidFill>
                          <a:effectLst/>
                        </a:rPr>
                        <a:t>Recall</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rgbClr val="000000"/>
                          </a:solidFill>
                          <a:effectLst/>
                        </a:rPr>
                        <a:t>Time </a:t>
                      </a:r>
                      <a:endParaRPr lang="it-IT" sz="1600" dirty="0">
                        <a:solidFill>
                          <a:srgbClr val="000000"/>
                        </a:solidFill>
                        <a:effectLst/>
                      </a:endParaRPr>
                    </a:p>
                    <a:p>
                      <a:pPr algn="ctr">
                        <a:spcAft>
                          <a:spcPts val="0"/>
                        </a:spcAft>
                      </a:pPr>
                      <a:r>
                        <a:rPr lang="en-US" sz="1600" dirty="0">
                          <a:solidFill>
                            <a:srgbClr val="000000"/>
                          </a:solidFill>
                          <a:effectLst/>
                        </a:rPr>
                        <a:t>(in seconds)</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rgbClr val="000000"/>
                          </a:solidFill>
                          <a:effectLst/>
                        </a:rPr>
                        <a:t>Storage</a:t>
                      </a:r>
                      <a:endParaRPr lang="it-IT" sz="1600" dirty="0">
                        <a:solidFill>
                          <a:srgbClr val="000000"/>
                        </a:solidFill>
                        <a:effectLst/>
                      </a:endParaRPr>
                    </a:p>
                    <a:p>
                      <a:pPr algn="ctr">
                        <a:spcAft>
                          <a:spcPts val="0"/>
                        </a:spcAft>
                      </a:pPr>
                      <a:r>
                        <a:rPr lang="en-US" sz="1600" dirty="0">
                          <a:solidFill>
                            <a:srgbClr val="000000"/>
                          </a:solidFill>
                          <a:effectLst/>
                        </a:rPr>
                        <a:t>Complexity</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6209423"/>
                  </a:ext>
                </a:extLst>
              </a:tr>
              <a:tr h="609600">
                <a:tc rowSpan="2">
                  <a:txBody>
                    <a:bodyPr/>
                    <a:lstStyle/>
                    <a:p>
                      <a:pPr algn="ctr">
                        <a:spcAft>
                          <a:spcPts val="0"/>
                        </a:spcAft>
                      </a:pPr>
                      <a:r>
                        <a:rPr lang="en-US" sz="1600" b="0" dirty="0" smtClean="0">
                          <a:solidFill>
                            <a:sysClr val="windowText" lastClr="000000"/>
                          </a:solidFill>
                          <a:effectLst/>
                          <a:latin typeface="+mj-lt"/>
                        </a:rPr>
                        <a:t>Standard</a:t>
                      </a:r>
                    </a:p>
                    <a:p>
                      <a:pPr algn="ctr">
                        <a:spcAft>
                          <a:spcPts val="0"/>
                        </a:spcAft>
                      </a:pPr>
                      <a:r>
                        <a:rPr lang="en-US" sz="1600" b="0" dirty="0" smtClean="0">
                          <a:solidFill>
                            <a:sysClr val="windowText" lastClr="000000"/>
                          </a:solidFill>
                          <a:effectLst/>
                          <a:latin typeface="+mj-lt"/>
                          <a:ea typeface="Times New Roman" panose="02020603050405020304" pitchFamily="18" charset="0"/>
                        </a:rPr>
                        <a:t>Single-Code</a:t>
                      </a:r>
                      <a:r>
                        <a:rPr lang="en-US" sz="1600" b="0" baseline="0" dirty="0" smtClean="0">
                          <a:solidFill>
                            <a:sysClr val="windowText" lastClr="000000"/>
                          </a:solidFill>
                          <a:effectLst/>
                          <a:latin typeface="+mj-lt"/>
                          <a:ea typeface="Times New Roman" panose="02020603050405020304" pitchFamily="18" charset="0"/>
                        </a:rPr>
                        <a:t> Hashing</a:t>
                      </a:r>
                      <a:endParaRPr lang="it-IT" sz="1600" b="0" dirty="0">
                        <a:solidFill>
                          <a:sysClr val="windowText" lastClr="000000"/>
                        </a:solidFill>
                        <a:effectLst/>
                        <a:latin typeface="+mj-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0" i="0" dirty="0">
                          <a:solidFill>
                            <a:srgbClr val="000000"/>
                          </a:solidFill>
                          <a:effectLst/>
                          <a:latin typeface="+mn-lt"/>
                          <a:ea typeface="+mn-ea"/>
                        </a:rPr>
                        <a:t>ML-SVM</a:t>
                      </a:r>
                      <a:endParaRPr lang="it-IT" sz="1600" b="1" i="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rgbClr val="000000"/>
                          </a:solidFill>
                          <a:effectLst/>
                        </a:rPr>
                        <a:t>71.93 %</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a:solidFill>
                            <a:srgbClr val="000000"/>
                          </a:solidFill>
                          <a:effectLst/>
                        </a:rPr>
                        <a:t>1.640 KB</a:t>
                      </a:r>
                      <a:endParaRPr lang="it-IT" sz="1600" b="1">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3819967"/>
                  </a:ext>
                </a:extLst>
              </a:tr>
              <a:tr h="609600">
                <a:tc vMerge="1">
                  <a:txBody>
                    <a:bodyPr/>
                    <a:lstStyle/>
                    <a:p>
                      <a:endParaRPr lang="it-IT"/>
                    </a:p>
                  </a:txBody>
                  <a:tcPr/>
                </a:tc>
                <a:tc>
                  <a:txBody>
                    <a:bodyPr/>
                    <a:lstStyle/>
                    <a:p>
                      <a:pPr algn="ctr">
                        <a:spcAft>
                          <a:spcPts val="0"/>
                        </a:spcAft>
                      </a:pPr>
                      <a:r>
                        <a:rPr lang="en-US" sz="1600" dirty="0">
                          <a:solidFill>
                            <a:srgbClr val="000000"/>
                          </a:solidFill>
                          <a:effectLst/>
                        </a:rPr>
                        <a:t> hashing</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rgbClr val="000000"/>
                          </a:solidFill>
                          <a:effectLst/>
                        </a:rPr>
                        <a:t>59.20 %</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solidFill>
                            <a:srgbClr val="000000"/>
                          </a:solidFill>
                          <a:effectLst/>
                        </a:rPr>
                        <a:t>0.053 KB</a:t>
                      </a:r>
                      <a:endParaRPr lang="it-IT" sz="16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9266737"/>
                  </a:ext>
                </a:extLst>
              </a:tr>
              <a:tr h="469463">
                <a:tc rowSpan="2">
                  <a:txBody>
                    <a:bodyPr/>
                    <a:lstStyle/>
                    <a:p>
                      <a:pPr algn="ctr">
                        <a:spcAft>
                          <a:spcPts val="0"/>
                        </a:spcAft>
                      </a:pPr>
                      <a:r>
                        <a:rPr lang="en-US" sz="1800" b="1" dirty="0" smtClean="0">
                          <a:solidFill>
                            <a:sysClr val="windowText" lastClr="000000"/>
                          </a:solidFill>
                          <a:effectLst/>
                          <a:latin typeface="+mn-lt"/>
                          <a:ea typeface="+mn-ea"/>
                        </a:rPr>
                        <a:t>Multi-Code</a:t>
                      </a:r>
                      <a:r>
                        <a:rPr lang="en-US" sz="1800" b="1" baseline="0" dirty="0" smtClean="0">
                          <a:solidFill>
                            <a:sysClr val="windowText" lastClr="000000"/>
                          </a:solidFill>
                          <a:effectLst/>
                          <a:latin typeface="+mn-lt"/>
                          <a:ea typeface="+mn-ea"/>
                        </a:rPr>
                        <a:t> </a:t>
                      </a:r>
                    </a:p>
                    <a:p>
                      <a:pPr algn="ctr">
                        <a:spcAft>
                          <a:spcPts val="0"/>
                        </a:spcAft>
                      </a:pPr>
                      <a:r>
                        <a:rPr lang="en-US" sz="1800" b="1" baseline="0" dirty="0" smtClean="0">
                          <a:solidFill>
                            <a:sysClr val="windowText" lastClr="000000"/>
                          </a:solidFill>
                          <a:effectLst/>
                          <a:latin typeface="+mn-lt"/>
                          <a:ea typeface="+mn-ea"/>
                        </a:rPr>
                        <a:t>Hashing</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i="1" dirty="0">
                          <a:solidFill>
                            <a:sysClr val="windowText" lastClr="000000"/>
                          </a:solidFill>
                          <a:effectLst/>
                        </a:rPr>
                        <a:t>k</a:t>
                      </a:r>
                      <a:r>
                        <a:rPr lang="en-US" sz="1800" dirty="0">
                          <a:solidFill>
                            <a:sysClr val="windowText" lastClr="000000"/>
                          </a:solidFill>
                          <a:effectLst/>
                        </a:rPr>
                        <a:t>-</a:t>
                      </a:r>
                      <a:r>
                        <a:rPr lang="en-US" sz="1800" dirty="0" err="1">
                          <a:solidFill>
                            <a:sysClr val="windowText" lastClr="000000"/>
                          </a:solidFill>
                          <a:effectLst/>
                        </a:rPr>
                        <a:t>nn</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solidFill>
                            <a:srgbClr val="000000"/>
                          </a:solidFill>
                          <a:effectLst/>
                        </a:rPr>
                        <a:t>73.32 %</a:t>
                      </a:r>
                      <a:endParaRPr lang="it-IT"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solidFill>
                            <a:srgbClr val="000000"/>
                          </a:solidFill>
                          <a:effectLst/>
                        </a:rPr>
                        <a:t>30.140 KB</a:t>
                      </a:r>
                      <a:endParaRPr lang="it-IT"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1901629"/>
                  </a:ext>
                </a:extLst>
              </a:tr>
              <a:tr h="580597">
                <a:tc vMerge="1">
                  <a:txBody>
                    <a:bodyPr/>
                    <a:lstStyle/>
                    <a:p>
                      <a:endParaRPr lang="it-IT"/>
                    </a:p>
                  </a:txBody>
                  <a:tcPr/>
                </a:tc>
                <a:tc>
                  <a:txBody>
                    <a:bodyPr/>
                    <a:lstStyle/>
                    <a:p>
                      <a:pPr algn="ctr">
                        <a:spcAft>
                          <a:spcPts val="0"/>
                        </a:spcAft>
                      </a:pPr>
                      <a:r>
                        <a:rPr lang="en-US" sz="1800" b="1" dirty="0">
                          <a:solidFill>
                            <a:sysClr val="windowText" lastClr="000000"/>
                          </a:solidFill>
                          <a:effectLst/>
                        </a:rPr>
                        <a:t>hashing</a:t>
                      </a:r>
                      <a:endParaRPr lang="it-IT" sz="18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dirty="0">
                          <a:solidFill>
                            <a:srgbClr val="000000"/>
                          </a:solidFill>
                          <a:effectLst/>
                        </a:rPr>
                        <a:t>69.05 %</a:t>
                      </a:r>
                      <a:endParaRPr lang="it-IT"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dirty="0">
                          <a:solidFill>
                            <a:srgbClr val="000000"/>
                          </a:solidFill>
                          <a:effectLst/>
                        </a:rPr>
                        <a:t>0.068 KB</a:t>
                      </a:r>
                      <a:endParaRPr lang="it-IT" sz="1800" b="1"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2347265"/>
                  </a:ext>
                </a:extLst>
              </a:tr>
            </a:tbl>
          </a:graphicData>
        </a:graphic>
      </p:graphicFrame>
      <p:sp>
        <p:nvSpPr>
          <p:cNvPr id="19"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49</a:t>
            </a:r>
            <a:endParaRPr lang="it-IT" altLang="de-DE" sz="900" kern="0" dirty="0">
              <a:solidFill>
                <a:srgbClr val="000000"/>
              </a:solidFill>
            </a:endParaRPr>
          </a:p>
        </p:txBody>
      </p:sp>
    </p:spTree>
    <p:extLst>
      <p:ext uri="{BB962C8B-B14F-4D97-AF65-F5344CB8AC3E}">
        <p14:creationId xmlns:p14="http://schemas.microsoft.com/office/powerpoint/2010/main" val="87924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39"/>
          <p:cNvSpPr txBox="1">
            <a:spLocks noChangeArrowheads="1"/>
          </p:cNvSpPr>
          <p:nvPr/>
        </p:nvSpPr>
        <p:spPr bwMode="auto">
          <a:xfrm>
            <a:off x="3476625" y="1152936"/>
            <a:ext cx="41052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600" dirty="0" smtClean="0">
                <a:solidFill>
                  <a:schemeClr val="accent3"/>
                </a:solidFill>
                <a:cs typeface="Times New Roman" panose="02020603050405020304" pitchFamily="18" charset="0"/>
              </a:rPr>
              <a:t>Standard Single-Code Hashing </a:t>
            </a:r>
            <a:r>
              <a:rPr lang="it-IT" altLang="it-IT" sz="1600" dirty="0">
                <a:solidFill>
                  <a:schemeClr val="accent3"/>
                </a:solidFill>
                <a:cs typeface="Times New Roman" panose="02020603050405020304" pitchFamily="18" charset="0"/>
              </a:rPr>
              <a:t>method</a:t>
            </a:r>
          </a:p>
        </p:txBody>
      </p:sp>
      <p:sp>
        <p:nvSpPr>
          <p:cNvPr id="7" name="Text Box 139"/>
          <p:cNvSpPr txBox="1">
            <a:spLocks noChangeArrowheads="1"/>
          </p:cNvSpPr>
          <p:nvPr/>
        </p:nvSpPr>
        <p:spPr bwMode="auto">
          <a:xfrm>
            <a:off x="240865" y="2467524"/>
            <a:ext cx="1643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tr-TR" altLang="it-IT" sz="1400" b="0" dirty="0">
                <a:solidFill>
                  <a:srgbClr val="000000"/>
                </a:solidFill>
              </a:rPr>
              <a:t>Query</a:t>
            </a:r>
            <a:r>
              <a:rPr lang="it-IT" altLang="it-IT" sz="1400" b="0" dirty="0">
                <a:solidFill>
                  <a:srgbClr val="000000"/>
                </a:solidFill>
              </a:rPr>
              <a:t> </a:t>
            </a:r>
            <a:r>
              <a:rPr lang="tr-TR" altLang="it-IT" sz="1400" b="0" dirty="0">
                <a:solidFill>
                  <a:srgbClr val="000000"/>
                </a:solidFill>
              </a:rPr>
              <a:t>Image</a:t>
            </a:r>
            <a:endParaRPr lang="en-US" altLang="it-IT" sz="1400" b="0" baseline="-25000" dirty="0">
              <a:solidFill>
                <a:srgbClr val="000000"/>
              </a:solidFill>
              <a:cs typeface="Times New Roman" panose="02020603050405020304" pitchFamily="18" charset="0"/>
            </a:endParaRPr>
          </a:p>
        </p:txBody>
      </p:sp>
      <p:sp>
        <p:nvSpPr>
          <p:cNvPr id="8" name="Text Box 139"/>
          <p:cNvSpPr txBox="1">
            <a:spLocks noChangeArrowheads="1"/>
          </p:cNvSpPr>
          <p:nvPr/>
        </p:nvSpPr>
        <p:spPr bwMode="auto">
          <a:xfrm>
            <a:off x="0" y="4216055"/>
            <a:ext cx="22018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400" b="0" dirty="0">
                <a:solidFill>
                  <a:srgbClr val="000000"/>
                </a:solidFill>
                <a:cs typeface="Times New Roman" panose="02020603050405020304" pitchFamily="18" charset="0"/>
              </a:rPr>
              <a:t>building, pavement</a:t>
            </a:r>
            <a:endParaRPr lang="en-US" altLang="it-IT" sz="1400" b="0" baseline="-25000" dirty="0">
              <a:solidFill>
                <a:srgbClr val="000000"/>
              </a:solidFill>
              <a:cs typeface="Times New Roman" panose="02020603050405020304" pitchFamily="18" charset="0"/>
            </a:endParaRPr>
          </a:p>
        </p:txBody>
      </p:sp>
      <p:sp>
        <p:nvSpPr>
          <p:cNvPr id="11" name="TextBox 3"/>
          <p:cNvSpPr txBox="1">
            <a:spLocks noChangeArrowheads="1"/>
          </p:cNvSpPr>
          <p:nvPr/>
        </p:nvSpPr>
        <p:spPr bwMode="auto">
          <a:xfrm>
            <a:off x="3191355" y="1417268"/>
            <a:ext cx="482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400" b="0" dirty="0">
                <a:solidFill>
                  <a:srgbClr val="000000"/>
                </a:solidFill>
              </a:rPr>
              <a:t>2nd</a:t>
            </a:r>
            <a:endParaRPr lang="en-US" altLang="it-IT" sz="1400" b="0" dirty="0">
              <a:solidFill>
                <a:srgbClr val="000000"/>
              </a:solidFill>
            </a:endParaRPr>
          </a:p>
        </p:txBody>
      </p:sp>
      <p:sp>
        <p:nvSpPr>
          <p:cNvPr id="12" name="Text Box 139"/>
          <p:cNvSpPr txBox="1">
            <a:spLocks noChangeArrowheads="1"/>
          </p:cNvSpPr>
          <p:nvPr/>
        </p:nvSpPr>
        <p:spPr bwMode="auto">
          <a:xfrm>
            <a:off x="2413525" y="3131864"/>
            <a:ext cx="2189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it-IT" sz="1400" b="0" dirty="0">
                <a:solidFill>
                  <a:srgbClr val="000000"/>
                </a:solidFill>
                <a:cs typeface="Times New Roman" panose="02020603050405020304" pitchFamily="18" charset="0"/>
              </a:rPr>
              <a:t>buildings, cars, grass,</a:t>
            </a:r>
          </a:p>
          <a:p>
            <a:pPr algn="ctr" eaLnBrk="1" hangingPunct="1">
              <a:spcBef>
                <a:spcPct val="0"/>
              </a:spcBef>
              <a:buClrTx/>
              <a:buFontTx/>
              <a:buNone/>
            </a:pPr>
            <a:r>
              <a:rPr lang="en-US" altLang="it-IT" sz="1400" b="0" dirty="0">
                <a:solidFill>
                  <a:srgbClr val="000000"/>
                </a:solidFill>
                <a:cs typeface="Times New Roman" panose="02020603050405020304" pitchFamily="18" charset="0"/>
              </a:rPr>
              <a:t>pavement, trees</a:t>
            </a:r>
          </a:p>
        </p:txBody>
      </p:sp>
      <p:sp>
        <p:nvSpPr>
          <p:cNvPr id="13" name="TextBox 47"/>
          <p:cNvSpPr txBox="1">
            <a:spLocks noChangeArrowheads="1"/>
          </p:cNvSpPr>
          <p:nvPr/>
        </p:nvSpPr>
        <p:spPr bwMode="auto">
          <a:xfrm>
            <a:off x="5316336" y="1414327"/>
            <a:ext cx="4331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400" b="0" dirty="0">
                <a:solidFill>
                  <a:srgbClr val="000000"/>
                </a:solidFill>
              </a:rPr>
              <a:t>5th</a:t>
            </a:r>
            <a:endParaRPr lang="en-US" altLang="it-IT" sz="1400" b="0" dirty="0">
              <a:solidFill>
                <a:srgbClr val="000000"/>
              </a:solidFill>
            </a:endParaRPr>
          </a:p>
        </p:txBody>
      </p:sp>
      <p:sp>
        <p:nvSpPr>
          <p:cNvPr id="14" name="Text Box 139"/>
          <p:cNvSpPr txBox="1">
            <a:spLocks noChangeArrowheads="1"/>
          </p:cNvSpPr>
          <p:nvPr/>
        </p:nvSpPr>
        <p:spPr bwMode="auto">
          <a:xfrm>
            <a:off x="4386212" y="3136479"/>
            <a:ext cx="2189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400" b="0" dirty="0">
                <a:solidFill>
                  <a:srgbClr val="000000"/>
                </a:solidFill>
                <a:cs typeface="Times New Roman" panose="02020603050405020304" pitchFamily="18" charset="0"/>
              </a:rPr>
              <a:t>buildings, cars, </a:t>
            </a:r>
          </a:p>
          <a:p>
            <a:pPr algn="ctr" eaLnBrk="1" hangingPunct="1">
              <a:spcBef>
                <a:spcPct val="0"/>
              </a:spcBef>
              <a:buClrTx/>
              <a:buFontTx/>
              <a:buNone/>
            </a:pPr>
            <a:r>
              <a:rPr lang="it-IT" altLang="it-IT" sz="1400" b="0" dirty="0">
                <a:solidFill>
                  <a:srgbClr val="000000"/>
                </a:solidFill>
                <a:cs typeface="Times New Roman" panose="02020603050405020304" pitchFamily="18" charset="0"/>
              </a:rPr>
              <a:t>pavement</a:t>
            </a:r>
          </a:p>
        </p:txBody>
      </p:sp>
      <p:sp>
        <p:nvSpPr>
          <p:cNvPr id="15" name="TextBox 53"/>
          <p:cNvSpPr txBox="1">
            <a:spLocks noChangeArrowheads="1"/>
          </p:cNvSpPr>
          <p:nvPr/>
        </p:nvSpPr>
        <p:spPr bwMode="auto">
          <a:xfrm>
            <a:off x="7431158" y="1397497"/>
            <a:ext cx="53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400" b="0" dirty="0">
                <a:solidFill>
                  <a:srgbClr val="000000"/>
                </a:solidFill>
              </a:rPr>
              <a:t>16th</a:t>
            </a:r>
            <a:endParaRPr lang="en-US" altLang="it-IT" sz="1400" b="0" dirty="0">
              <a:solidFill>
                <a:srgbClr val="000000"/>
              </a:solidFill>
            </a:endParaRPr>
          </a:p>
        </p:txBody>
      </p:sp>
      <p:sp>
        <p:nvSpPr>
          <p:cNvPr id="16" name="Text Box 139"/>
          <p:cNvSpPr txBox="1">
            <a:spLocks noChangeArrowheads="1"/>
          </p:cNvSpPr>
          <p:nvPr/>
        </p:nvSpPr>
        <p:spPr bwMode="auto">
          <a:xfrm>
            <a:off x="6575374" y="3113692"/>
            <a:ext cx="21891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400" b="0" dirty="0">
                <a:solidFill>
                  <a:srgbClr val="000000"/>
                </a:solidFill>
                <a:cs typeface="Times New Roman" panose="02020603050405020304" pitchFamily="18" charset="0"/>
              </a:rPr>
              <a:t>pavement, sand</a:t>
            </a:r>
          </a:p>
        </p:txBody>
      </p:sp>
      <p:sp>
        <p:nvSpPr>
          <p:cNvPr id="21" name="Text Box 139"/>
          <p:cNvSpPr txBox="1">
            <a:spLocks noChangeArrowheads="1"/>
          </p:cNvSpPr>
          <p:nvPr/>
        </p:nvSpPr>
        <p:spPr bwMode="auto">
          <a:xfrm>
            <a:off x="3247999" y="5986158"/>
            <a:ext cx="4435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600" dirty="0" smtClean="0">
                <a:solidFill>
                  <a:srgbClr val="FFC000"/>
                </a:solidFill>
                <a:cs typeface="Times New Roman" panose="02020603050405020304" pitchFamily="18" charset="0"/>
              </a:rPr>
              <a:t>Multi-Code Hashing </a:t>
            </a:r>
            <a:r>
              <a:rPr lang="it-IT" altLang="it-IT" sz="1600" dirty="0">
                <a:solidFill>
                  <a:srgbClr val="FFC000"/>
                </a:solidFill>
                <a:cs typeface="Times New Roman" panose="02020603050405020304" pitchFamily="18" charset="0"/>
              </a:rPr>
              <a:t>method</a:t>
            </a:r>
          </a:p>
        </p:txBody>
      </p:sp>
      <p:sp>
        <p:nvSpPr>
          <p:cNvPr id="22" name="TextBox 56"/>
          <p:cNvSpPr txBox="1">
            <a:spLocks noChangeArrowheads="1"/>
          </p:cNvSpPr>
          <p:nvPr/>
        </p:nvSpPr>
        <p:spPr bwMode="auto">
          <a:xfrm>
            <a:off x="3203950" y="3810000"/>
            <a:ext cx="482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400" b="0" dirty="0">
                <a:solidFill>
                  <a:srgbClr val="000000"/>
                </a:solidFill>
              </a:rPr>
              <a:t>2nd</a:t>
            </a:r>
            <a:endParaRPr lang="en-US" altLang="it-IT" sz="1400" b="0" dirty="0">
              <a:solidFill>
                <a:srgbClr val="000000"/>
              </a:solidFill>
            </a:endParaRPr>
          </a:p>
        </p:txBody>
      </p:sp>
      <p:sp>
        <p:nvSpPr>
          <p:cNvPr id="23" name="Text Box 139"/>
          <p:cNvSpPr txBox="1">
            <a:spLocks noChangeArrowheads="1"/>
          </p:cNvSpPr>
          <p:nvPr/>
        </p:nvSpPr>
        <p:spPr bwMode="auto">
          <a:xfrm>
            <a:off x="2312054" y="5518494"/>
            <a:ext cx="2189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it-IT" altLang="it-IT" sz="1400" b="0" dirty="0">
                <a:solidFill>
                  <a:srgbClr val="000000"/>
                </a:solidFill>
                <a:cs typeface="Times New Roman" panose="02020603050405020304" pitchFamily="18" charset="0"/>
              </a:rPr>
              <a:t>buildings, pavement</a:t>
            </a:r>
          </a:p>
        </p:txBody>
      </p:sp>
      <p:sp>
        <p:nvSpPr>
          <p:cNvPr id="24" name="TextBox 59"/>
          <p:cNvSpPr txBox="1">
            <a:spLocks noChangeArrowheads="1"/>
          </p:cNvSpPr>
          <p:nvPr/>
        </p:nvSpPr>
        <p:spPr bwMode="auto">
          <a:xfrm>
            <a:off x="5364789" y="3810000"/>
            <a:ext cx="4331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400" b="0" dirty="0">
                <a:solidFill>
                  <a:srgbClr val="000000"/>
                </a:solidFill>
              </a:rPr>
              <a:t>5th</a:t>
            </a:r>
            <a:endParaRPr lang="en-US" altLang="it-IT" sz="1400" b="0" dirty="0">
              <a:solidFill>
                <a:srgbClr val="000000"/>
              </a:solidFill>
            </a:endParaRPr>
          </a:p>
        </p:txBody>
      </p:sp>
      <p:sp>
        <p:nvSpPr>
          <p:cNvPr id="25" name="Text Box 139"/>
          <p:cNvSpPr txBox="1">
            <a:spLocks noChangeArrowheads="1"/>
          </p:cNvSpPr>
          <p:nvPr/>
        </p:nvSpPr>
        <p:spPr bwMode="auto">
          <a:xfrm>
            <a:off x="4490897" y="5508769"/>
            <a:ext cx="2189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it-IT" sz="1400" b="0" dirty="0">
                <a:solidFill>
                  <a:srgbClr val="000000"/>
                </a:solidFill>
                <a:cs typeface="Times New Roman" panose="02020603050405020304" pitchFamily="18" charset="0"/>
              </a:rPr>
              <a:t>buildings, cars, grass,</a:t>
            </a:r>
          </a:p>
          <a:p>
            <a:pPr algn="ctr" eaLnBrk="1" hangingPunct="1">
              <a:spcBef>
                <a:spcPct val="0"/>
              </a:spcBef>
              <a:buClrTx/>
              <a:buFontTx/>
              <a:buNone/>
            </a:pPr>
            <a:r>
              <a:rPr lang="en-US" altLang="it-IT" sz="1400" b="0" dirty="0">
                <a:solidFill>
                  <a:srgbClr val="000000"/>
                </a:solidFill>
                <a:cs typeface="Times New Roman" panose="02020603050405020304" pitchFamily="18" charset="0"/>
              </a:rPr>
              <a:t>pavement, trees</a:t>
            </a:r>
          </a:p>
        </p:txBody>
      </p:sp>
      <p:sp>
        <p:nvSpPr>
          <p:cNvPr id="26" name="TextBox 62"/>
          <p:cNvSpPr txBox="1">
            <a:spLocks noChangeArrowheads="1"/>
          </p:cNvSpPr>
          <p:nvPr/>
        </p:nvSpPr>
        <p:spPr bwMode="auto">
          <a:xfrm>
            <a:off x="7439025" y="3810000"/>
            <a:ext cx="53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it-IT" altLang="it-IT" sz="1400" b="0" dirty="0">
                <a:solidFill>
                  <a:srgbClr val="000000"/>
                </a:solidFill>
              </a:rPr>
              <a:t>16th</a:t>
            </a:r>
            <a:endParaRPr lang="en-US" altLang="it-IT" sz="1400" b="0" dirty="0">
              <a:solidFill>
                <a:srgbClr val="000000"/>
              </a:solidFill>
            </a:endParaRPr>
          </a:p>
        </p:txBody>
      </p:sp>
      <p:sp>
        <p:nvSpPr>
          <p:cNvPr id="27" name="Text Box 139"/>
          <p:cNvSpPr txBox="1">
            <a:spLocks noChangeArrowheads="1"/>
          </p:cNvSpPr>
          <p:nvPr/>
        </p:nvSpPr>
        <p:spPr bwMode="auto">
          <a:xfrm>
            <a:off x="6622115" y="5513967"/>
            <a:ext cx="2187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it-IT" sz="1400" b="0" dirty="0">
                <a:solidFill>
                  <a:srgbClr val="000000"/>
                </a:solidFill>
                <a:cs typeface="Times New Roman" panose="02020603050405020304" pitchFamily="18" charset="0"/>
              </a:rPr>
              <a:t>bare-soil, buildings, cars,</a:t>
            </a:r>
          </a:p>
          <a:p>
            <a:pPr algn="ctr" eaLnBrk="1" hangingPunct="1">
              <a:spcBef>
                <a:spcPct val="0"/>
              </a:spcBef>
              <a:buClrTx/>
              <a:buFontTx/>
              <a:buNone/>
            </a:pPr>
            <a:r>
              <a:rPr lang="en-US" altLang="it-IT" sz="1400" b="0" dirty="0">
                <a:solidFill>
                  <a:srgbClr val="000000"/>
                </a:solidFill>
                <a:cs typeface="Times New Roman" panose="02020603050405020304" pitchFamily="18" charset="0"/>
              </a:rPr>
              <a:t>pavement, trees</a:t>
            </a:r>
          </a:p>
        </p:txBody>
      </p:sp>
      <p:pic>
        <p:nvPicPr>
          <p:cNvPr id="31" name="Picture 30"/>
          <p:cNvPicPr>
            <a:picLocks noChangeAspect="1"/>
          </p:cNvPicPr>
          <p:nvPr/>
        </p:nvPicPr>
        <p:blipFill>
          <a:blip r:embed="rId2"/>
          <a:stretch>
            <a:fillRect/>
          </a:stretch>
        </p:blipFill>
        <p:spPr>
          <a:xfrm>
            <a:off x="331090" y="2774240"/>
            <a:ext cx="1510834" cy="1512000"/>
          </a:xfrm>
          <a:prstGeom prst="rect">
            <a:avLst/>
          </a:prstGeom>
        </p:spPr>
      </p:pic>
      <p:pic>
        <p:nvPicPr>
          <p:cNvPr id="32" name="Picture 31"/>
          <p:cNvPicPr>
            <a:picLocks noChangeAspect="1"/>
          </p:cNvPicPr>
          <p:nvPr/>
        </p:nvPicPr>
        <p:blipFill>
          <a:blip r:embed="rId3"/>
          <a:stretch>
            <a:fillRect/>
          </a:stretch>
        </p:blipFill>
        <p:spPr>
          <a:xfrm>
            <a:off x="2742399" y="1667687"/>
            <a:ext cx="1490887" cy="1492038"/>
          </a:xfrm>
          <a:prstGeom prst="rect">
            <a:avLst/>
          </a:prstGeom>
        </p:spPr>
      </p:pic>
      <p:pic>
        <p:nvPicPr>
          <p:cNvPr id="33" name="Picture 32"/>
          <p:cNvPicPr>
            <a:picLocks noChangeAspect="1"/>
          </p:cNvPicPr>
          <p:nvPr/>
        </p:nvPicPr>
        <p:blipFill>
          <a:blip r:embed="rId4"/>
          <a:stretch>
            <a:fillRect/>
          </a:stretch>
        </p:blipFill>
        <p:spPr>
          <a:xfrm>
            <a:off x="4735349" y="1639826"/>
            <a:ext cx="1490887" cy="1492038"/>
          </a:xfrm>
          <a:prstGeom prst="rect">
            <a:avLst/>
          </a:prstGeom>
        </p:spPr>
      </p:pic>
      <p:pic>
        <p:nvPicPr>
          <p:cNvPr id="36" name="Picture 35"/>
          <p:cNvPicPr>
            <a:picLocks noChangeAspect="1"/>
          </p:cNvPicPr>
          <p:nvPr/>
        </p:nvPicPr>
        <p:blipFill>
          <a:blip r:embed="rId5"/>
          <a:stretch>
            <a:fillRect/>
          </a:stretch>
        </p:blipFill>
        <p:spPr>
          <a:xfrm>
            <a:off x="6924511" y="1613388"/>
            <a:ext cx="1490887" cy="1492038"/>
          </a:xfrm>
          <a:prstGeom prst="rect">
            <a:avLst/>
          </a:prstGeom>
        </p:spPr>
      </p:pic>
      <p:pic>
        <p:nvPicPr>
          <p:cNvPr id="37" name="Picture 36"/>
          <p:cNvPicPr>
            <a:picLocks noChangeAspect="1"/>
          </p:cNvPicPr>
          <p:nvPr/>
        </p:nvPicPr>
        <p:blipFill>
          <a:blip r:embed="rId6"/>
          <a:stretch>
            <a:fillRect/>
          </a:stretch>
        </p:blipFill>
        <p:spPr>
          <a:xfrm>
            <a:off x="2687323" y="4059304"/>
            <a:ext cx="1490887" cy="1492038"/>
          </a:xfrm>
          <a:prstGeom prst="rect">
            <a:avLst/>
          </a:prstGeom>
        </p:spPr>
      </p:pic>
      <p:pic>
        <p:nvPicPr>
          <p:cNvPr id="38" name="Picture 37"/>
          <p:cNvPicPr>
            <a:picLocks noChangeAspect="1"/>
          </p:cNvPicPr>
          <p:nvPr/>
        </p:nvPicPr>
        <p:blipFill>
          <a:blip r:embed="rId7"/>
          <a:stretch>
            <a:fillRect/>
          </a:stretch>
        </p:blipFill>
        <p:spPr>
          <a:xfrm>
            <a:off x="4820588" y="4031250"/>
            <a:ext cx="1490887" cy="1492038"/>
          </a:xfrm>
          <a:prstGeom prst="rect">
            <a:avLst/>
          </a:prstGeom>
        </p:spPr>
      </p:pic>
      <p:pic>
        <p:nvPicPr>
          <p:cNvPr id="39" name="Picture 38"/>
          <p:cNvPicPr>
            <a:picLocks noChangeAspect="1"/>
          </p:cNvPicPr>
          <p:nvPr/>
        </p:nvPicPr>
        <p:blipFill>
          <a:blip r:embed="rId8"/>
          <a:stretch>
            <a:fillRect/>
          </a:stretch>
        </p:blipFill>
        <p:spPr>
          <a:xfrm>
            <a:off x="6986361" y="4071640"/>
            <a:ext cx="1490887" cy="1492038"/>
          </a:xfrm>
          <a:prstGeom prst="rect">
            <a:avLst/>
          </a:prstGeom>
        </p:spPr>
      </p:pic>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34"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29"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smtClean="0">
                <a:solidFill>
                  <a:schemeClr val="accent2">
                    <a:lumMod val="50000"/>
                  </a:schemeClr>
                </a:solidFill>
              </a:rPr>
              <a:t>Experimental Results</a:t>
            </a:r>
            <a:endParaRPr lang="it-IT" b="1" kern="0" dirty="0">
              <a:solidFill>
                <a:schemeClr val="accent2">
                  <a:lumMod val="50000"/>
                </a:schemeClr>
              </a:solidFill>
            </a:endParaRPr>
          </a:p>
        </p:txBody>
      </p:sp>
      <p:sp>
        <p:nvSpPr>
          <p:cNvPr id="28"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50</a:t>
            </a:r>
            <a:endParaRPr lang="it-IT" altLang="de-DE" sz="900" kern="0" dirty="0">
              <a:solidFill>
                <a:srgbClr val="000000"/>
              </a:solidFill>
            </a:endParaRPr>
          </a:p>
        </p:txBody>
      </p:sp>
    </p:spTree>
    <p:extLst>
      <p:ext uri="{BB962C8B-B14F-4D97-AF65-F5344CB8AC3E}">
        <p14:creationId xmlns:p14="http://schemas.microsoft.com/office/powerpoint/2010/main" val="33577450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2"/>
          <p:cNvSpPr txBox="1">
            <a:spLocks/>
          </p:cNvSpPr>
          <p:nvPr/>
        </p:nvSpPr>
        <p:spPr bwMode="auto">
          <a:xfrm>
            <a:off x="330706" y="1143000"/>
            <a:ext cx="828675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1950" indent="-361950" defTabSz="1084263">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defRPr>
            </a:lvl1pPr>
            <a:lvl2pPr marL="361950" indent="-361950" defTabSz="1084263">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712788" indent="-357188" defTabSz="1084263">
              <a:spcBef>
                <a:spcPct val="20000"/>
              </a:spcBef>
              <a:buClr>
                <a:schemeClr val="tx1"/>
              </a:buClr>
              <a:buChar char="•"/>
              <a:defRPr sz="2400">
                <a:solidFill>
                  <a:schemeClr val="tx1"/>
                </a:solidFill>
                <a:latin typeface="Arial" panose="020B0604020202020204" pitchFamily="34" charset="0"/>
              </a:defRPr>
            </a:lvl3pPr>
            <a:lvl4pPr marL="1600200" indent="-228600" defTabSz="1084263">
              <a:spcBef>
                <a:spcPct val="20000"/>
              </a:spcBef>
              <a:buChar char="–"/>
              <a:defRPr sz="2000">
                <a:solidFill>
                  <a:schemeClr val="tx1"/>
                </a:solidFill>
                <a:latin typeface="Arial" panose="020B0604020202020204" pitchFamily="34" charset="0"/>
              </a:defRPr>
            </a:lvl4pPr>
            <a:lvl5pPr marL="2057400" indent="-228600" defTabSz="1084263">
              <a:spcBef>
                <a:spcPct val="20000"/>
              </a:spcBef>
              <a:buChar char="»"/>
              <a:defRPr sz="2000">
                <a:solidFill>
                  <a:schemeClr val="tx1"/>
                </a:solidFill>
                <a:latin typeface="Arial" panose="020B0604020202020204" pitchFamily="34" charset="0"/>
              </a:defRPr>
            </a:lvl5pPr>
            <a:lvl6pPr marL="2514600" indent="-228600" defTabSz="108426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108426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108426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1084263" eaLnBrk="0" fontAlgn="base" hangingPunct="0">
              <a:spcBef>
                <a:spcPct val="20000"/>
              </a:spcBef>
              <a:spcAft>
                <a:spcPct val="0"/>
              </a:spcAft>
              <a:buChar char="»"/>
              <a:defRPr sz="2000">
                <a:solidFill>
                  <a:schemeClr val="tx1"/>
                </a:solidFill>
                <a:latin typeface="Arial" panose="020B0604020202020204" pitchFamily="34" charset="0"/>
              </a:defRPr>
            </a:lvl9pPr>
          </a:lstStyle>
          <a:p>
            <a:pPr lvl="1" algn="just">
              <a:spcBef>
                <a:spcPct val="0"/>
              </a:spcBef>
              <a:buClr>
                <a:srgbClr val="000000"/>
              </a:buClr>
              <a:buFont typeface="Wingdings" panose="05000000000000000000" pitchFamily="2" charset="2"/>
              <a:buChar char="ü"/>
            </a:pPr>
            <a:endParaRPr lang="en-US" altLang="en-US" sz="1800" dirty="0">
              <a:solidFill>
                <a:schemeClr val="tx2"/>
              </a:solidFill>
            </a:endParaRPr>
          </a:p>
          <a:p>
            <a:pPr lvl="1" algn="just">
              <a:spcBef>
                <a:spcPct val="0"/>
              </a:spcBef>
              <a:buClr>
                <a:srgbClr val="000000"/>
              </a:buClr>
              <a:buFont typeface="Wingdings" panose="05000000000000000000" pitchFamily="2" charset="2"/>
              <a:buChar char="ü"/>
            </a:pPr>
            <a:r>
              <a:rPr lang="en-US" altLang="en-US" sz="1800" dirty="0" smtClean="0">
                <a:solidFill>
                  <a:srgbClr val="000000"/>
                </a:solidFill>
              </a:rPr>
              <a:t>The multi-code hashing </a:t>
            </a:r>
            <a:r>
              <a:rPr lang="en-US" altLang="en-US" sz="1800" dirty="0">
                <a:solidFill>
                  <a:srgbClr val="000000"/>
                </a:solidFill>
              </a:rPr>
              <a:t>method is </a:t>
            </a:r>
            <a:r>
              <a:rPr lang="en-US" altLang="en-US" sz="1800" dirty="0">
                <a:solidFill>
                  <a:schemeClr val="accent2"/>
                </a:solidFill>
              </a:rPr>
              <a:t>promising</a:t>
            </a:r>
            <a:r>
              <a:rPr lang="en-US" altLang="en-US" sz="1800" dirty="0">
                <a:solidFill>
                  <a:schemeClr val="tx2"/>
                </a:solidFill>
              </a:rPr>
              <a:t> </a:t>
            </a:r>
            <a:r>
              <a:rPr lang="en-US" altLang="en-US" sz="1800" dirty="0">
                <a:solidFill>
                  <a:srgbClr val="000000"/>
                </a:solidFill>
              </a:rPr>
              <a:t>for RS CBIR problems since it:</a:t>
            </a:r>
          </a:p>
          <a:p>
            <a:pPr marL="0" lvl="1" indent="0" algn="just">
              <a:spcBef>
                <a:spcPct val="0"/>
              </a:spcBef>
              <a:buClr>
                <a:schemeClr val="tx2"/>
              </a:buClr>
              <a:buNone/>
            </a:pPr>
            <a:endParaRPr lang="en-US" altLang="en-US" sz="1800" dirty="0">
              <a:solidFill>
                <a:schemeClr val="tx2"/>
              </a:solidFill>
            </a:endParaRPr>
          </a:p>
          <a:p>
            <a:pPr lvl="2" algn="just">
              <a:spcBef>
                <a:spcPct val="0"/>
              </a:spcBef>
              <a:buClr>
                <a:srgbClr val="000000"/>
              </a:buClr>
              <a:buFont typeface="Wingdings" panose="05000000000000000000" pitchFamily="2" charset="2"/>
              <a:buChar char="§"/>
            </a:pPr>
            <a:r>
              <a:rPr lang="it-IT" altLang="en-US" sz="1800" dirty="0">
                <a:solidFill>
                  <a:srgbClr val="000000"/>
                </a:solidFill>
              </a:rPr>
              <a:t>efficiently describes the </a:t>
            </a:r>
            <a:r>
              <a:rPr lang="it-IT" altLang="en-US" sz="1800" dirty="0">
                <a:solidFill>
                  <a:schemeClr val="accent2"/>
                </a:solidFill>
              </a:rPr>
              <a:t>complex</a:t>
            </a:r>
            <a:r>
              <a:rPr lang="it-IT" altLang="en-US" sz="1800" dirty="0">
                <a:solidFill>
                  <a:schemeClr val="tx2"/>
                </a:solidFill>
              </a:rPr>
              <a:t> </a:t>
            </a:r>
            <a:r>
              <a:rPr lang="it-IT" altLang="en-US" sz="1800" dirty="0">
                <a:solidFill>
                  <a:srgbClr val="000000"/>
                </a:solidFill>
              </a:rPr>
              <a:t>content of RS images with multi-hash codes;</a:t>
            </a:r>
          </a:p>
          <a:p>
            <a:pPr lvl="2" algn="just">
              <a:spcBef>
                <a:spcPct val="0"/>
              </a:spcBef>
              <a:buClr>
                <a:srgbClr val="000000"/>
              </a:buClr>
              <a:buFont typeface="Wingdings" panose="05000000000000000000" pitchFamily="2" charset="2"/>
              <a:buChar char="§"/>
            </a:pPr>
            <a:endParaRPr lang="tr-TR" altLang="en-US" sz="1800" dirty="0">
              <a:solidFill>
                <a:schemeClr val="tx2"/>
              </a:solidFill>
            </a:endParaRPr>
          </a:p>
          <a:p>
            <a:pPr lvl="2" algn="just">
              <a:spcBef>
                <a:spcPct val="0"/>
              </a:spcBef>
              <a:buClr>
                <a:srgbClr val="000000"/>
              </a:buClr>
              <a:buFont typeface="Wingdings" panose="05000000000000000000" pitchFamily="2" charset="2"/>
              <a:buChar char="§"/>
            </a:pPr>
            <a:r>
              <a:rPr lang="en-US" altLang="en-US" sz="1800" dirty="0" smtClean="0">
                <a:solidFill>
                  <a:srgbClr val="000000"/>
                </a:solidFill>
              </a:rPr>
              <a:t>achieves </a:t>
            </a:r>
            <a:r>
              <a:rPr lang="en-US" altLang="en-US" sz="1800" dirty="0">
                <a:solidFill>
                  <a:schemeClr val="accent2"/>
                </a:solidFill>
              </a:rPr>
              <a:t>fast</a:t>
            </a:r>
            <a:r>
              <a:rPr lang="en-US" altLang="en-US" sz="1800" dirty="0">
                <a:solidFill>
                  <a:schemeClr val="tx2"/>
                </a:solidFill>
              </a:rPr>
              <a:t> </a:t>
            </a:r>
            <a:r>
              <a:rPr lang="en-US" altLang="en-US" sz="1800" dirty="0">
                <a:solidFill>
                  <a:srgbClr val="000000"/>
                </a:solidFill>
              </a:rPr>
              <a:t>and</a:t>
            </a:r>
            <a:r>
              <a:rPr lang="en-US" altLang="en-US" sz="1800" dirty="0">
                <a:solidFill>
                  <a:schemeClr val="tx2"/>
                </a:solidFill>
              </a:rPr>
              <a:t> </a:t>
            </a:r>
            <a:r>
              <a:rPr lang="en-US" altLang="en-US" sz="1800" dirty="0">
                <a:solidFill>
                  <a:schemeClr val="accent2"/>
                </a:solidFill>
              </a:rPr>
              <a:t>scalable</a:t>
            </a:r>
            <a:r>
              <a:rPr lang="en-US" altLang="en-US" sz="1800" dirty="0">
                <a:solidFill>
                  <a:schemeClr val="tx2"/>
                </a:solidFill>
              </a:rPr>
              <a:t> </a:t>
            </a:r>
            <a:r>
              <a:rPr lang="en-US" altLang="en-US" sz="1800" dirty="0">
                <a:solidFill>
                  <a:srgbClr val="000000"/>
                </a:solidFill>
              </a:rPr>
              <a:t>image search and retrieval;</a:t>
            </a:r>
          </a:p>
          <a:p>
            <a:pPr lvl="2" algn="just">
              <a:spcBef>
                <a:spcPct val="0"/>
              </a:spcBef>
              <a:buClr>
                <a:srgbClr val="000000"/>
              </a:buClr>
              <a:buFont typeface="Wingdings" panose="05000000000000000000" pitchFamily="2" charset="2"/>
              <a:buChar char="§"/>
            </a:pPr>
            <a:endParaRPr lang="tr-TR" altLang="en-US" sz="1800" dirty="0">
              <a:solidFill>
                <a:schemeClr val="tx2"/>
              </a:solidFill>
            </a:endParaRPr>
          </a:p>
          <a:p>
            <a:pPr lvl="2" algn="just">
              <a:spcBef>
                <a:spcPct val="0"/>
              </a:spcBef>
              <a:buClr>
                <a:srgbClr val="000000"/>
              </a:buClr>
              <a:buFont typeface="Wingdings" panose="05000000000000000000" pitchFamily="2" charset="2"/>
              <a:buChar char="§"/>
            </a:pPr>
            <a:r>
              <a:rPr lang="en-US" altLang="en-US" sz="1800" dirty="0" smtClean="0">
                <a:solidFill>
                  <a:srgbClr val="000000"/>
                </a:solidFill>
              </a:rPr>
              <a:t>overcomes </a:t>
            </a:r>
            <a:r>
              <a:rPr lang="en-US" altLang="en-US" sz="1800" dirty="0">
                <a:solidFill>
                  <a:srgbClr val="000000"/>
                </a:solidFill>
              </a:rPr>
              <a:t>the limitations of the single hash codes</a:t>
            </a:r>
            <a:r>
              <a:rPr lang="en-US" altLang="en-US" sz="1800" dirty="0" smtClean="0">
                <a:solidFill>
                  <a:srgbClr val="000000"/>
                </a:solidFill>
              </a:rPr>
              <a:t>.</a:t>
            </a:r>
          </a:p>
          <a:p>
            <a:pPr lvl="2" algn="just">
              <a:spcBef>
                <a:spcPct val="0"/>
              </a:spcBef>
              <a:buClr>
                <a:srgbClr val="000000"/>
              </a:buClr>
              <a:buFont typeface="Wingdings" panose="05000000000000000000" pitchFamily="2" charset="2"/>
              <a:buChar char="§"/>
            </a:pPr>
            <a:endParaRPr lang="en-US" altLang="en-US" sz="1800" dirty="0">
              <a:solidFill>
                <a:srgbClr val="000000"/>
              </a:solidFill>
            </a:endParaRPr>
          </a:p>
          <a:p>
            <a:pPr lvl="1" algn="just">
              <a:spcBef>
                <a:spcPct val="0"/>
              </a:spcBef>
              <a:buClr>
                <a:srgbClr val="000000"/>
              </a:buClr>
              <a:buFont typeface="Wingdings" panose="05000000000000000000" pitchFamily="2" charset="2"/>
              <a:buChar char="ü"/>
            </a:pPr>
            <a:r>
              <a:rPr lang="en-US" altLang="en-US" sz="1800" dirty="0" smtClean="0">
                <a:solidFill>
                  <a:srgbClr val="000000"/>
                </a:solidFill>
              </a:rPr>
              <a:t>Kernel based-hashing methods in general </a:t>
            </a:r>
            <a:r>
              <a:rPr lang="en-US" altLang="en-US" sz="1800" dirty="0">
                <a:solidFill>
                  <a:srgbClr val="000000"/>
                </a:solidFill>
              </a:rPr>
              <a:t>learn hash functions in the kernel space from </a:t>
            </a:r>
            <a:r>
              <a:rPr lang="en-US" altLang="en-US" sz="1800" dirty="0">
                <a:solidFill>
                  <a:schemeClr val="accent2"/>
                </a:solidFill>
              </a:rPr>
              <a:t>hand-crafted features </a:t>
            </a:r>
            <a:r>
              <a:rPr lang="en-US" altLang="en-US" sz="1800" dirty="0">
                <a:solidFill>
                  <a:srgbClr val="000000"/>
                </a:solidFill>
              </a:rPr>
              <a:t>(e.g., the </a:t>
            </a:r>
            <a:r>
              <a:rPr lang="en-US" altLang="en-US" sz="1800" dirty="0" smtClean="0">
                <a:solidFill>
                  <a:srgbClr val="000000"/>
                </a:solidFill>
              </a:rPr>
              <a:t>bag-of-visual-words </a:t>
            </a:r>
            <a:r>
              <a:rPr lang="en-US" altLang="en-US" sz="1800" dirty="0">
                <a:solidFill>
                  <a:srgbClr val="000000"/>
                </a:solidFill>
              </a:rPr>
              <a:t>based on the scale invariant feature transform) are applied to RS CBIR problems</a:t>
            </a:r>
            <a:r>
              <a:rPr lang="en-US" altLang="en-US" sz="1800" dirty="0" smtClean="0">
                <a:solidFill>
                  <a:srgbClr val="000000"/>
                </a:solidFill>
              </a:rPr>
              <a:t>.</a:t>
            </a:r>
          </a:p>
          <a:p>
            <a:pPr lvl="1" algn="just">
              <a:spcBef>
                <a:spcPct val="0"/>
              </a:spcBef>
              <a:buClr>
                <a:srgbClr val="000000"/>
              </a:buClr>
              <a:buFont typeface="Wingdings" panose="05000000000000000000" pitchFamily="2" charset="2"/>
              <a:buChar char="ü"/>
            </a:pPr>
            <a:endParaRPr lang="en-US" altLang="en-US" sz="1800" dirty="0">
              <a:solidFill>
                <a:srgbClr val="000000"/>
              </a:solidFill>
            </a:endParaRPr>
          </a:p>
          <a:p>
            <a:pPr lvl="1" algn="just">
              <a:spcBef>
                <a:spcPct val="0"/>
              </a:spcBef>
              <a:buClr>
                <a:srgbClr val="000000"/>
              </a:buClr>
              <a:buFont typeface="Wingdings" panose="05000000000000000000" pitchFamily="2" charset="2"/>
              <a:buChar char="ü"/>
            </a:pPr>
            <a:r>
              <a:rPr lang="en-US" altLang="en-US" sz="1800" dirty="0" smtClean="0">
                <a:solidFill>
                  <a:srgbClr val="000000"/>
                </a:solidFill>
              </a:rPr>
              <a:t>However</a:t>
            </a:r>
            <a:r>
              <a:rPr lang="en-US" altLang="en-US" sz="1800" dirty="0">
                <a:solidFill>
                  <a:srgbClr val="000000"/>
                </a:solidFill>
              </a:rPr>
              <a:t>, hand-crafted features </a:t>
            </a:r>
            <a:r>
              <a:rPr lang="en-US" altLang="en-US" sz="1800" dirty="0">
                <a:solidFill>
                  <a:schemeClr val="accent2"/>
                </a:solidFill>
              </a:rPr>
              <a:t>may not accurately represent </a:t>
            </a:r>
            <a:r>
              <a:rPr lang="en-US" altLang="en-US" sz="1800" dirty="0">
                <a:solidFill>
                  <a:srgbClr val="000000"/>
                </a:solidFill>
              </a:rPr>
              <a:t>the high level semantic content of RS images. This leads to inaccurate retrieval results under complex RS image retrieval tasks. </a:t>
            </a:r>
          </a:p>
          <a:p>
            <a:pPr lvl="2" algn="just">
              <a:spcBef>
                <a:spcPct val="0"/>
              </a:spcBef>
              <a:buClr>
                <a:schemeClr val="tx2"/>
              </a:buClr>
              <a:buFont typeface="Wingdings" panose="05000000000000000000" pitchFamily="2" charset="2"/>
              <a:buChar char="§"/>
            </a:pPr>
            <a:endParaRPr lang="en-US" altLang="en-US" sz="1800" dirty="0">
              <a:solidFill>
                <a:srgbClr val="000000"/>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0"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3" name="Title 3"/>
          <p:cNvSpPr txBox="1">
            <a:spLocks/>
          </p:cNvSpPr>
          <p:nvPr/>
        </p:nvSpPr>
        <p:spPr bwMode="auto">
          <a:xfrm>
            <a:off x="212795" y="328223"/>
            <a:ext cx="73914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a:solidFill>
                  <a:schemeClr val="accent2">
                    <a:lumMod val="50000"/>
                  </a:schemeClr>
                </a:solidFill>
              </a:rPr>
              <a:t>Pros and Cons</a:t>
            </a:r>
          </a:p>
        </p:txBody>
      </p:sp>
      <p:sp>
        <p:nvSpPr>
          <p:cNvPr id="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51</a:t>
            </a:r>
            <a:endParaRPr lang="it-IT" altLang="de-DE" sz="900" kern="0" dirty="0">
              <a:solidFill>
                <a:srgbClr val="000000"/>
              </a:solidFill>
            </a:endParaRPr>
          </a:p>
        </p:txBody>
      </p:sp>
    </p:spTree>
    <p:extLst>
      <p:ext uri="{BB962C8B-B14F-4D97-AF65-F5344CB8AC3E}">
        <p14:creationId xmlns:p14="http://schemas.microsoft.com/office/powerpoint/2010/main" val="35156073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1" name="Title 3"/>
          <p:cNvSpPr>
            <a:spLocks noGrp="1"/>
          </p:cNvSpPr>
          <p:nvPr>
            <p:ph type="title"/>
          </p:nvPr>
        </p:nvSpPr>
        <p:spPr>
          <a:xfrm>
            <a:off x="212795" y="328223"/>
            <a:ext cx="7391400" cy="563562"/>
          </a:xfrm>
        </p:spPr>
        <p:txBody>
          <a:bodyPr/>
          <a:lstStyle/>
          <a:p>
            <a:pPr algn="l"/>
            <a:r>
              <a:rPr lang="en-US" b="1" dirty="0">
                <a:solidFill>
                  <a:schemeClr val="accent2">
                    <a:lumMod val="50000"/>
                  </a:schemeClr>
                </a:solidFill>
              </a:rPr>
              <a:t>Deep Metric and Hash-Code Learning Networks</a:t>
            </a:r>
            <a:endParaRPr lang="it-IT" sz="3600" b="1" dirty="0">
              <a:solidFill>
                <a:schemeClr val="accent2">
                  <a:lumMod val="50000"/>
                </a:schemeClr>
              </a:solidFill>
            </a:endParaRPr>
          </a:p>
        </p:txBody>
      </p:sp>
      <p:sp>
        <p:nvSpPr>
          <p:cNvPr id="4" name="Rectangle 3"/>
          <p:cNvSpPr/>
          <p:nvPr/>
        </p:nvSpPr>
        <p:spPr>
          <a:xfrm>
            <a:off x="387805" y="4069983"/>
            <a:ext cx="4572000" cy="2062103"/>
          </a:xfrm>
          <a:prstGeom prst="rect">
            <a:avLst/>
          </a:prstGeom>
        </p:spPr>
        <p:txBody>
          <a:bodyPr>
            <a:spAutoFit/>
          </a:bodyPr>
          <a:lstStyle/>
          <a:p>
            <a:r>
              <a:rPr lang="en-US" sz="1600" dirty="0" smtClean="0">
                <a:solidFill>
                  <a:srgbClr val="000000"/>
                </a:solidFill>
                <a:latin typeface="+mj-lt"/>
              </a:rPr>
              <a:t>First Stage</a:t>
            </a:r>
          </a:p>
          <a:p>
            <a:r>
              <a:rPr lang="en-US" sz="1600" dirty="0" smtClean="0">
                <a:solidFill>
                  <a:srgbClr val="0000FF"/>
                </a:solidFill>
                <a:latin typeface="+mj-lt"/>
              </a:rPr>
              <a:t>Pre-trained </a:t>
            </a:r>
            <a:r>
              <a:rPr lang="en-US" sz="1600" dirty="0" smtClean="0">
                <a:solidFill>
                  <a:srgbClr val="000000"/>
                </a:solidFill>
                <a:latin typeface="+mj-lt"/>
              </a:rPr>
              <a:t>network (Inception</a:t>
            </a:r>
          </a:p>
          <a:p>
            <a:r>
              <a:rPr lang="en-US" sz="1600" dirty="0" smtClean="0">
                <a:solidFill>
                  <a:srgbClr val="000000"/>
                </a:solidFill>
                <a:latin typeface="+mj-lt"/>
              </a:rPr>
              <a:t>Net) trained on </a:t>
            </a:r>
            <a:r>
              <a:rPr lang="en-US" sz="1600" dirty="0" smtClean="0">
                <a:solidFill>
                  <a:srgbClr val="0000FF"/>
                </a:solidFill>
                <a:latin typeface="+mj-lt"/>
              </a:rPr>
              <a:t>ImageNet</a:t>
            </a:r>
            <a:r>
              <a:rPr lang="en-US" sz="1600" dirty="0" smtClean="0">
                <a:solidFill>
                  <a:srgbClr val="000000"/>
                </a:solidFill>
                <a:latin typeface="+mj-lt"/>
              </a:rPr>
              <a:t>.</a:t>
            </a:r>
          </a:p>
          <a:p>
            <a:r>
              <a:rPr lang="en-US" sz="1600" dirty="0" smtClean="0">
                <a:solidFill>
                  <a:srgbClr val="000000"/>
                </a:solidFill>
                <a:latin typeface="+mj-lt"/>
              </a:rPr>
              <a:t>ImageNet has </a:t>
            </a:r>
            <a:r>
              <a:rPr lang="en-US" sz="1600" dirty="0" smtClean="0">
                <a:solidFill>
                  <a:srgbClr val="0000FF"/>
                </a:solidFill>
                <a:latin typeface="+mj-lt"/>
              </a:rPr>
              <a:t>1.2 million </a:t>
            </a:r>
            <a:r>
              <a:rPr lang="en-US" sz="1600" dirty="0" smtClean="0">
                <a:solidFill>
                  <a:srgbClr val="000000"/>
                </a:solidFill>
                <a:latin typeface="+mj-lt"/>
              </a:rPr>
              <a:t>images</a:t>
            </a:r>
          </a:p>
          <a:p>
            <a:r>
              <a:rPr lang="en-US" sz="1600" dirty="0" smtClean="0">
                <a:solidFill>
                  <a:srgbClr val="000000"/>
                </a:solidFill>
                <a:latin typeface="+mj-lt"/>
              </a:rPr>
              <a:t>with </a:t>
            </a:r>
            <a:r>
              <a:rPr lang="en-US" sz="1600" dirty="0" smtClean="0">
                <a:solidFill>
                  <a:srgbClr val="0000FF"/>
                </a:solidFill>
                <a:latin typeface="+mj-lt"/>
              </a:rPr>
              <a:t>1000 </a:t>
            </a:r>
            <a:r>
              <a:rPr lang="en-US" sz="1600" dirty="0" smtClean="0">
                <a:solidFill>
                  <a:srgbClr val="000000"/>
                </a:solidFill>
                <a:latin typeface="+mj-lt"/>
              </a:rPr>
              <a:t>categories.</a:t>
            </a:r>
          </a:p>
          <a:p>
            <a:r>
              <a:rPr lang="en-US" sz="1600" dirty="0" smtClean="0">
                <a:solidFill>
                  <a:srgbClr val="000000"/>
                </a:solidFill>
                <a:latin typeface="+mj-lt"/>
              </a:rPr>
              <a:t>Intermediate image</a:t>
            </a:r>
          </a:p>
          <a:p>
            <a:r>
              <a:rPr lang="en-US" sz="1600" dirty="0" smtClean="0">
                <a:solidFill>
                  <a:srgbClr val="000000"/>
                </a:solidFill>
                <a:latin typeface="+mj-lt"/>
              </a:rPr>
              <a:t>representation is obtained from</a:t>
            </a:r>
          </a:p>
          <a:p>
            <a:r>
              <a:rPr lang="en-US" sz="1600" dirty="0" smtClean="0">
                <a:solidFill>
                  <a:srgbClr val="000000"/>
                </a:solidFill>
                <a:latin typeface="+mj-lt"/>
              </a:rPr>
              <a:t>Pool3.</a:t>
            </a:r>
            <a:endParaRPr lang="en-US" sz="1600" dirty="0">
              <a:latin typeface="+mj-lt"/>
            </a:endParaRPr>
          </a:p>
        </p:txBody>
      </p:sp>
      <p:sp>
        <p:nvSpPr>
          <p:cNvPr id="5" name="Rectangle 4"/>
          <p:cNvSpPr/>
          <p:nvPr/>
        </p:nvSpPr>
        <p:spPr>
          <a:xfrm>
            <a:off x="4999059" y="4008427"/>
            <a:ext cx="4572000" cy="2062103"/>
          </a:xfrm>
          <a:prstGeom prst="rect">
            <a:avLst/>
          </a:prstGeom>
        </p:spPr>
        <p:txBody>
          <a:bodyPr>
            <a:spAutoFit/>
          </a:bodyPr>
          <a:lstStyle/>
          <a:p>
            <a:r>
              <a:rPr lang="en-US" sz="1600" dirty="0">
                <a:solidFill>
                  <a:srgbClr val="000000"/>
                </a:solidFill>
                <a:latin typeface="+mj-lt"/>
              </a:rPr>
              <a:t>Second Stage</a:t>
            </a:r>
          </a:p>
          <a:p>
            <a:r>
              <a:rPr lang="en-US" sz="1600" dirty="0">
                <a:solidFill>
                  <a:srgbClr val="000000"/>
                </a:solidFill>
                <a:latin typeface="+mj-lt"/>
              </a:rPr>
              <a:t>Intermediate representation fed</a:t>
            </a:r>
          </a:p>
          <a:p>
            <a:r>
              <a:rPr lang="en-US" sz="1600" dirty="0">
                <a:solidFill>
                  <a:srgbClr val="000000"/>
                </a:solidFill>
                <a:latin typeface="+mj-lt"/>
              </a:rPr>
              <a:t>to </a:t>
            </a:r>
            <a:r>
              <a:rPr lang="en-US" sz="1600" dirty="0" smtClean="0">
                <a:solidFill>
                  <a:srgbClr val="000000"/>
                </a:solidFill>
                <a:latin typeface="+mj-lt"/>
              </a:rPr>
              <a:t>the </a:t>
            </a:r>
            <a:r>
              <a:rPr lang="en-US" sz="1600" dirty="0">
                <a:solidFill>
                  <a:srgbClr val="000000"/>
                </a:solidFill>
                <a:latin typeface="+mj-lt"/>
              </a:rPr>
              <a:t>MHCLN.</a:t>
            </a:r>
          </a:p>
          <a:p>
            <a:r>
              <a:rPr lang="en-US" sz="1600" dirty="0">
                <a:solidFill>
                  <a:srgbClr val="000000"/>
                </a:solidFill>
                <a:latin typeface="+mj-lt"/>
              </a:rPr>
              <a:t>MHCLN trained from </a:t>
            </a:r>
            <a:r>
              <a:rPr lang="en-US" sz="1600" dirty="0">
                <a:solidFill>
                  <a:srgbClr val="0000FF"/>
                </a:solidFill>
                <a:latin typeface="+mj-lt"/>
              </a:rPr>
              <a:t>scratch</a:t>
            </a:r>
          </a:p>
          <a:p>
            <a:r>
              <a:rPr lang="en-US" sz="1600" dirty="0">
                <a:solidFill>
                  <a:srgbClr val="000000"/>
                </a:solidFill>
                <a:latin typeface="+mj-lt"/>
              </a:rPr>
              <a:t>with </a:t>
            </a:r>
            <a:r>
              <a:rPr lang="en-US" sz="1600" dirty="0">
                <a:solidFill>
                  <a:srgbClr val="0000FF"/>
                </a:solidFill>
                <a:latin typeface="+mj-lt"/>
              </a:rPr>
              <a:t>small </a:t>
            </a:r>
            <a:r>
              <a:rPr lang="en-US" sz="1600" dirty="0">
                <a:solidFill>
                  <a:srgbClr val="000000"/>
                </a:solidFill>
                <a:latin typeface="+mj-lt"/>
              </a:rPr>
              <a:t>train set.</a:t>
            </a:r>
          </a:p>
          <a:p>
            <a:r>
              <a:rPr lang="en-US" sz="1600" dirty="0">
                <a:solidFill>
                  <a:srgbClr val="000000"/>
                </a:solidFill>
                <a:latin typeface="+mj-lt"/>
              </a:rPr>
              <a:t>MHCLN learns a </a:t>
            </a:r>
            <a:r>
              <a:rPr lang="en-US" sz="1600" dirty="0">
                <a:solidFill>
                  <a:srgbClr val="0000FF"/>
                </a:solidFill>
                <a:latin typeface="+mj-lt"/>
              </a:rPr>
              <a:t>metric </a:t>
            </a:r>
            <a:r>
              <a:rPr lang="en-US" sz="1600" dirty="0">
                <a:solidFill>
                  <a:srgbClr val="000000"/>
                </a:solidFill>
                <a:latin typeface="+mj-lt"/>
              </a:rPr>
              <a:t>space</a:t>
            </a:r>
          </a:p>
          <a:p>
            <a:r>
              <a:rPr lang="en-US" sz="1600" dirty="0">
                <a:solidFill>
                  <a:srgbClr val="000000"/>
                </a:solidFill>
                <a:latin typeface="+mj-lt"/>
              </a:rPr>
              <a:t>along with </a:t>
            </a:r>
            <a:r>
              <a:rPr lang="en-US" sz="1600" dirty="0">
                <a:solidFill>
                  <a:srgbClr val="0000FF"/>
                </a:solidFill>
                <a:latin typeface="+mj-lt"/>
              </a:rPr>
              <a:t>easy-to-</a:t>
            </a:r>
            <a:r>
              <a:rPr lang="en-US" sz="1600" dirty="0" err="1">
                <a:solidFill>
                  <a:srgbClr val="0000FF"/>
                </a:solidFill>
                <a:latin typeface="+mj-lt"/>
              </a:rPr>
              <a:t>binarize</a:t>
            </a:r>
            <a:endParaRPr lang="en-US" sz="1600" dirty="0">
              <a:solidFill>
                <a:srgbClr val="0000FF"/>
              </a:solidFill>
              <a:latin typeface="+mj-lt"/>
            </a:endParaRPr>
          </a:p>
          <a:p>
            <a:r>
              <a:rPr lang="en-US" sz="1600" dirty="0">
                <a:solidFill>
                  <a:srgbClr val="000000"/>
                </a:solidFill>
                <a:latin typeface="+mj-lt"/>
              </a:rPr>
              <a:t>feature </a:t>
            </a:r>
            <a:r>
              <a:rPr lang="en-US" sz="1600" dirty="0" err="1" smtClean="0">
                <a:solidFill>
                  <a:srgbClr val="000000"/>
                </a:solidFill>
                <a:latin typeface="+mj-lt"/>
              </a:rPr>
              <a:t>representations.</a:t>
            </a:r>
            <a:r>
              <a:rPr lang="en-US" sz="800" dirty="0" err="1" smtClean="0">
                <a:solidFill>
                  <a:srgbClr val="FFFFFF"/>
                </a:solidFill>
                <a:latin typeface="CMSS8"/>
              </a:rPr>
              <a:t>r</a:t>
            </a:r>
            <a:endParaRPr lang="en-US" dirty="0"/>
          </a:p>
        </p:txBody>
      </p:sp>
      <p:pic>
        <p:nvPicPr>
          <p:cNvPr id="6" name="Picture 5"/>
          <p:cNvPicPr>
            <a:picLocks noChangeAspect="1"/>
          </p:cNvPicPr>
          <p:nvPr/>
        </p:nvPicPr>
        <p:blipFill>
          <a:blip r:embed="rId3"/>
          <a:stretch>
            <a:fillRect/>
          </a:stretch>
        </p:blipFill>
        <p:spPr>
          <a:xfrm>
            <a:off x="76200" y="1524000"/>
            <a:ext cx="4129389" cy="2286000"/>
          </a:xfrm>
          <a:prstGeom prst="rect">
            <a:avLst/>
          </a:prstGeom>
        </p:spPr>
      </p:pic>
      <p:pic>
        <p:nvPicPr>
          <p:cNvPr id="7" name="Picture 6"/>
          <p:cNvPicPr>
            <a:picLocks noChangeAspect="1"/>
          </p:cNvPicPr>
          <p:nvPr/>
        </p:nvPicPr>
        <p:blipFill>
          <a:blip r:embed="rId4"/>
          <a:stretch>
            <a:fillRect/>
          </a:stretch>
        </p:blipFill>
        <p:spPr>
          <a:xfrm>
            <a:off x="4267200" y="1524000"/>
            <a:ext cx="4751230" cy="2286000"/>
          </a:xfrm>
          <a:prstGeom prst="rect">
            <a:avLst/>
          </a:prstGeom>
        </p:spPr>
      </p:pic>
      <p:sp>
        <p:nvSpPr>
          <p:cNvPr id="12"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0"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52</a:t>
            </a:r>
            <a:endParaRPr lang="it-IT" altLang="de-DE" sz="900" kern="0" dirty="0">
              <a:solidFill>
                <a:srgbClr val="000000"/>
              </a:solidFill>
            </a:endParaRPr>
          </a:p>
        </p:txBody>
      </p:sp>
    </p:spTree>
    <p:extLst>
      <p:ext uri="{BB962C8B-B14F-4D97-AF65-F5344CB8AC3E}">
        <p14:creationId xmlns:p14="http://schemas.microsoft.com/office/powerpoint/2010/main" val="29785130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371600"/>
            <a:ext cx="8229600" cy="4247317"/>
          </a:xfrm>
          <a:prstGeom prst="rect">
            <a:avLst/>
          </a:prstGeom>
        </p:spPr>
        <p:txBody>
          <a:bodyPr wrap="square">
            <a:spAutoFit/>
          </a:bodyPr>
          <a:lstStyle/>
          <a:p>
            <a:pPr marL="285750" indent="-285750" algn="just">
              <a:buFont typeface="Wingdings" panose="05000000000000000000" pitchFamily="2" charset="2"/>
              <a:buChar char="ü"/>
            </a:pPr>
            <a:r>
              <a:rPr lang="en-US" dirty="0">
                <a:solidFill>
                  <a:srgbClr val="000000"/>
                </a:solidFill>
                <a:latin typeface="Arial" panose="020B0604020202020204" pitchFamily="34" charset="0"/>
              </a:rPr>
              <a:t>This network </a:t>
            </a:r>
            <a:r>
              <a:rPr lang="en-US" dirty="0" smtClean="0">
                <a:solidFill>
                  <a:srgbClr val="000000"/>
                </a:solidFill>
                <a:latin typeface="Arial" panose="020B0604020202020204" pitchFamily="34" charset="0"/>
              </a:rPr>
              <a:t>is trained </a:t>
            </a:r>
            <a:r>
              <a:rPr lang="en-US" dirty="0">
                <a:solidFill>
                  <a:srgbClr val="000000"/>
                </a:solidFill>
                <a:latin typeface="Arial" panose="020B0604020202020204" pitchFamily="34" charset="0"/>
              </a:rPr>
              <a:t>using a combination of different losses, which </a:t>
            </a:r>
            <a:r>
              <a:rPr lang="en-US" dirty="0" smtClean="0">
                <a:solidFill>
                  <a:srgbClr val="000000"/>
                </a:solidFill>
                <a:latin typeface="Arial" panose="020B0604020202020204" pitchFamily="34" charset="0"/>
              </a:rPr>
              <a:t>simultaneously </a:t>
            </a:r>
            <a:r>
              <a:rPr lang="en-US" dirty="0">
                <a:solidFill>
                  <a:srgbClr val="000000"/>
                </a:solidFill>
                <a:latin typeface="Arial" panose="020B0604020202020204" pitchFamily="34" charset="0"/>
              </a:rPr>
              <a:t>aim at clustering similar images while producing </a:t>
            </a:r>
            <a:r>
              <a:rPr lang="en-US" dirty="0" smtClean="0">
                <a:solidFill>
                  <a:srgbClr val="000000"/>
                </a:solidFill>
                <a:latin typeface="Arial" panose="020B0604020202020204" pitchFamily="34" charset="0"/>
              </a:rPr>
              <a:t>an easy-to-</a:t>
            </a:r>
            <a:r>
              <a:rPr lang="en-US" dirty="0" err="1" smtClean="0">
                <a:solidFill>
                  <a:srgbClr val="000000"/>
                </a:solidFill>
                <a:latin typeface="Arial" panose="020B0604020202020204" pitchFamily="34" charset="0"/>
              </a:rPr>
              <a:t>binarize</a:t>
            </a:r>
            <a:r>
              <a:rPr lang="en-US" dirty="0" smtClean="0">
                <a:solidFill>
                  <a:srgbClr val="000000"/>
                </a:solidFill>
                <a:latin typeface="Arial" panose="020B0604020202020204" pitchFamily="34" charset="0"/>
              </a:rPr>
              <a:t> </a:t>
            </a:r>
            <a:r>
              <a:rPr lang="en-US" dirty="0">
                <a:solidFill>
                  <a:srgbClr val="000000"/>
                </a:solidFill>
                <a:latin typeface="Arial" panose="020B0604020202020204" pitchFamily="34" charset="0"/>
              </a:rPr>
              <a:t>final representation. </a:t>
            </a:r>
            <a:endParaRPr lang="en-US" dirty="0" smtClean="0">
              <a:solidFill>
                <a:srgbClr val="000000"/>
              </a:solidFill>
              <a:latin typeface="Arial" panose="020B0604020202020204" pitchFamily="34" charset="0"/>
            </a:endParaRPr>
          </a:p>
          <a:p>
            <a:pPr marL="285750" indent="-285750" algn="just">
              <a:buFont typeface="Wingdings" panose="05000000000000000000" pitchFamily="2" charset="2"/>
              <a:buChar char="ü"/>
            </a:pPr>
            <a:endParaRPr lang="en-US" dirty="0">
              <a:solidFill>
                <a:srgbClr val="000000"/>
              </a:solidFill>
              <a:latin typeface="Arial" panose="020B0604020202020204" pitchFamily="34" charset="0"/>
            </a:endParaRPr>
          </a:p>
          <a:p>
            <a:pPr marL="285750" indent="-285750" algn="just">
              <a:buFont typeface="Wingdings" panose="05000000000000000000" pitchFamily="2" charset="2"/>
              <a:buChar char="ü"/>
            </a:pPr>
            <a:r>
              <a:rPr lang="en-US" dirty="0" smtClean="0">
                <a:solidFill>
                  <a:srgbClr val="000000"/>
                </a:solidFill>
                <a:latin typeface="Arial" panose="020B0604020202020204" pitchFamily="34" charset="0"/>
              </a:rPr>
              <a:t>Specifically</a:t>
            </a:r>
            <a:r>
              <a:rPr lang="en-US" dirty="0">
                <a:solidFill>
                  <a:srgbClr val="000000"/>
                </a:solidFill>
                <a:latin typeface="Arial" panose="020B0604020202020204" pitchFamily="34" charset="0"/>
              </a:rPr>
              <a:t>, we use </a:t>
            </a:r>
            <a:r>
              <a:rPr lang="en-US" dirty="0" smtClean="0">
                <a:solidFill>
                  <a:srgbClr val="000000"/>
                </a:solidFill>
                <a:latin typeface="Arial" panose="020B0604020202020204" pitchFamily="34" charset="0"/>
              </a:rPr>
              <a:t>the triplet loss to </a:t>
            </a:r>
            <a:r>
              <a:rPr lang="en-US" dirty="0">
                <a:solidFill>
                  <a:srgbClr val="000000"/>
                </a:solidFill>
                <a:latin typeface="Arial" panose="020B0604020202020204" pitchFamily="34" charset="0"/>
              </a:rPr>
              <a:t>learn </a:t>
            </a:r>
            <a:r>
              <a:rPr lang="en-US" dirty="0" smtClean="0">
                <a:solidFill>
                  <a:srgbClr val="000000"/>
                </a:solidFill>
                <a:latin typeface="Arial" panose="020B0604020202020204" pitchFamily="34" charset="0"/>
              </a:rPr>
              <a:t>a metric space where </a:t>
            </a:r>
            <a:r>
              <a:rPr lang="en-US" dirty="0">
                <a:solidFill>
                  <a:srgbClr val="000000"/>
                </a:solidFill>
                <a:latin typeface="Arial" panose="020B0604020202020204" pitchFamily="34" charset="0"/>
              </a:rPr>
              <a:t>the Euclidean </a:t>
            </a:r>
            <a:r>
              <a:rPr lang="en-US" dirty="0" smtClean="0">
                <a:solidFill>
                  <a:srgbClr val="000000"/>
                </a:solidFill>
                <a:latin typeface="Arial" panose="020B0604020202020204" pitchFamily="34" charset="0"/>
              </a:rPr>
              <a:t>distance </a:t>
            </a:r>
            <a:r>
              <a:rPr lang="en-US" dirty="0">
                <a:solidFill>
                  <a:srgbClr val="000000"/>
                </a:solidFill>
                <a:latin typeface="Arial" panose="020B0604020202020204" pitchFamily="34" charset="0"/>
              </a:rPr>
              <a:t>between pair of points corresponds to the semantic </a:t>
            </a:r>
            <a:r>
              <a:rPr lang="en-US" dirty="0" smtClean="0">
                <a:solidFill>
                  <a:srgbClr val="000000"/>
                </a:solidFill>
                <a:latin typeface="Arial" panose="020B0604020202020204" pitchFamily="34" charset="0"/>
              </a:rPr>
              <a:t>distance </a:t>
            </a:r>
            <a:r>
              <a:rPr lang="en-US" dirty="0">
                <a:solidFill>
                  <a:srgbClr val="000000"/>
                </a:solidFill>
                <a:latin typeface="Arial" panose="020B0604020202020204" pitchFamily="34" charset="0"/>
              </a:rPr>
              <a:t>between the corresponding images. </a:t>
            </a:r>
            <a:endParaRPr lang="en-US" dirty="0" smtClean="0">
              <a:solidFill>
                <a:srgbClr val="000000"/>
              </a:solidFill>
              <a:latin typeface="Arial" panose="020B0604020202020204" pitchFamily="34" charset="0"/>
            </a:endParaRPr>
          </a:p>
          <a:p>
            <a:pPr marL="285750" indent="-285750" algn="just">
              <a:buFont typeface="Wingdings" panose="05000000000000000000" pitchFamily="2" charset="2"/>
              <a:buChar char="ü"/>
            </a:pPr>
            <a:endParaRPr lang="en-US" dirty="0">
              <a:solidFill>
                <a:srgbClr val="000000"/>
              </a:solidFill>
              <a:latin typeface="Arial" panose="020B0604020202020204" pitchFamily="34" charset="0"/>
            </a:endParaRPr>
          </a:p>
          <a:p>
            <a:pPr marL="285750" indent="-285750" algn="just">
              <a:buFont typeface="Wingdings" panose="05000000000000000000" pitchFamily="2" charset="2"/>
              <a:buChar char="ü"/>
            </a:pPr>
            <a:r>
              <a:rPr lang="en-US" dirty="0" smtClean="0">
                <a:solidFill>
                  <a:srgbClr val="000000"/>
                </a:solidFill>
                <a:latin typeface="Arial" panose="020B0604020202020204" pitchFamily="34" charset="0"/>
              </a:rPr>
              <a:t>Moreover</a:t>
            </a:r>
            <a:r>
              <a:rPr lang="en-US" dirty="0">
                <a:solidFill>
                  <a:srgbClr val="000000"/>
                </a:solidFill>
                <a:latin typeface="Arial" panose="020B0604020202020204" pitchFamily="34" charset="0"/>
              </a:rPr>
              <a:t>, we </a:t>
            </a:r>
            <a:r>
              <a:rPr lang="en-US" dirty="0" smtClean="0">
                <a:solidFill>
                  <a:srgbClr val="000000"/>
                </a:solidFill>
                <a:latin typeface="Arial" panose="020B0604020202020204" pitchFamily="34" charset="0"/>
              </a:rPr>
              <a:t>use two </a:t>
            </a:r>
            <a:r>
              <a:rPr lang="en-US" dirty="0">
                <a:solidFill>
                  <a:srgbClr val="000000"/>
                </a:solidFill>
                <a:latin typeface="Arial" panose="020B0604020202020204" pitchFamily="34" charset="0"/>
              </a:rPr>
              <a:t>other losses: </a:t>
            </a:r>
            <a:endParaRPr lang="en-US" dirty="0" smtClean="0">
              <a:solidFill>
                <a:srgbClr val="000000"/>
              </a:solidFill>
              <a:latin typeface="Arial" panose="020B0604020202020204" pitchFamily="34" charset="0"/>
            </a:endParaRPr>
          </a:p>
          <a:p>
            <a:pPr algn="just"/>
            <a:endParaRPr lang="en-US" dirty="0" smtClean="0">
              <a:solidFill>
                <a:srgbClr val="000000"/>
              </a:solidFill>
              <a:latin typeface="Arial" panose="020B0604020202020204" pitchFamily="34" charset="0"/>
            </a:endParaRPr>
          </a:p>
          <a:p>
            <a:pPr marL="800100" lvl="1" indent="-342900" algn="just">
              <a:buAutoNum type="arabicParenBoth"/>
            </a:pPr>
            <a:r>
              <a:rPr lang="en-US" dirty="0" smtClean="0">
                <a:solidFill>
                  <a:srgbClr val="000000"/>
                </a:solidFill>
                <a:latin typeface="Arial" panose="020B0604020202020204" pitchFamily="34" charset="0"/>
              </a:rPr>
              <a:t>a </a:t>
            </a:r>
            <a:r>
              <a:rPr lang="en-US" dirty="0">
                <a:solidFill>
                  <a:srgbClr val="000000"/>
                </a:solidFill>
                <a:latin typeface="Arial" panose="020B0604020202020204" pitchFamily="34" charset="0"/>
              </a:rPr>
              <a:t>representation penalty which </a:t>
            </a:r>
            <a:r>
              <a:rPr lang="en-US" dirty="0" smtClean="0">
                <a:solidFill>
                  <a:srgbClr val="000000"/>
                </a:solidFill>
                <a:latin typeface="Arial" panose="020B0604020202020204" pitchFamily="34" charset="0"/>
              </a:rPr>
              <a:t>pushes the </a:t>
            </a:r>
            <a:r>
              <a:rPr lang="en-US" dirty="0">
                <a:solidFill>
                  <a:srgbClr val="000000"/>
                </a:solidFill>
                <a:latin typeface="Arial" panose="020B0604020202020204" pitchFamily="34" charset="0"/>
              </a:rPr>
              <a:t>final network activations toward 0 and 1 and; </a:t>
            </a:r>
            <a:endParaRPr lang="en-US" dirty="0" smtClean="0">
              <a:solidFill>
                <a:srgbClr val="000000"/>
              </a:solidFill>
              <a:latin typeface="Arial" panose="020B0604020202020204" pitchFamily="34" charset="0"/>
            </a:endParaRPr>
          </a:p>
          <a:p>
            <a:pPr lvl="1" algn="just"/>
            <a:endParaRPr lang="en-US" dirty="0" smtClean="0">
              <a:solidFill>
                <a:srgbClr val="000000"/>
              </a:solidFill>
              <a:latin typeface="Arial" panose="020B0604020202020204" pitchFamily="34" charset="0"/>
            </a:endParaRPr>
          </a:p>
          <a:p>
            <a:pPr lvl="1" algn="just"/>
            <a:r>
              <a:rPr lang="en-US" dirty="0" smtClean="0">
                <a:solidFill>
                  <a:srgbClr val="000000"/>
                </a:solidFill>
                <a:latin typeface="Arial" panose="020B0604020202020204" pitchFamily="34" charset="0"/>
              </a:rPr>
              <a:t>(</a:t>
            </a:r>
            <a:r>
              <a:rPr lang="en-US" dirty="0">
                <a:solidFill>
                  <a:srgbClr val="000000"/>
                </a:solidFill>
                <a:latin typeface="Arial" panose="020B0604020202020204" pitchFamily="34" charset="0"/>
              </a:rPr>
              <a:t>2) a </a:t>
            </a:r>
            <a:r>
              <a:rPr lang="en-US" dirty="0" smtClean="0">
                <a:solidFill>
                  <a:srgbClr val="000000"/>
                </a:solidFill>
                <a:latin typeface="Arial" panose="020B0604020202020204" pitchFamily="34" charset="0"/>
              </a:rPr>
              <a:t>balancing </a:t>
            </a:r>
            <a:r>
              <a:rPr lang="en-US" dirty="0">
                <a:solidFill>
                  <a:srgbClr val="000000"/>
                </a:solidFill>
                <a:latin typeface="Arial" panose="020B0604020202020204" pitchFamily="34" charset="0"/>
              </a:rPr>
              <a:t>loss which incentivizes a balanced number of 0s and 1s in</a:t>
            </a:r>
          </a:p>
          <a:p>
            <a:pPr lvl="1" algn="just"/>
            <a:r>
              <a:rPr lang="en-US" dirty="0">
                <a:solidFill>
                  <a:srgbClr val="000000"/>
                </a:solidFill>
                <a:latin typeface="Arial" panose="020B0604020202020204" pitchFamily="34" charset="0"/>
              </a:rPr>
              <a:t>the final hashing code.</a:t>
            </a:r>
            <a:endParaRPr lang="en-US" dirty="0">
              <a:solidFill>
                <a:srgbClr val="000000"/>
              </a:solidFill>
              <a:effectLst/>
              <a:latin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6" name="Title 3"/>
          <p:cNvSpPr>
            <a:spLocks noGrp="1"/>
          </p:cNvSpPr>
          <p:nvPr>
            <p:ph type="title"/>
          </p:nvPr>
        </p:nvSpPr>
        <p:spPr>
          <a:xfrm>
            <a:off x="212795" y="328223"/>
            <a:ext cx="7391400" cy="563562"/>
          </a:xfrm>
        </p:spPr>
        <p:txBody>
          <a:bodyPr/>
          <a:lstStyle/>
          <a:p>
            <a:pPr algn="l"/>
            <a:r>
              <a:rPr lang="en-US" b="1" dirty="0">
                <a:solidFill>
                  <a:schemeClr val="accent2">
                    <a:lumMod val="50000"/>
                  </a:schemeClr>
                </a:solidFill>
              </a:rPr>
              <a:t>Deep Metric and Hash-Code Learning Networks</a:t>
            </a:r>
            <a:endParaRPr lang="it-IT" sz="3600" b="1" dirty="0">
              <a:solidFill>
                <a:schemeClr val="accent2">
                  <a:lumMod val="50000"/>
                </a:schemeClr>
              </a:solidFill>
            </a:endParaRPr>
          </a:p>
        </p:txBody>
      </p:sp>
      <p:sp>
        <p:nvSpPr>
          <p:cNvPr id="7"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19377437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0" name="Segnaposto piè di pagina 85"/>
          <p:cNvSpPr txBox="1">
            <a:spLocks/>
          </p:cNvSpPr>
          <p:nvPr/>
        </p:nvSpPr>
        <p:spPr bwMode="auto">
          <a:xfrm>
            <a:off x="3113265" y="6263032"/>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1" name="Title 3"/>
          <p:cNvSpPr>
            <a:spLocks noGrp="1"/>
          </p:cNvSpPr>
          <p:nvPr>
            <p:ph type="title"/>
          </p:nvPr>
        </p:nvSpPr>
        <p:spPr>
          <a:xfrm>
            <a:off x="212795" y="328223"/>
            <a:ext cx="7391400" cy="563562"/>
          </a:xfrm>
        </p:spPr>
        <p:txBody>
          <a:bodyPr/>
          <a:lstStyle/>
          <a:p>
            <a:pPr algn="l"/>
            <a:r>
              <a:rPr lang="en-US" b="1" dirty="0">
                <a:solidFill>
                  <a:schemeClr val="accent2">
                    <a:lumMod val="50000"/>
                  </a:schemeClr>
                </a:solidFill>
              </a:rPr>
              <a:t>Deep Metric and Hash-Code Learning Network</a:t>
            </a:r>
            <a:endParaRPr lang="it-IT" sz="3600" b="1" dirty="0">
              <a:solidFill>
                <a:schemeClr val="accent2">
                  <a:lumMod val="50000"/>
                </a:schemeClr>
              </a:solidFill>
            </a:endParaRPr>
          </a:p>
        </p:txBody>
      </p:sp>
      <p:pic>
        <p:nvPicPr>
          <p:cNvPr id="3" name="Picture 2"/>
          <p:cNvPicPr>
            <a:picLocks noChangeAspect="1"/>
          </p:cNvPicPr>
          <p:nvPr/>
        </p:nvPicPr>
        <p:blipFill>
          <a:blip r:embed="rId3"/>
          <a:stretch>
            <a:fillRect/>
          </a:stretch>
        </p:blipFill>
        <p:spPr>
          <a:xfrm>
            <a:off x="212795" y="1256259"/>
            <a:ext cx="8263291" cy="2377440"/>
          </a:xfrm>
          <a:prstGeom prst="rect">
            <a:avLst/>
          </a:prstGeom>
        </p:spPr>
      </p:pic>
      <p:sp>
        <p:nvSpPr>
          <p:cNvPr id="8" name="Rectangle 7"/>
          <p:cNvSpPr/>
          <p:nvPr/>
        </p:nvSpPr>
        <p:spPr>
          <a:xfrm>
            <a:off x="234853" y="3626481"/>
            <a:ext cx="3454857" cy="369332"/>
          </a:xfrm>
          <a:prstGeom prst="rect">
            <a:avLst/>
          </a:prstGeom>
        </p:spPr>
        <p:txBody>
          <a:bodyPr wrap="none">
            <a:spAutoFit/>
          </a:bodyPr>
          <a:lstStyle/>
          <a:p>
            <a:r>
              <a:rPr lang="en-US" dirty="0" smtClean="0">
                <a:solidFill>
                  <a:srgbClr val="000000"/>
                </a:solidFill>
                <a:latin typeface="CMSS10"/>
              </a:rPr>
              <a:t>A sample </a:t>
            </a:r>
            <a:r>
              <a:rPr lang="en-US" dirty="0" smtClean="0">
                <a:solidFill>
                  <a:srgbClr val="0000FF"/>
                </a:solidFill>
                <a:latin typeface="CMSS10"/>
              </a:rPr>
              <a:t>triplet </a:t>
            </a:r>
            <a:r>
              <a:rPr lang="en-US" dirty="0" smtClean="0">
                <a:solidFill>
                  <a:srgbClr val="000000"/>
                </a:solidFill>
                <a:latin typeface="CMSS10"/>
              </a:rPr>
              <a:t>used in training.</a:t>
            </a:r>
            <a:endParaRPr lang="en-US" dirty="0"/>
          </a:p>
        </p:txBody>
      </p:sp>
      <p:pic>
        <p:nvPicPr>
          <p:cNvPr id="13" name="Picture 12"/>
          <p:cNvPicPr>
            <a:picLocks noChangeAspect="1"/>
          </p:cNvPicPr>
          <p:nvPr/>
        </p:nvPicPr>
        <p:blipFill>
          <a:blip r:embed="rId4"/>
          <a:stretch>
            <a:fillRect/>
          </a:stretch>
        </p:blipFill>
        <p:spPr>
          <a:xfrm>
            <a:off x="1222631" y="4054044"/>
            <a:ext cx="6732428" cy="2560320"/>
          </a:xfrm>
          <a:prstGeom prst="rect">
            <a:avLst/>
          </a:prstGeom>
        </p:spPr>
      </p:pic>
      <p:sp>
        <p:nvSpPr>
          <p:cNvPr id="12"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53</a:t>
            </a:r>
            <a:endParaRPr lang="it-IT" altLang="de-DE" sz="900" kern="0" dirty="0">
              <a:solidFill>
                <a:srgbClr val="000000"/>
              </a:solidFill>
            </a:endParaRPr>
          </a:p>
        </p:txBody>
      </p:sp>
    </p:spTree>
    <p:extLst>
      <p:ext uri="{BB962C8B-B14F-4D97-AF65-F5344CB8AC3E}">
        <p14:creationId xmlns:p14="http://schemas.microsoft.com/office/powerpoint/2010/main" val="328787011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0"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1" name="Title 3"/>
          <p:cNvSpPr>
            <a:spLocks noGrp="1"/>
          </p:cNvSpPr>
          <p:nvPr>
            <p:ph type="title"/>
          </p:nvPr>
        </p:nvSpPr>
        <p:spPr>
          <a:xfrm>
            <a:off x="212795" y="328223"/>
            <a:ext cx="7391400" cy="563562"/>
          </a:xfrm>
        </p:spPr>
        <p:txBody>
          <a:bodyPr/>
          <a:lstStyle/>
          <a:p>
            <a:pPr algn="l"/>
            <a:r>
              <a:rPr lang="en-US" b="1" dirty="0" smtClean="0">
                <a:solidFill>
                  <a:schemeClr val="accent2">
                    <a:lumMod val="50000"/>
                  </a:schemeClr>
                </a:solidFill>
              </a:rPr>
              <a:t>Data Set Description </a:t>
            </a:r>
            <a:endParaRPr lang="it-IT" sz="3600" b="1" dirty="0">
              <a:solidFill>
                <a:schemeClr val="accent2">
                  <a:lumMod val="50000"/>
                </a:schemeClr>
              </a:solidFill>
            </a:endParaRPr>
          </a:p>
        </p:txBody>
      </p:sp>
      <p:pic>
        <p:nvPicPr>
          <p:cNvPr id="6" name="Picture 5"/>
          <p:cNvPicPr>
            <a:picLocks noChangeAspect="1"/>
          </p:cNvPicPr>
          <p:nvPr/>
        </p:nvPicPr>
        <p:blipFill>
          <a:blip r:embed="rId3"/>
          <a:stretch>
            <a:fillRect/>
          </a:stretch>
        </p:blipFill>
        <p:spPr>
          <a:xfrm>
            <a:off x="0" y="1524000"/>
            <a:ext cx="9211844" cy="4663440"/>
          </a:xfrm>
          <a:prstGeom prst="rect">
            <a:avLst/>
          </a:prstGeom>
        </p:spPr>
      </p:pic>
      <p:sp>
        <p:nvSpPr>
          <p:cNvPr id="7"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54</a:t>
            </a:r>
            <a:endParaRPr lang="it-IT" altLang="de-DE" sz="900" kern="0" dirty="0">
              <a:solidFill>
                <a:srgbClr val="000000"/>
              </a:solidFill>
            </a:endParaRPr>
          </a:p>
        </p:txBody>
      </p:sp>
    </p:spTree>
    <p:extLst>
      <p:ext uri="{BB962C8B-B14F-4D97-AF65-F5344CB8AC3E}">
        <p14:creationId xmlns:p14="http://schemas.microsoft.com/office/powerpoint/2010/main" val="7003110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0"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1"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Experimental Setup</a:t>
            </a:r>
          </a:p>
        </p:txBody>
      </p:sp>
      <p:pic>
        <p:nvPicPr>
          <p:cNvPr id="2" name="Picture 1"/>
          <p:cNvPicPr>
            <a:picLocks noChangeAspect="1"/>
          </p:cNvPicPr>
          <p:nvPr/>
        </p:nvPicPr>
        <p:blipFill>
          <a:blip r:embed="rId3"/>
          <a:stretch>
            <a:fillRect/>
          </a:stretch>
        </p:blipFill>
        <p:spPr>
          <a:xfrm>
            <a:off x="458431" y="1066800"/>
            <a:ext cx="8219199" cy="5148000"/>
          </a:xfrm>
          <a:prstGeom prst="rect">
            <a:avLst/>
          </a:prstGeom>
        </p:spPr>
      </p:pic>
      <p:sp>
        <p:nvSpPr>
          <p:cNvPr id="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55</a:t>
            </a:r>
            <a:endParaRPr lang="it-IT" altLang="de-DE" sz="900" kern="0" dirty="0">
              <a:solidFill>
                <a:srgbClr val="000000"/>
              </a:solidFill>
            </a:endParaRPr>
          </a:p>
        </p:txBody>
      </p:sp>
    </p:spTree>
    <p:extLst>
      <p:ext uri="{BB962C8B-B14F-4D97-AF65-F5344CB8AC3E}">
        <p14:creationId xmlns:p14="http://schemas.microsoft.com/office/powerpoint/2010/main" val="28367380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0"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1"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Experimental </a:t>
            </a:r>
            <a:r>
              <a:rPr lang="it-IT" b="1" dirty="0" smtClean="0">
                <a:solidFill>
                  <a:schemeClr val="accent2">
                    <a:lumMod val="50000"/>
                  </a:schemeClr>
                </a:solidFill>
              </a:rPr>
              <a:t>Results</a:t>
            </a:r>
            <a:endParaRPr lang="it-IT" b="1" dirty="0">
              <a:solidFill>
                <a:schemeClr val="accent2">
                  <a:lumMod val="50000"/>
                </a:schemeClr>
              </a:solidFill>
            </a:endParaRPr>
          </a:p>
        </p:txBody>
      </p:sp>
      <p:pic>
        <p:nvPicPr>
          <p:cNvPr id="3" name="Picture 2"/>
          <p:cNvPicPr>
            <a:picLocks noChangeAspect="1"/>
          </p:cNvPicPr>
          <p:nvPr/>
        </p:nvPicPr>
        <p:blipFill>
          <a:blip r:embed="rId3"/>
          <a:stretch>
            <a:fillRect/>
          </a:stretch>
        </p:blipFill>
        <p:spPr>
          <a:xfrm>
            <a:off x="469373" y="1189708"/>
            <a:ext cx="8148083" cy="5029200"/>
          </a:xfrm>
          <a:prstGeom prst="rect">
            <a:avLst/>
          </a:prstGeom>
        </p:spPr>
      </p:pic>
      <p:sp>
        <p:nvSpPr>
          <p:cNvPr id="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56</a:t>
            </a:r>
            <a:endParaRPr lang="it-IT" altLang="de-DE" sz="900" kern="0" dirty="0">
              <a:solidFill>
                <a:srgbClr val="000000"/>
              </a:solidFill>
            </a:endParaRPr>
          </a:p>
        </p:txBody>
      </p:sp>
    </p:spTree>
    <p:extLst>
      <p:ext uri="{BB962C8B-B14F-4D97-AF65-F5344CB8AC3E}">
        <p14:creationId xmlns:p14="http://schemas.microsoft.com/office/powerpoint/2010/main" val="949133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Content Placeholder 4"/>
          <p:cNvSpPr txBox="1">
            <a:spLocks/>
          </p:cNvSpPr>
          <p:nvPr/>
        </p:nvSpPr>
        <p:spPr>
          <a:xfrm>
            <a:off x="432000" y="1219200"/>
            <a:ext cx="8280000" cy="5040000"/>
          </a:xfrm>
          <a:prstGeom prst="rect">
            <a:avLst/>
          </a:prstGeom>
        </p:spPr>
        <p:txBody>
          <a:bodyPr/>
          <a:lstStyle>
            <a:lvl1pPr marL="0" indent="0" algn="l" rtl="0" eaLnBrk="0" fontAlgn="base" hangingPunct="0">
              <a:spcBef>
                <a:spcPct val="20000"/>
              </a:spcBef>
              <a:spcAft>
                <a:spcPct val="0"/>
              </a:spcAft>
              <a:buClr>
                <a:schemeClr val="hlink"/>
              </a:buClr>
              <a:buFont typeface="Arial" panose="020B0604020202020204" pitchFamily="34" charset="0"/>
              <a:buNone/>
              <a:defRPr sz="1800" b="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charset="0"/>
              </a:defRPr>
            </a:lvl4pPr>
            <a:lvl5pPr marL="2057400" indent="-228600" algn="l" rtl="0" eaLnBrk="0" fontAlgn="base" hangingPunct="0">
              <a:spcBef>
                <a:spcPct val="20000"/>
              </a:spcBef>
              <a:spcAft>
                <a:spcPct val="0"/>
              </a:spcAft>
              <a:buChar char="»"/>
              <a:defRPr sz="16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mj-lt"/>
              </a:defRPr>
            </a:lvl6pPr>
            <a:lvl7pPr marL="2971800" indent="-228600" algn="l" rtl="0" fontAlgn="base">
              <a:spcBef>
                <a:spcPct val="20000"/>
              </a:spcBef>
              <a:spcAft>
                <a:spcPct val="0"/>
              </a:spcAft>
              <a:buChar char="»"/>
              <a:defRPr sz="2000">
                <a:solidFill>
                  <a:schemeClr val="tx1"/>
                </a:solidFill>
                <a:latin typeface="+mj-lt"/>
              </a:defRPr>
            </a:lvl7pPr>
            <a:lvl8pPr marL="3429000" indent="-228600" algn="l" rtl="0" fontAlgn="base">
              <a:spcBef>
                <a:spcPct val="20000"/>
              </a:spcBef>
              <a:spcAft>
                <a:spcPct val="0"/>
              </a:spcAft>
              <a:buChar char="»"/>
              <a:defRPr sz="2000">
                <a:solidFill>
                  <a:schemeClr val="tx1"/>
                </a:solidFill>
                <a:latin typeface="+mj-lt"/>
              </a:defRPr>
            </a:lvl8pPr>
            <a:lvl9pPr marL="3886200" indent="-228600" algn="l" rtl="0" fontAlgn="base">
              <a:spcBef>
                <a:spcPct val="20000"/>
              </a:spcBef>
              <a:spcAft>
                <a:spcPct val="0"/>
              </a:spcAft>
              <a:buChar char="»"/>
              <a:defRPr sz="2000">
                <a:solidFill>
                  <a:schemeClr val="tx1"/>
                </a:solidFill>
                <a:latin typeface="+mj-lt"/>
              </a:defRPr>
            </a:lvl9pPr>
          </a:lstStyle>
          <a:p>
            <a:pPr marL="285750" indent="-285750" algn="just">
              <a:buClrTx/>
              <a:buFont typeface="Wingdings" panose="05000000000000000000" pitchFamily="2" charset="2"/>
              <a:buChar char="ü"/>
            </a:pPr>
            <a:r>
              <a:rPr lang="en-US" kern="0" dirty="0" smtClean="0">
                <a:solidFill>
                  <a:srgbClr val="000000"/>
                </a:solidFill>
              </a:rPr>
              <a:t>Region-based Descriptors: These descriptors are obtained by segmenting the images and each segments are represented using various features such as:</a:t>
            </a:r>
          </a:p>
          <a:p>
            <a:pPr marL="1028700" lvl="1" algn="just">
              <a:buClr>
                <a:srgbClr val="000000"/>
              </a:buClr>
            </a:pPr>
            <a:r>
              <a:rPr lang="it-IT" kern="0" dirty="0" smtClean="0">
                <a:solidFill>
                  <a:srgbClr val="000000"/>
                </a:solidFill>
              </a:rPr>
              <a:t>Intensity;</a:t>
            </a:r>
          </a:p>
          <a:p>
            <a:pPr marL="1028700" lvl="1" algn="just">
              <a:buClr>
                <a:srgbClr val="000000"/>
              </a:buClr>
            </a:pPr>
            <a:r>
              <a:rPr lang="it-IT" kern="0" dirty="0" smtClean="0">
                <a:solidFill>
                  <a:srgbClr val="000000"/>
                </a:solidFill>
              </a:rPr>
              <a:t>Shape;</a:t>
            </a:r>
          </a:p>
          <a:p>
            <a:pPr marL="1028700" lvl="1" algn="just">
              <a:buClr>
                <a:srgbClr val="000000"/>
              </a:buClr>
            </a:pPr>
            <a:r>
              <a:rPr lang="it-IT" kern="0" dirty="0" smtClean="0">
                <a:solidFill>
                  <a:srgbClr val="000000"/>
                </a:solidFill>
              </a:rPr>
              <a:t>Texture.</a:t>
            </a:r>
            <a:endParaRPr lang="en-US" kern="0" dirty="0" smtClean="0">
              <a:solidFill>
                <a:srgbClr val="000000"/>
              </a:solidFill>
            </a:endParaRPr>
          </a:p>
          <a:p>
            <a:pPr algn="just"/>
            <a:endParaRPr lang="it-IT" kern="0" dirty="0" smtClean="0">
              <a:solidFill>
                <a:srgbClr val="000000"/>
              </a:solidFill>
            </a:endParaRPr>
          </a:p>
          <a:p>
            <a:pPr marL="285750" indent="-285750" algn="just">
              <a:buClrTx/>
              <a:buFont typeface="Wingdings" panose="05000000000000000000" pitchFamily="2" charset="2"/>
              <a:buChar char="ü"/>
            </a:pPr>
            <a:r>
              <a:rPr lang="it-IT" kern="0" dirty="0" smtClean="0">
                <a:solidFill>
                  <a:srgbClr val="000000"/>
                </a:solidFill>
              </a:rPr>
              <a:t>Hashing based image descriptors: Represent each image with binary code vectors.</a:t>
            </a:r>
            <a:endParaRPr lang="en-US" kern="0" dirty="0" smtClean="0">
              <a:solidFill>
                <a:srgbClr val="000000"/>
              </a:solidFill>
            </a:endParaRPr>
          </a:p>
          <a:p>
            <a:endParaRPr lang="en-US" kern="0" dirty="0">
              <a:solidFill>
                <a:srgbClr val="000000"/>
              </a:solidFill>
            </a:endParaRPr>
          </a:p>
        </p:txBody>
      </p:sp>
      <p:sp>
        <p:nvSpPr>
          <p:cNvPr id="5" name="Rectangle 4"/>
          <p:cNvSpPr/>
          <p:nvPr/>
        </p:nvSpPr>
        <p:spPr>
          <a:xfrm>
            <a:off x="501450" y="4874847"/>
            <a:ext cx="8239125" cy="1384353"/>
          </a:xfrm>
          <a:prstGeom prst="rect">
            <a:avLst/>
          </a:prstGeom>
        </p:spPr>
        <p:txBody>
          <a:bodyPr wrap="square">
            <a:spAutoFit/>
          </a:bodyPr>
          <a:lstStyle/>
          <a:p>
            <a:pPr marL="406400" marR="0" indent="-406400" algn="just">
              <a:lnSpc>
                <a:spcPct val="107000"/>
              </a:lnSpc>
              <a:spcBef>
                <a:spcPts val="0"/>
              </a:spcBef>
              <a:spcAft>
                <a:spcPts val="800"/>
              </a:spcAft>
            </a:pPr>
            <a:r>
              <a:rPr lang="en-US" sz="1100" dirty="0">
                <a:solidFill>
                  <a:srgbClr val="000000"/>
                </a:solidFill>
                <a:latin typeface="Arial" panose="020B0604020202020204" pitchFamily="34" charset="0"/>
                <a:ea typeface="Calibri" panose="020F0502020204030204" pitchFamily="34" charset="0"/>
                <a:cs typeface="Arial" panose="020B0604020202020204" pitchFamily="34" charset="0"/>
              </a:rPr>
              <a:t>[1]	B. Chaudhuri, B. Demir, S. Member, and L. Bruzzone, “Region-Based Retrieval of Remote Sensing Images Using an Unsupervised Graph-Theoretic Approach,” vol. 13, no. 7, pp. 987–991, 2016.</a:t>
            </a:r>
          </a:p>
          <a:p>
            <a:pPr marL="406400" marR="0" indent="-406400" algn="just">
              <a:lnSpc>
                <a:spcPct val="107000"/>
              </a:lnSpc>
              <a:spcBef>
                <a:spcPts val="0"/>
              </a:spcBef>
              <a:spcAft>
                <a:spcPts val="800"/>
              </a:spcAft>
            </a:pPr>
            <a:r>
              <a:rPr lang="en-US" sz="1100" dirty="0">
                <a:solidFill>
                  <a:srgbClr val="000000"/>
                </a:solidFill>
                <a:latin typeface="Arial" panose="020B0604020202020204" pitchFamily="34" charset="0"/>
                <a:ea typeface="Calibri" panose="020F0502020204030204" pitchFamily="34" charset="0"/>
                <a:cs typeface="Arial" panose="020B0604020202020204" pitchFamily="34" charset="0"/>
              </a:rPr>
              <a:t>[2]	B. Demir and L. Bruzzone, “A Novel Active Learning Method in Relevance Feedback for Content-Based Remote Sensing Image Retrieval,” IEEE Trans. </a:t>
            </a:r>
            <a:r>
              <a:rPr lang="en-US" sz="1100" dirty="0" err="1">
                <a:solidFill>
                  <a:srgbClr val="000000"/>
                </a:solidFill>
                <a:latin typeface="Arial" panose="020B0604020202020204" pitchFamily="34" charset="0"/>
                <a:ea typeface="Calibri" panose="020F0502020204030204" pitchFamily="34" charset="0"/>
                <a:cs typeface="Arial" panose="020B0604020202020204" pitchFamily="34" charset="0"/>
              </a:rPr>
              <a:t>Geosci</a:t>
            </a:r>
            <a:r>
              <a:rPr lang="en-US" sz="1100" dirty="0">
                <a:solidFill>
                  <a:srgbClr val="000000"/>
                </a:solidFill>
                <a:latin typeface="Arial" panose="020B0604020202020204" pitchFamily="34" charset="0"/>
                <a:ea typeface="Calibri" panose="020F0502020204030204" pitchFamily="34" charset="0"/>
                <a:cs typeface="Arial" panose="020B0604020202020204" pitchFamily="34" charset="0"/>
              </a:rPr>
              <a:t>. Remote Sens., vol. 53, no. 5, pp. 2323–2334, 2015.</a:t>
            </a:r>
          </a:p>
          <a:p>
            <a:pPr marL="406400" marR="0" indent="-406400" algn="just">
              <a:lnSpc>
                <a:spcPct val="107000"/>
              </a:lnSpc>
              <a:spcBef>
                <a:spcPts val="0"/>
              </a:spcBef>
              <a:spcAft>
                <a:spcPts val="800"/>
              </a:spcAft>
            </a:pPr>
            <a:r>
              <a:rPr lang="en-US" sz="1100" dirty="0">
                <a:solidFill>
                  <a:srgbClr val="000000"/>
                </a:solidFill>
                <a:latin typeface="Arial" panose="020B0604020202020204" pitchFamily="34" charset="0"/>
                <a:cs typeface="Arial" panose="020B0604020202020204" pitchFamily="34" charset="0"/>
              </a:rPr>
              <a:t>[3]     B. Demir, L. Bruzzone, "Hashing Based Scalable Remote Sensing Image Search and Retrieval in Large Archives", IEEE Transactions on Geoscience and Remote Sensing, vol. 54, no.2, pp. 892-904, 2016.</a:t>
            </a:r>
            <a:endParaRPr lang="en-US" sz="1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Title 3"/>
          <p:cNvSpPr txBox="1">
            <a:spLocks/>
          </p:cNvSpPr>
          <p:nvPr/>
        </p:nvSpPr>
        <p:spPr bwMode="auto">
          <a:xfrm>
            <a:off x="212794" y="328223"/>
            <a:ext cx="8321605"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aseline="0">
                <a:solidFill>
                  <a:schemeClr val="tx2"/>
                </a:solidFill>
                <a:latin typeface="Arial"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algn="l"/>
            <a:r>
              <a:rPr lang="it-IT" b="1" kern="0" dirty="0" smtClean="0">
                <a:solidFill>
                  <a:schemeClr val="accent2">
                    <a:lumMod val="50000"/>
                  </a:schemeClr>
                </a:solidFill>
              </a:rPr>
              <a:t>RS Image Descriptors </a:t>
            </a:r>
            <a:endParaRPr lang="it-IT" b="1" kern="0" dirty="0">
              <a:solidFill>
                <a:schemeClr val="accent2">
                  <a:lumMod val="50000"/>
                </a:schemeClr>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37749"/>
            <a:ext cx="623313" cy="457200"/>
          </a:xfrm>
          <a:prstGeom prst="rect">
            <a:avLst/>
          </a:prstGeom>
        </p:spPr>
      </p:pic>
      <p:sp>
        <p:nvSpPr>
          <p:cNvPr id="11"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Tree>
    <p:extLst>
      <p:ext uri="{BB962C8B-B14F-4D97-AF65-F5344CB8AC3E}">
        <p14:creationId xmlns:p14="http://schemas.microsoft.com/office/powerpoint/2010/main" val="3921187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0"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1"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Experimental </a:t>
            </a:r>
            <a:r>
              <a:rPr lang="it-IT" b="1" dirty="0" smtClean="0">
                <a:solidFill>
                  <a:schemeClr val="accent2">
                    <a:lumMod val="50000"/>
                  </a:schemeClr>
                </a:solidFill>
              </a:rPr>
              <a:t>Results</a:t>
            </a:r>
            <a:endParaRPr lang="it-IT" b="1" dirty="0">
              <a:solidFill>
                <a:schemeClr val="accent2">
                  <a:lumMod val="50000"/>
                </a:schemeClr>
              </a:solidFill>
            </a:endParaRPr>
          </a:p>
        </p:txBody>
      </p:sp>
      <p:pic>
        <p:nvPicPr>
          <p:cNvPr id="4" name="Picture 3"/>
          <p:cNvPicPr>
            <a:picLocks noChangeAspect="1"/>
          </p:cNvPicPr>
          <p:nvPr/>
        </p:nvPicPr>
        <p:blipFill>
          <a:blip r:embed="rId3"/>
          <a:stretch>
            <a:fillRect/>
          </a:stretch>
        </p:blipFill>
        <p:spPr>
          <a:xfrm>
            <a:off x="677555" y="1295400"/>
            <a:ext cx="7780951" cy="4937760"/>
          </a:xfrm>
          <a:prstGeom prst="rect">
            <a:avLst/>
          </a:prstGeom>
        </p:spPr>
      </p:pic>
      <p:sp>
        <p:nvSpPr>
          <p:cNvPr id="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57</a:t>
            </a:r>
            <a:endParaRPr lang="it-IT" altLang="de-DE" sz="900" kern="0" dirty="0">
              <a:solidFill>
                <a:srgbClr val="000000"/>
              </a:solidFill>
            </a:endParaRPr>
          </a:p>
        </p:txBody>
      </p:sp>
    </p:spTree>
    <p:extLst>
      <p:ext uri="{BB962C8B-B14F-4D97-AF65-F5344CB8AC3E}">
        <p14:creationId xmlns:p14="http://schemas.microsoft.com/office/powerpoint/2010/main" val="4318599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0"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1" name="Title 3"/>
          <p:cNvSpPr>
            <a:spLocks noGrp="1"/>
          </p:cNvSpPr>
          <p:nvPr>
            <p:ph type="title"/>
          </p:nvPr>
        </p:nvSpPr>
        <p:spPr>
          <a:xfrm>
            <a:off x="212795" y="328223"/>
            <a:ext cx="7391400" cy="563562"/>
          </a:xfrm>
        </p:spPr>
        <p:txBody>
          <a:bodyPr/>
          <a:lstStyle/>
          <a:p>
            <a:pPr algn="l"/>
            <a:r>
              <a:rPr lang="it-IT" b="1" dirty="0">
                <a:solidFill>
                  <a:schemeClr val="accent2">
                    <a:lumMod val="50000"/>
                  </a:schemeClr>
                </a:solidFill>
              </a:rPr>
              <a:t>Experimental </a:t>
            </a:r>
            <a:r>
              <a:rPr lang="it-IT" b="1" dirty="0" smtClean="0">
                <a:solidFill>
                  <a:schemeClr val="accent2">
                    <a:lumMod val="50000"/>
                  </a:schemeClr>
                </a:solidFill>
              </a:rPr>
              <a:t>Results</a:t>
            </a:r>
            <a:endParaRPr lang="it-IT" b="1" dirty="0">
              <a:solidFill>
                <a:schemeClr val="accent2">
                  <a:lumMod val="50000"/>
                </a:schemeClr>
              </a:solidFill>
            </a:endParaRPr>
          </a:p>
        </p:txBody>
      </p:sp>
      <p:pic>
        <p:nvPicPr>
          <p:cNvPr id="3" name="Picture 2"/>
          <p:cNvPicPr>
            <a:picLocks noChangeAspect="1"/>
          </p:cNvPicPr>
          <p:nvPr/>
        </p:nvPicPr>
        <p:blipFill>
          <a:blip r:embed="rId3"/>
          <a:stretch>
            <a:fillRect/>
          </a:stretch>
        </p:blipFill>
        <p:spPr>
          <a:xfrm>
            <a:off x="189493" y="1600200"/>
            <a:ext cx="8739620" cy="4572000"/>
          </a:xfrm>
          <a:prstGeom prst="rect">
            <a:avLst/>
          </a:prstGeom>
        </p:spPr>
      </p:pic>
      <p:sp>
        <p:nvSpPr>
          <p:cNvPr id="6"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58</a:t>
            </a:r>
            <a:endParaRPr lang="it-IT" altLang="de-DE" sz="900" kern="0" dirty="0">
              <a:solidFill>
                <a:srgbClr val="000000"/>
              </a:solidFill>
            </a:endParaRPr>
          </a:p>
        </p:txBody>
      </p:sp>
    </p:spTree>
    <p:extLst>
      <p:ext uri="{BB962C8B-B14F-4D97-AF65-F5344CB8AC3E}">
        <p14:creationId xmlns:p14="http://schemas.microsoft.com/office/powerpoint/2010/main" val="21172500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77078"/>
            <a:ext cx="623313" cy="457200"/>
          </a:xfrm>
          <a:prstGeom prst="rect">
            <a:avLst/>
          </a:prstGeom>
        </p:spPr>
      </p:pic>
      <p:sp>
        <p:nvSpPr>
          <p:cNvPr id="10" name="Segnaposto piè di pagina 85"/>
          <p:cNvSpPr txBox="1">
            <a:spLocks/>
          </p:cNvSpPr>
          <p:nvPr/>
        </p:nvSpPr>
        <p:spPr bwMode="auto">
          <a:xfrm>
            <a:off x="3092450" y="6470650"/>
            <a:ext cx="29511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it-IT"/>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it-IT" altLang="it-IT" sz="1000" dirty="0" smtClean="0">
                <a:solidFill>
                  <a:schemeClr val="accent2">
                    <a:lumMod val="50000"/>
                  </a:schemeClr>
                </a:solidFill>
              </a:rPr>
              <a:t>B. Demir</a:t>
            </a:r>
          </a:p>
        </p:txBody>
      </p:sp>
      <p:sp>
        <p:nvSpPr>
          <p:cNvPr id="11" name="Title 3"/>
          <p:cNvSpPr>
            <a:spLocks noGrp="1"/>
          </p:cNvSpPr>
          <p:nvPr>
            <p:ph type="title"/>
          </p:nvPr>
        </p:nvSpPr>
        <p:spPr>
          <a:xfrm>
            <a:off x="212794" y="328223"/>
            <a:ext cx="7864405" cy="563562"/>
          </a:xfrm>
        </p:spPr>
        <p:txBody>
          <a:bodyPr/>
          <a:lstStyle/>
          <a:p>
            <a:pPr algn="l"/>
            <a:r>
              <a:rPr lang="it-IT" b="1" dirty="0" smtClean="0">
                <a:solidFill>
                  <a:schemeClr val="accent2">
                    <a:lumMod val="50000"/>
                  </a:schemeClr>
                </a:solidFill>
              </a:rPr>
              <a:t>Conclusion and Future Directions</a:t>
            </a:r>
            <a:endParaRPr lang="it-IT" b="1" dirty="0">
              <a:solidFill>
                <a:schemeClr val="accent2">
                  <a:lumMod val="50000"/>
                </a:schemeClr>
              </a:solidFill>
            </a:endParaRPr>
          </a:p>
        </p:txBody>
      </p:sp>
      <p:sp>
        <p:nvSpPr>
          <p:cNvPr id="5" name="Rectangle 4"/>
          <p:cNvSpPr/>
          <p:nvPr/>
        </p:nvSpPr>
        <p:spPr>
          <a:xfrm>
            <a:off x="381000" y="927345"/>
            <a:ext cx="8458200" cy="5386090"/>
          </a:xfrm>
          <a:prstGeom prst="rect">
            <a:avLst/>
          </a:prstGeom>
        </p:spPr>
        <p:txBody>
          <a:bodyPr wrap="square">
            <a:spAutoFit/>
          </a:bodyPr>
          <a:lstStyle/>
          <a:p>
            <a:pPr algn="just">
              <a:buClr>
                <a:srgbClr val="000000"/>
              </a:buClr>
              <a:defRPr/>
            </a:pPr>
            <a:endParaRPr lang="en-US" altLang="it-IT" dirty="0">
              <a:solidFill>
                <a:srgbClr val="000000"/>
              </a:solidFill>
            </a:endParaRPr>
          </a:p>
          <a:p>
            <a:pPr marL="361950" indent="-361950" algn="just">
              <a:buClr>
                <a:srgbClr val="000000"/>
              </a:buClr>
              <a:buFont typeface="Wingdings" panose="05000000000000000000" pitchFamily="2" charset="2"/>
              <a:buChar char="ü"/>
              <a:defRPr/>
            </a:pPr>
            <a:r>
              <a:rPr lang="en-US" altLang="it-IT" dirty="0" smtClean="0">
                <a:solidFill>
                  <a:srgbClr val="000000"/>
                </a:solidFill>
              </a:rPr>
              <a:t>Fast </a:t>
            </a:r>
            <a:r>
              <a:rPr lang="en-US" altLang="it-IT" dirty="0">
                <a:solidFill>
                  <a:srgbClr val="000000"/>
                </a:solidFill>
              </a:rPr>
              <a:t>and accurate content based image search and retrieval (CBIR) </a:t>
            </a:r>
            <a:r>
              <a:rPr lang="en-US" altLang="it-IT" dirty="0" smtClean="0">
                <a:solidFill>
                  <a:srgbClr val="000000"/>
                </a:solidFill>
              </a:rPr>
              <a:t>attracts </a:t>
            </a:r>
            <a:r>
              <a:rPr lang="en-US" altLang="it-IT" dirty="0">
                <a:solidFill>
                  <a:srgbClr val="000000"/>
                </a:solidFill>
              </a:rPr>
              <a:t>increasing attention in RS.</a:t>
            </a:r>
            <a:endParaRPr lang="en-US" altLang="it-IT" dirty="0" smtClean="0">
              <a:solidFill>
                <a:srgbClr val="000000"/>
              </a:solidFill>
            </a:endParaRPr>
          </a:p>
          <a:p>
            <a:pPr algn="just">
              <a:buClr>
                <a:srgbClr val="000000"/>
              </a:buClr>
              <a:defRPr/>
            </a:pPr>
            <a:endParaRPr lang="en-US" altLang="it-IT" dirty="0">
              <a:solidFill>
                <a:srgbClr val="000000"/>
              </a:solidFill>
            </a:endParaRPr>
          </a:p>
          <a:p>
            <a:pPr marL="361950" indent="-361950" algn="just">
              <a:buClr>
                <a:srgbClr val="000000"/>
              </a:buClr>
              <a:buFont typeface="Wingdings" panose="05000000000000000000" pitchFamily="2" charset="2"/>
              <a:buChar char="ü"/>
              <a:defRPr/>
            </a:pPr>
            <a:endParaRPr lang="en-US" altLang="it-IT" dirty="0">
              <a:solidFill>
                <a:srgbClr val="000000"/>
              </a:solidFill>
            </a:endParaRPr>
          </a:p>
          <a:p>
            <a:pPr marL="361950" indent="-361950" algn="just">
              <a:buClr>
                <a:srgbClr val="000000"/>
              </a:buClr>
              <a:buFont typeface="Wingdings" panose="05000000000000000000" pitchFamily="2" charset="2"/>
              <a:buChar char="ü"/>
              <a:defRPr/>
            </a:pPr>
            <a:endParaRPr lang="en-US" altLang="it-IT" dirty="0" smtClean="0">
              <a:solidFill>
                <a:srgbClr val="000000"/>
              </a:solidFill>
            </a:endParaRPr>
          </a:p>
          <a:p>
            <a:pPr marL="361950" indent="-361950" algn="just">
              <a:buClr>
                <a:srgbClr val="000000"/>
              </a:buClr>
              <a:buFont typeface="Wingdings" panose="05000000000000000000" pitchFamily="2" charset="2"/>
              <a:buChar char="ü"/>
              <a:defRPr/>
            </a:pPr>
            <a:endParaRPr lang="en-US" altLang="it-IT" dirty="0">
              <a:solidFill>
                <a:srgbClr val="000000"/>
              </a:solidFill>
            </a:endParaRPr>
          </a:p>
          <a:p>
            <a:pPr marL="361950" indent="-361950" algn="just">
              <a:buClr>
                <a:srgbClr val="000000"/>
              </a:buClr>
              <a:buFont typeface="Wingdings" panose="05000000000000000000" pitchFamily="2" charset="2"/>
              <a:buChar char="ü"/>
              <a:defRPr/>
            </a:pPr>
            <a:endParaRPr lang="en-US" altLang="it-IT" dirty="0" smtClean="0">
              <a:solidFill>
                <a:srgbClr val="000000"/>
              </a:solidFill>
            </a:endParaRPr>
          </a:p>
          <a:p>
            <a:pPr marL="361950" indent="-361950" algn="just">
              <a:buClr>
                <a:srgbClr val="000000"/>
              </a:buClr>
              <a:buFont typeface="Wingdings" panose="05000000000000000000" pitchFamily="2" charset="2"/>
              <a:buChar char="ü"/>
              <a:defRPr/>
            </a:pPr>
            <a:endParaRPr lang="en-US" altLang="it-IT" dirty="0" smtClean="0">
              <a:solidFill>
                <a:srgbClr val="000000"/>
              </a:solidFill>
            </a:endParaRPr>
          </a:p>
          <a:p>
            <a:pPr marL="361950" indent="-361950" algn="just">
              <a:buClr>
                <a:srgbClr val="000000"/>
              </a:buClr>
              <a:buFont typeface="Wingdings" panose="05000000000000000000" pitchFamily="2" charset="2"/>
              <a:buChar char="ü"/>
              <a:defRPr/>
            </a:pPr>
            <a:endParaRPr lang="en-US" altLang="it-IT" dirty="0">
              <a:solidFill>
                <a:srgbClr val="000000"/>
              </a:solidFill>
            </a:endParaRPr>
          </a:p>
          <a:p>
            <a:pPr marL="361950" indent="-361950" algn="just">
              <a:buClr>
                <a:srgbClr val="000000"/>
              </a:buClr>
              <a:buFont typeface="Wingdings" panose="05000000000000000000" pitchFamily="2" charset="2"/>
              <a:buChar char="ü"/>
              <a:defRPr/>
            </a:pPr>
            <a:r>
              <a:rPr lang="en-US" altLang="it-IT" dirty="0" smtClean="0">
                <a:solidFill>
                  <a:srgbClr val="000000"/>
                </a:solidFill>
              </a:rPr>
              <a:t>In </a:t>
            </a:r>
            <a:r>
              <a:rPr lang="en-US" altLang="it-IT" dirty="0" err="1" smtClean="0">
                <a:solidFill>
                  <a:srgbClr val="000000"/>
                </a:solidFill>
              </a:rPr>
              <a:t>BigEarth</a:t>
            </a:r>
            <a:r>
              <a:rPr lang="en-US" altLang="it-IT" dirty="0" smtClean="0">
                <a:solidFill>
                  <a:srgbClr val="000000"/>
                </a:solidFill>
              </a:rPr>
              <a:t> we </a:t>
            </a:r>
            <a:r>
              <a:rPr lang="en-US" altLang="it-IT" dirty="0">
                <a:solidFill>
                  <a:srgbClr val="000000"/>
                </a:solidFill>
              </a:rPr>
              <a:t>work </a:t>
            </a:r>
            <a:r>
              <a:rPr lang="en-US" altLang="it-IT" dirty="0" smtClean="0">
                <a:solidFill>
                  <a:srgbClr val="000000"/>
                </a:solidFill>
              </a:rPr>
              <a:t>on development of:</a:t>
            </a:r>
            <a:endParaRPr lang="en-US" altLang="it-IT" dirty="0">
              <a:solidFill>
                <a:srgbClr val="000000"/>
              </a:solidFill>
            </a:endParaRPr>
          </a:p>
          <a:p>
            <a:pPr marL="361950" indent="-361950" algn="just">
              <a:buClr>
                <a:srgbClr val="000000"/>
              </a:buClr>
              <a:buFont typeface="Wingdings" panose="05000000000000000000" pitchFamily="2" charset="2"/>
              <a:buChar char="ü"/>
              <a:defRPr/>
            </a:pPr>
            <a:endParaRPr lang="en-US" altLang="it-IT" dirty="0">
              <a:solidFill>
                <a:srgbClr val="000000"/>
              </a:solidFill>
            </a:endParaRPr>
          </a:p>
          <a:p>
            <a:pPr marL="742950" lvl="1" indent="-285750" algn="just">
              <a:buFont typeface="Wingdings" pitchFamily="2" charset="2"/>
              <a:buChar char="§"/>
              <a:defRPr/>
            </a:pPr>
            <a:r>
              <a:rPr lang="en-US" altLang="it-IT" sz="1600" dirty="0" smtClean="0">
                <a:solidFill>
                  <a:srgbClr val="000000"/>
                </a:solidFill>
              </a:rPr>
              <a:t>methods </a:t>
            </a:r>
            <a:r>
              <a:rPr lang="en-US" altLang="it-IT" sz="1600" dirty="0">
                <a:solidFill>
                  <a:srgbClr val="000000"/>
                </a:solidFill>
              </a:rPr>
              <a:t>and tools to characterize and exploit high level semantic and spectral information present in remote sensing images;</a:t>
            </a:r>
          </a:p>
          <a:p>
            <a:pPr marL="742950" lvl="1" indent="-285750" algn="just">
              <a:buFont typeface="Wingdings" pitchFamily="2" charset="2"/>
              <a:buChar char="§"/>
              <a:defRPr/>
            </a:pPr>
            <a:r>
              <a:rPr lang="en-US" altLang="it-IT" sz="1600" dirty="0" smtClean="0">
                <a:solidFill>
                  <a:srgbClr val="000000"/>
                </a:solidFill>
              </a:rPr>
              <a:t>feature </a:t>
            </a:r>
            <a:r>
              <a:rPr lang="en-US" altLang="it-IT" sz="1600" dirty="0">
                <a:solidFill>
                  <a:srgbClr val="000000"/>
                </a:solidFill>
              </a:rPr>
              <a:t>extraction methods and tools to directly extract features from the compressed remote sensing images;</a:t>
            </a:r>
          </a:p>
          <a:p>
            <a:pPr marL="742950" lvl="1" indent="-285750" algn="just">
              <a:buFont typeface="Wingdings" pitchFamily="2" charset="2"/>
              <a:buChar char="§"/>
              <a:defRPr/>
            </a:pPr>
            <a:r>
              <a:rPr lang="en-US" altLang="it-IT" sz="1600" dirty="0" smtClean="0">
                <a:solidFill>
                  <a:srgbClr val="000000"/>
                </a:solidFill>
              </a:rPr>
              <a:t>accurate </a:t>
            </a:r>
            <a:r>
              <a:rPr lang="en-US" altLang="it-IT" sz="1600" dirty="0">
                <a:solidFill>
                  <a:srgbClr val="000000"/>
                </a:solidFill>
              </a:rPr>
              <a:t>and scalable remote sensing image indexing and retrieval methods together with associated tools</a:t>
            </a:r>
            <a:r>
              <a:rPr lang="en-US" altLang="it-IT" sz="1600" dirty="0" smtClean="0">
                <a:solidFill>
                  <a:srgbClr val="000000"/>
                </a:solidFill>
              </a:rPr>
              <a:t>;</a:t>
            </a:r>
            <a:endParaRPr lang="en-US" altLang="it-IT" sz="1600" dirty="0">
              <a:solidFill>
                <a:srgbClr val="000000"/>
              </a:solidFill>
            </a:endParaRPr>
          </a:p>
          <a:p>
            <a:pPr marL="742950" lvl="1" indent="-285750" algn="just">
              <a:buFont typeface="Wingdings" pitchFamily="2" charset="2"/>
              <a:buChar char="§"/>
              <a:defRPr/>
            </a:pPr>
            <a:r>
              <a:rPr lang="en-US" altLang="it-IT" sz="1600" dirty="0" smtClean="0">
                <a:solidFill>
                  <a:srgbClr val="000000"/>
                </a:solidFill>
              </a:rPr>
              <a:t>multi-modal </a:t>
            </a:r>
            <a:r>
              <a:rPr lang="en-US" altLang="it-IT" sz="1600" dirty="0">
                <a:solidFill>
                  <a:srgbClr val="000000"/>
                </a:solidFill>
              </a:rPr>
              <a:t>remote sensing image search and retrieval methods and tools;</a:t>
            </a:r>
          </a:p>
          <a:p>
            <a:pPr marL="742950" lvl="1" indent="-285750" algn="just">
              <a:buFont typeface="Wingdings" pitchFamily="2" charset="2"/>
              <a:buChar char="§"/>
              <a:defRPr/>
            </a:pPr>
            <a:r>
              <a:rPr lang="en-US" altLang="it-IT" sz="1600" dirty="0" smtClean="0">
                <a:solidFill>
                  <a:srgbClr val="000000"/>
                </a:solidFill>
              </a:rPr>
              <a:t>a </a:t>
            </a:r>
            <a:r>
              <a:rPr lang="en-US" altLang="it-IT" sz="1600" dirty="0">
                <a:solidFill>
                  <a:srgbClr val="000000"/>
                </a:solidFill>
              </a:rPr>
              <a:t>benchmark archive with high number of multi-source remote sensing images. </a:t>
            </a:r>
            <a:endParaRPr lang="it-IT" altLang="it-IT" sz="1600" dirty="0">
              <a:solidFill>
                <a:srgbClr val="000000"/>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2007163"/>
            <a:ext cx="4039898" cy="1620000"/>
          </a:xfrm>
          <a:prstGeom prst="rect">
            <a:avLst/>
          </a:prstGeom>
        </p:spPr>
      </p:pic>
      <p:sp>
        <p:nvSpPr>
          <p:cNvPr id="7" name="Slide Number Placeholder 2"/>
          <p:cNvSpPr txBox="1">
            <a:spLocks/>
          </p:cNvSpPr>
          <p:nvPr/>
        </p:nvSpPr>
        <p:spPr bwMode="auto">
          <a:xfrm>
            <a:off x="6762750" y="6470650"/>
            <a:ext cx="2133600" cy="365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hlink"/>
              </a:buClr>
              <a:buFont typeface="Arial" panose="020B0604020202020204" pitchFamily="34" charset="0"/>
              <a:buNone/>
              <a:defRPr sz="1600" b="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None/>
              <a:defRPr sz="1600" baseline="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r>
              <a:rPr lang="it-IT" altLang="de-DE" sz="900" kern="0" dirty="0" smtClean="0">
                <a:solidFill>
                  <a:srgbClr val="000000"/>
                </a:solidFill>
              </a:rPr>
              <a:t>59</a:t>
            </a:r>
            <a:endParaRPr lang="it-IT" altLang="de-DE" sz="900" kern="0" dirty="0">
              <a:solidFill>
                <a:srgbClr val="000000"/>
              </a:solidFill>
            </a:endParaRPr>
          </a:p>
        </p:txBody>
      </p:sp>
    </p:spTree>
    <p:extLst>
      <p:ext uri="{BB962C8B-B14F-4D97-AF65-F5344CB8AC3E}">
        <p14:creationId xmlns:p14="http://schemas.microsoft.com/office/powerpoint/2010/main" val="1625061703"/>
      </p:ext>
    </p:extLst>
  </p:cSld>
  <p:clrMapOvr>
    <a:masterClrMapping/>
  </p:clrMapOvr>
  <p:timing>
    <p:tnLst>
      <p:par>
        <p:cTn id="1" dur="indefinite" restart="never" nodeType="tmRoot"/>
      </p:par>
    </p:tnLst>
  </p:timing>
</p:sld>
</file>

<file path=ppt/theme/theme1.xml><?xml version="1.0" encoding="utf-8"?>
<a:theme xmlns:a="http://schemas.openxmlformats.org/drawingml/2006/main" name="7_sample">
  <a:themeElements>
    <a:clrScheme name="RSLab official">
      <a:dk1>
        <a:srgbClr val="003399"/>
      </a:dk1>
      <a:lt1>
        <a:srgbClr val="FFFFFF"/>
      </a:lt1>
      <a:dk2>
        <a:srgbClr val="00194C"/>
      </a:dk2>
      <a:lt2>
        <a:srgbClr val="FFFFFF"/>
      </a:lt2>
      <a:accent1>
        <a:srgbClr val="B1E2FB"/>
      </a:accent1>
      <a:accent2>
        <a:srgbClr val="64C131"/>
      </a:accent2>
      <a:accent3>
        <a:srgbClr val="FFC000"/>
      </a:accent3>
      <a:accent4>
        <a:srgbClr val="7030A0"/>
      </a:accent4>
      <a:accent5>
        <a:srgbClr val="FFFF00"/>
      </a:accent5>
      <a:accent6>
        <a:srgbClr val="8D8DFF"/>
      </a:accent6>
      <a:hlink>
        <a:srgbClr val="FFFFFF"/>
      </a:hlink>
      <a:folHlink>
        <a:srgbClr val="FFC000"/>
      </a:folHlink>
    </a:clrScheme>
    <a:fontScheme name="7_sampl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8EAFC"/>
        </a:solidFill>
        <a:ln w="12700">
          <a:solidFill>
            <a:schemeClr val="bg1"/>
          </a:solidFill>
          <a:round/>
          <a:headEnd/>
          <a:tailEnd/>
        </a:ln>
        <a:effectLst/>
      </a:spPr>
      <a:bodyPr wrap="none" lIns="90488" tIns="44450" rIns="90488" bIns="44450" anchor="ctr"/>
      <a:lstStyle>
        <a:defPPr algn="ctr" defTabSz="762000" eaLnBrk="0" hangingPunct="0">
          <a:defRPr sz="1400" dirty="0">
            <a:solidFill>
              <a:srgbClr val="000000"/>
            </a:solidFill>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9966FF"/>
        </a:dk1>
        <a:lt1>
          <a:srgbClr val="B6D1F6"/>
        </a:lt1>
        <a:dk2>
          <a:srgbClr val="660066"/>
        </a:dk2>
        <a:lt2>
          <a:srgbClr val="FFFFFF"/>
        </a:lt2>
        <a:accent1>
          <a:srgbClr val="6699FF"/>
        </a:accent1>
        <a:accent2>
          <a:srgbClr val="35C7B6"/>
        </a:accent2>
        <a:accent3>
          <a:srgbClr val="B8AAB8"/>
        </a:accent3>
        <a:accent4>
          <a:srgbClr val="9BB2D2"/>
        </a:accent4>
        <a:accent5>
          <a:srgbClr val="B8CAFF"/>
        </a:accent5>
        <a:accent6>
          <a:srgbClr val="2FB4A5"/>
        </a:accent6>
        <a:hlink>
          <a:srgbClr val="FFCC99"/>
        </a:hlink>
        <a:folHlink>
          <a:srgbClr val="CCCC00"/>
        </a:folHlink>
      </a:clrScheme>
      <a:clrMap bg1="dk2" tx1="lt1" bg2="dk1" tx2="lt2" accent1="accent1" accent2="accent2" accent3="accent3" accent4="accent4" accent5="accent5" accent6="accent6" hlink="hlink" folHlink="folHlink"/>
    </a:extraClrScheme>
    <a:extraClrScheme>
      <a:clrScheme name="sample 2">
        <a:dk1>
          <a:srgbClr val="33CCCC"/>
        </a:dk1>
        <a:lt1>
          <a:srgbClr val="B6D1F6"/>
        </a:lt1>
        <a:dk2>
          <a:srgbClr val="006666"/>
        </a:dk2>
        <a:lt2>
          <a:srgbClr val="FFFFFF"/>
        </a:lt2>
        <a:accent1>
          <a:srgbClr val="33CCFF"/>
        </a:accent1>
        <a:accent2>
          <a:srgbClr val="6ABA42"/>
        </a:accent2>
        <a:accent3>
          <a:srgbClr val="AAB8B8"/>
        </a:accent3>
        <a:accent4>
          <a:srgbClr val="9BB2D2"/>
        </a:accent4>
        <a:accent5>
          <a:srgbClr val="ADE2FF"/>
        </a:accent5>
        <a:accent6>
          <a:srgbClr val="5FA83B"/>
        </a:accent6>
        <a:hlink>
          <a:srgbClr val="FF9900"/>
        </a:hlink>
        <a:folHlink>
          <a:srgbClr val="6289D8"/>
        </a:folHlink>
      </a:clrScheme>
      <a:clrMap bg1="dk2" tx1="lt1" bg2="dk1" tx2="lt2" accent1="accent1" accent2="accent2" accent3="accent3" accent4="accent4" accent5="accent5" accent6="accent6" hlink="hlink" folHlink="folHlink"/>
    </a:extraClrScheme>
    <a:extraClrScheme>
      <a:clrScheme name="sample 3">
        <a:dk1>
          <a:srgbClr val="0066CC"/>
        </a:dk1>
        <a:lt1>
          <a:srgbClr val="B1E2FB"/>
        </a:lt1>
        <a:dk2>
          <a:srgbClr val="003399"/>
        </a:dk2>
        <a:lt2>
          <a:srgbClr val="FFFFFF"/>
        </a:lt2>
        <a:accent1>
          <a:srgbClr val="4BAAF1"/>
        </a:accent1>
        <a:accent2>
          <a:srgbClr val="91D969"/>
        </a:accent2>
        <a:accent3>
          <a:srgbClr val="AAADCA"/>
        </a:accent3>
        <a:accent4>
          <a:srgbClr val="97C1D6"/>
        </a:accent4>
        <a:accent5>
          <a:srgbClr val="B1D2F7"/>
        </a:accent5>
        <a:accent6>
          <a:srgbClr val="83C45E"/>
        </a:accent6>
        <a:hlink>
          <a:srgbClr val="85AEFF"/>
        </a:hlink>
        <a:folHlink>
          <a:srgbClr val="B9B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720</TotalTime>
  <Words>7209</Words>
  <Application>Microsoft Office PowerPoint</Application>
  <PresentationFormat>On-screen Show (4:3)</PresentationFormat>
  <Paragraphs>1443</Paragraphs>
  <Slides>92</Slides>
  <Notes>14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5" baseType="lpstr">
      <vt:lpstr>ＭＳ Ｐゴシック</vt:lpstr>
      <vt:lpstr>SimSun</vt:lpstr>
      <vt:lpstr>Arial</vt:lpstr>
      <vt:lpstr>Calibri</vt:lpstr>
      <vt:lpstr>Cambria Math</vt:lpstr>
      <vt:lpstr>CMSS10</vt:lpstr>
      <vt:lpstr>CMSS8</vt:lpstr>
      <vt:lpstr>Linux Libertine</vt:lpstr>
      <vt:lpstr>Times New Roman</vt:lpstr>
      <vt:lpstr>Trebuchet MS</vt:lpstr>
      <vt:lpstr>Wingdings</vt:lpstr>
      <vt:lpstr>7_sample</vt:lpstr>
      <vt:lpstr>Equation</vt:lpstr>
      <vt:lpstr>PowerPoint Presentation</vt:lpstr>
      <vt:lpstr>Introduction: Space Renaissance </vt:lpstr>
      <vt:lpstr>Introduction </vt:lpstr>
      <vt:lpstr>CBIR in RS: General Approach </vt:lpstr>
      <vt:lpstr>CBIR in RS: General Approach </vt:lpstr>
      <vt:lpstr>PowerPoint Presentation</vt:lpstr>
      <vt:lpstr>PowerPoint Presentation</vt:lpstr>
      <vt:lpstr>PowerPoint Presentation</vt:lpstr>
      <vt:lpstr>PowerPoint Presentation</vt:lpstr>
      <vt:lpstr>Histogram-based features</vt:lpstr>
      <vt:lpstr>Scale Invariant Feature Transform</vt:lpstr>
      <vt:lpstr>Scale Invariant Feature Transform</vt:lpstr>
      <vt:lpstr>Local Binary Patterns</vt:lpstr>
      <vt:lpstr>Region Based Descriptors </vt:lpstr>
      <vt:lpstr>Region Based Descriptors </vt:lpstr>
      <vt:lpstr>Data Set Description</vt:lpstr>
      <vt:lpstr>Desciptors Comparison </vt:lpstr>
      <vt:lpstr>PowerPoint Presentation</vt:lpstr>
      <vt:lpstr>PowerPoint Presentation</vt:lpstr>
      <vt:lpstr>Desciptors Comparison </vt:lpstr>
      <vt:lpstr>PowerPoint Presentation</vt:lpstr>
      <vt:lpstr>PowerPoint Presentation</vt:lpstr>
      <vt:lpstr>PowerPoint Presentation</vt:lpstr>
      <vt:lpstr>PowerPoint Presentation</vt:lpstr>
      <vt:lpstr>CBIR in RS: General Approach </vt:lpstr>
      <vt:lpstr>Unsupervised CBIR</vt:lpstr>
      <vt:lpstr>PowerPoint Presentation</vt:lpstr>
      <vt:lpstr>PowerPoint Presentation</vt:lpstr>
      <vt:lpstr>Kernels for the Histogram-based Features</vt:lpstr>
      <vt:lpstr>Kernels for the Histogram-based Features</vt:lpstr>
      <vt:lpstr>Additive Kernel Support Vector Machines</vt:lpstr>
      <vt:lpstr>Additive Kernel Support Vector Machines</vt:lpstr>
      <vt:lpstr>Computational Complexity of AK-SVMs </vt:lpstr>
      <vt:lpstr>Fast Implementations of AK-SVMs</vt:lpstr>
      <vt:lpstr>Fast Implementations of AK-SVMs</vt:lpstr>
      <vt:lpstr>Fast Implementations of AK-SVMs</vt:lpstr>
      <vt:lpstr>How to Achieve Multi-label Image Retrieval </vt:lpstr>
      <vt:lpstr>CBIR in RS-Problem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Set Description</vt:lpstr>
      <vt:lpstr>PowerPoint Presentation</vt:lpstr>
      <vt:lpstr>Experimental Results</vt:lpstr>
      <vt:lpstr>PowerPoint Presentation</vt:lpstr>
      <vt:lpstr>Experimental Results</vt:lpstr>
      <vt:lpstr>PowerPoint Presentation</vt:lpstr>
      <vt:lpstr>PowerPoint Presentation</vt:lpstr>
      <vt:lpstr>Hashing Methods in Image Retrieval</vt:lpstr>
      <vt:lpstr>PowerPoint Presentation</vt:lpstr>
      <vt:lpstr>PowerPoint Presentation</vt:lpstr>
      <vt:lpstr>PowerPoint Presentation</vt:lpstr>
      <vt:lpstr>PowerPoint Presentation</vt:lpstr>
      <vt:lpstr>Data Set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Archive Description</vt:lpstr>
      <vt:lpstr>Design of Experiments</vt:lpstr>
      <vt:lpstr>Experimental Results</vt:lpstr>
      <vt:lpstr>Experimental Results</vt:lpstr>
      <vt:lpstr>Experimental Results</vt:lpstr>
      <vt:lpstr>PowerPoint Presentation</vt:lpstr>
      <vt:lpstr>PowerPoint Presentation</vt:lpstr>
      <vt:lpstr>Deep Metric and Hash-Code Learning Networks</vt:lpstr>
      <vt:lpstr>Deep Metric and Hash-Code Learning Networks</vt:lpstr>
      <vt:lpstr>Deep Metric and Hash-Code Learning Network</vt:lpstr>
      <vt:lpstr>Data Set Description </vt:lpstr>
      <vt:lpstr>Experimental Setup</vt:lpstr>
      <vt:lpstr>Experimental Results</vt:lpstr>
      <vt:lpstr>Experimental Results</vt:lpstr>
      <vt:lpstr>Experimental Results</vt:lpstr>
      <vt:lpstr>Conclusion and Future Directions</vt:lpstr>
    </vt:vector>
  </TitlesOfParts>
  <Manager>francesca.bovolo@disi.unitn.it</Manager>
  <Company>Università degli studi di Trento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Daniele Marinelli;Massimo.Santoni@unitn.it</dc:creator>
  <cp:lastModifiedBy>begum</cp:lastModifiedBy>
  <cp:revision>2874</cp:revision>
  <cp:lastPrinted>2017-06-23T05:24:34Z</cp:lastPrinted>
  <dcterms:created xsi:type="dcterms:W3CDTF">2000-04-12T13:14:25Z</dcterms:created>
  <dcterms:modified xsi:type="dcterms:W3CDTF">2018-06-19T03:01:07Z</dcterms:modified>
</cp:coreProperties>
</file>